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4"/>
    <p:sldMasterId id="2147483691" r:id="rId5"/>
  </p:sldMasterIdLst>
  <p:notesMasterIdLst>
    <p:notesMasterId r:id="rId9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Lst>
  <p:sldSz cx="12193588" cy="6858000"/>
  <p:notesSz cx="6858000" cy="9144000"/>
  <p:embeddedFontLst>
    <p:embeddedFont>
      <p:font typeface="Lato Light" panose="020F0502020204030203" pitchFamily="34" charset="0"/>
      <p:regular r:id="rId94"/>
      <p:bold r:id=""/>
      <p:italic r:id=""/>
      <p:boldItalic r:id=""/>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89A42A-FAE7-F25B-F091-80BC9F280AD3}" name="Laiza" initials="L" userId="e9cec2cad5f006d5" providerId="Windows Live"/>
  <p188:author id="{B3E5EB30-9662-20C6-0406-AEE57B5D88C3}" name="Laiza Andriolo" initials="LA" userId="S::laiza.andriolo1@undp.org::2ebe632f-444e-4946-93f4-c6d33635f209" providerId="AD"/>
  <p188:author id="{3EA2EE8F-5C96-FE2E-444C-761749F07860}" name="Aline Da Silva" initials="ADS" userId="S::aline.da.silva@undp.org::ca3f5ceb-0bc0-4ed4-9c62-2d9653ea1c16" providerId="AD"/>
  <p188:author id="{A53BB59D-C644-1F90-6005-23504E209A23}" name="Jurryt Visser" initials="JV" userId="S::jurryt.visser_outlook.com#ext#@undp.onmicrosoft.com::98b02c7b-c476-48f0-8d36-8d382ae9af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B8C7"/>
    <a:srgbClr val="2C2D60"/>
    <a:srgbClr val="48B27E"/>
    <a:srgbClr val="66679A"/>
    <a:srgbClr val="0C76BC"/>
    <a:srgbClr val="D57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6" autoAdjust="0"/>
    <p:restoredTop sz="94648"/>
  </p:normalViewPr>
  <p:slideViewPr>
    <p:cSldViewPr snapToGrid="0">
      <p:cViewPr varScale="1">
        <p:scale>
          <a:sx n="117" d="100"/>
          <a:sy n="117" d="100"/>
        </p:scale>
        <p:origin x="376" y="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1.fntdata"/><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f42e684886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f42e684886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22d27026b_0_3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322d27026b_0_3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322d27026b_0_3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322d27026b_0_3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322d27026b_0_3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322d27026b_0_3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322d27026b_0_3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322d27026b_0_3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322d27026b_0_3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322d27026b_0_3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322d27026b_0_3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322d27026b_0_3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322d27026b_0_3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322d27026b_0_3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322d27026b_0_3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322d27026b_0_3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322d27026b_0_3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322d27026b_0_3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322d27026b_0_3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322d27026b_0_3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3b267baa37_0_2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3b267baa37_0_2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3b267baa37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3b267baa37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3b267baa37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3b267baa37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b267baa37_0_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b267baa37_0_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3b267baa37_0_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3b267baa37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f42e684886_0_10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f42e684886_0_1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3b267baa37_0_9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3b267baa37_0_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3b267baa37_0_1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13b267baa37_0_1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322d27026b_0_3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1322d27026b_0_3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322d27026b_0_3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322d27026b_0_3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322d27026b_0_3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322d27026b_0_3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b267baa37_0_2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3b267baa37_0_2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3b267baa37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13b267baa37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3b267baa37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3b267baa37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3ec7091524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13ec7091524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322d27026b_0_3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1322d27026b_0_3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322d27026b_0_3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1322d27026b_0_3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3b267baa37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13b267baa37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1322d27026b_0_3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1322d27026b_0_3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13b267baa37_0_1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13b267baa37_0_1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13b267baa37_0_1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13b267baa37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322d27026b_0_3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322d27026b_0_3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3b267baa37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3b267baa37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f42e6848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f42e6848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3b267baa37_0_1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13b267baa37_0_1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322d27026b_0_3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1322d27026b_0_3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322d27026b_0_3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322d27026b_0_3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1322d27026b_0_3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1322d27026b_0_3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f42e684886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f42e684886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3b267baa37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3b267baa37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f42e684886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f42e684886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13b267baa37_0_1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13b267baa37_0_1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322d27026b_0_3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1322d27026b_0_3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3ae884504c_5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3ae884504c_5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13b267baa37_0_2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13b267baa37_0_2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13b267baa37_0_2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13b267baa37_0_2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13b267baa37_0_2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13b267baa37_0_2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3b267baa37_0_2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13b267baa37_0_2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22d27026b_0_39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22d27026b_0_39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1322d27026b_0_4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1322d27026b_0_4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3b267baa37_0_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3b267baa37_0_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1322d27026b_0_4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1322d27026b_0_4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1322d27026b_0_4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1322d27026b_0_4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1322d27026b_0_4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1322d27026b_0_4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322d27026b_0_3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322d27026b_0_3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1322d27026b_0_4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1322d27026b_0_4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1322d27026b_0_4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g1322d27026b_0_4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1322d27026b_0_4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1322d27026b_0_4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f42e684886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 name="Google Shape;1465;gf42e684886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1322d27026b_0_4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1322d27026b_0_4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322d27026b_0_4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1322d27026b_0_4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22d27026b_0_4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22d27026b_0_4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1322d27026b_0_4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1322d27026b_0_4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1322d27026b_0_4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1322d27026b_0_4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f42e684886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f42e684886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322d27026b_0_3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322d27026b_0_3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322d27026b_0_4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322d27026b_0_4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322d27026b_0_4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322d27026b_0_4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1322d27026b_0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1322d27026b_0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1322d27026b_0_4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1322d27026b_0_4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1322d27026b_0_4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1322d27026b_0_4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g1322d27026b_0_4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 name="Google Shape;1696;g1322d27026b_0_4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g1322d27026b_0_4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9" name="Google Shape;1709;g1322d27026b_0_4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1322d27026b_0_4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6" name="Google Shape;1736;g1322d27026b_0_4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1322d27026b_0_4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322d27026b_0_4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1322d27026b_0_4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1322d27026b_0_4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322d27026b_0_3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322d27026b_0_3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1322d27026b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9" name="Google Shape;1819;g1322d27026b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1322d27026b_0_4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 name="Google Shape;1832;g1322d27026b_0_4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1322d27026b_0_4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1322d27026b_0_4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1322d27026b_0_4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1322d27026b_0_4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1322d27026b_0_4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1322d27026b_0_4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1322d27026b_0_4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1322d27026b_0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1322d27026b_0_4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2" name="Google Shape;1972;g1322d27026b_0_4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1322d27026b_0_4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9" name="Google Shape;1999;g1322d27026b_0_4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322d27026b_0_3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322d27026b_0_3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type="title">
  <p:cSld name="TITLE">
    <p:spTree>
      <p:nvGrpSpPr>
        <p:cNvPr id="1" name="Shape 9"/>
        <p:cNvGrpSpPr/>
        <p:nvPr/>
      </p:nvGrpSpPr>
      <p:grpSpPr>
        <a:xfrm>
          <a:off x="0" y="0"/>
          <a:ext cx="0" cy="0"/>
          <a:chOff x="0" y="0"/>
          <a:chExt cx="0" cy="0"/>
        </a:xfrm>
      </p:grpSpPr>
      <p:sp>
        <p:nvSpPr>
          <p:cNvPr id="10" name="Google Shape;10;p2"/>
          <p:cNvSpPr/>
          <p:nvPr/>
        </p:nvSpPr>
        <p:spPr>
          <a:xfrm>
            <a:off x="0" y="0"/>
            <a:ext cx="12193200" cy="43521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2"/>
          <p:cNvPicPr preferRelativeResize="0"/>
          <p:nvPr/>
        </p:nvPicPr>
        <p:blipFill rotWithShape="1">
          <a:blip r:embed="rId2">
            <a:alphaModFix/>
          </a:blip>
          <a:srcRect l="2610" t="7787" b="26048"/>
          <a:stretch/>
        </p:blipFill>
        <p:spPr>
          <a:xfrm>
            <a:off x="615450" y="538525"/>
            <a:ext cx="11577748" cy="5242474"/>
          </a:xfrm>
          <a:prstGeom prst="rect">
            <a:avLst/>
          </a:prstGeom>
          <a:noFill/>
          <a:ln>
            <a:noFill/>
          </a:ln>
        </p:spPr>
      </p:pic>
      <p:pic>
        <p:nvPicPr>
          <p:cNvPr id="12" name="Google Shape;12;p2"/>
          <p:cNvPicPr preferRelativeResize="0"/>
          <p:nvPr/>
        </p:nvPicPr>
        <p:blipFill>
          <a:blip r:embed="rId3">
            <a:alphaModFix/>
          </a:blip>
          <a:stretch>
            <a:fillRect/>
          </a:stretch>
        </p:blipFill>
        <p:spPr>
          <a:xfrm>
            <a:off x="996450" y="5852675"/>
            <a:ext cx="5263200" cy="1005325"/>
          </a:xfrm>
          <a:prstGeom prst="rect">
            <a:avLst/>
          </a:prstGeom>
          <a:noFill/>
          <a:ln>
            <a:noFill/>
          </a:ln>
        </p:spPr>
      </p:pic>
      <p:pic>
        <p:nvPicPr>
          <p:cNvPr id="13" name="Google Shape;13;p2"/>
          <p:cNvPicPr preferRelativeResize="0"/>
          <p:nvPr/>
        </p:nvPicPr>
        <p:blipFill rotWithShape="1">
          <a:blip r:embed="rId4">
            <a:alphaModFix/>
          </a:blip>
          <a:srcRect l="-8269" t="25076" r="8270" b="30838"/>
          <a:stretch/>
        </p:blipFill>
        <p:spPr>
          <a:xfrm>
            <a:off x="615450" y="538525"/>
            <a:ext cx="11577749" cy="5242475"/>
          </a:xfrm>
          <a:prstGeom prst="rect">
            <a:avLst/>
          </a:prstGeom>
          <a:noFill/>
          <a:ln>
            <a:noFill/>
          </a:ln>
        </p:spPr>
      </p:pic>
      <p:pic>
        <p:nvPicPr>
          <p:cNvPr id="14" name="Google Shape;14;p2"/>
          <p:cNvPicPr preferRelativeResize="0"/>
          <p:nvPr/>
        </p:nvPicPr>
        <p:blipFill>
          <a:blip r:embed="rId5">
            <a:alphaModFix/>
          </a:blip>
          <a:stretch>
            <a:fillRect/>
          </a:stretch>
        </p:blipFill>
        <p:spPr>
          <a:xfrm>
            <a:off x="9518875" y="919525"/>
            <a:ext cx="2293325" cy="774775"/>
          </a:xfrm>
          <a:prstGeom prst="rect">
            <a:avLst/>
          </a:prstGeom>
          <a:noFill/>
          <a:ln>
            <a:noFill/>
          </a:ln>
        </p:spPr>
      </p:pic>
      <p:sp>
        <p:nvSpPr>
          <p:cNvPr id="15" name="Google Shape;15;p2"/>
          <p:cNvSpPr/>
          <p:nvPr/>
        </p:nvSpPr>
        <p:spPr>
          <a:xfrm>
            <a:off x="615500" y="1270000"/>
            <a:ext cx="11577900" cy="4511100"/>
          </a:xfrm>
          <a:prstGeom prst="rect">
            <a:avLst/>
          </a:prstGeom>
          <a:gradFill>
            <a:gsLst>
              <a:gs pos="0">
                <a:srgbClr val="66679A"/>
              </a:gs>
              <a:gs pos="100000">
                <a:srgbClr val="66679A">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subTitle" idx="1"/>
          </p:nvPr>
        </p:nvSpPr>
        <p:spPr>
          <a:xfrm>
            <a:off x="996450" y="3390625"/>
            <a:ext cx="9771600" cy="566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7" name="Google Shape;17;p2"/>
          <p:cNvSpPr txBox="1">
            <a:spLocks noGrp="1"/>
          </p:cNvSpPr>
          <p:nvPr>
            <p:ph type="title"/>
          </p:nvPr>
        </p:nvSpPr>
        <p:spPr>
          <a:xfrm>
            <a:off x="975175" y="4032475"/>
            <a:ext cx="8058000" cy="1387800"/>
          </a:xfrm>
          <a:prstGeom prst="rect">
            <a:avLst/>
          </a:prstGeom>
        </p:spPr>
        <p:txBody>
          <a:bodyPr spcFirstLastPara="1" wrap="square" lIns="121900" tIns="121900" rIns="121900" bIns="121900" anchor="b" anchorCtr="0">
            <a:normAutofit/>
          </a:bodyPr>
          <a:lstStyle>
            <a:lvl1pPr lvl="0" rtl="0">
              <a:spcBef>
                <a:spcPts val="0"/>
              </a:spcBef>
              <a:spcAft>
                <a:spcPts val="0"/>
              </a:spcAft>
              <a:buClr>
                <a:schemeClr val="lt1"/>
              </a:buClr>
              <a:buSzPts val="3200"/>
              <a:buNone/>
              <a:defRPr sz="3200" b="1">
                <a:solidFill>
                  <a:schemeClr val="lt1"/>
                </a:solidFill>
              </a:defRPr>
            </a:lvl1pPr>
            <a:lvl2pPr lvl="1" rtl="0">
              <a:spcBef>
                <a:spcPts val="0"/>
              </a:spcBef>
              <a:spcAft>
                <a:spcPts val="0"/>
              </a:spcAft>
              <a:buClr>
                <a:schemeClr val="lt1"/>
              </a:buClr>
              <a:buSzPts val="3200"/>
              <a:buNone/>
              <a:defRPr sz="3200" b="1">
                <a:solidFill>
                  <a:schemeClr val="lt1"/>
                </a:solidFill>
              </a:defRPr>
            </a:lvl2pPr>
            <a:lvl3pPr lvl="2" rtl="0">
              <a:spcBef>
                <a:spcPts val="0"/>
              </a:spcBef>
              <a:spcAft>
                <a:spcPts val="0"/>
              </a:spcAft>
              <a:buClr>
                <a:schemeClr val="lt1"/>
              </a:buClr>
              <a:buSzPts val="3200"/>
              <a:buNone/>
              <a:defRPr sz="3200" b="1">
                <a:solidFill>
                  <a:schemeClr val="lt1"/>
                </a:solidFill>
              </a:defRPr>
            </a:lvl3pPr>
            <a:lvl4pPr lvl="3" rtl="0">
              <a:spcBef>
                <a:spcPts val="0"/>
              </a:spcBef>
              <a:spcAft>
                <a:spcPts val="0"/>
              </a:spcAft>
              <a:buClr>
                <a:schemeClr val="lt1"/>
              </a:buClr>
              <a:buSzPts val="3200"/>
              <a:buNone/>
              <a:defRPr sz="3200" b="1">
                <a:solidFill>
                  <a:schemeClr val="lt1"/>
                </a:solidFill>
              </a:defRPr>
            </a:lvl4pPr>
            <a:lvl5pPr lvl="4" rtl="0">
              <a:spcBef>
                <a:spcPts val="0"/>
              </a:spcBef>
              <a:spcAft>
                <a:spcPts val="0"/>
              </a:spcAft>
              <a:buClr>
                <a:schemeClr val="lt1"/>
              </a:buClr>
              <a:buSzPts val="3200"/>
              <a:buNone/>
              <a:defRPr sz="3200" b="1">
                <a:solidFill>
                  <a:schemeClr val="lt1"/>
                </a:solidFill>
              </a:defRPr>
            </a:lvl5pPr>
            <a:lvl6pPr lvl="5" rtl="0">
              <a:spcBef>
                <a:spcPts val="0"/>
              </a:spcBef>
              <a:spcAft>
                <a:spcPts val="0"/>
              </a:spcAft>
              <a:buClr>
                <a:schemeClr val="lt1"/>
              </a:buClr>
              <a:buSzPts val="3200"/>
              <a:buNone/>
              <a:defRPr sz="3200" b="1">
                <a:solidFill>
                  <a:schemeClr val="lt1"/>
                </a:solidFill>
              </a:defRPr>
            </a:lvl6pPr>
            <a:lvl7pPr lvl="6" rtl="0">
              <a:spcBef>
                <a:spcPts val="0"/>
              </a:spcBef>
              <a:spcAft>
                <a:spcPts val="0"/>
              </a:spcAft>
              <a:buClr>
                <a:schemeClr val="lt1"/>
              </a:buClr>
              <a:buSzPts val="3200"/>
              <a:buNone/>
              <a:defRPr sz="3200" b="1">
                <a:solidFill>
                  <a:schemeClr val="lt1"/>
                </a:solidFill>
              </a:defRPr>
            </a:lvl7pPr>
            <a:lvl8pPr lvl="7" rtl="0">
              <a:spcBef>
                <a:spcPts val="0"/>
              </a:spcBef>
              <a:spcAft>
                <a:spcPts val="0"/>
              </a:spcAft>
              <a:buClr>
                <a:schemeClr val="lt1"/>
              </a:buClr>
              <a:buSzPts val="3200"/>
              <a:buNone/>
              <a:defRPr sz="3200" b="1">
                <a:solidFill>
                  <a:schemeClr val="lt1"/>
                </a:solidFill>
              </a:defRPr>
            </a:lvl8pPr>
            <a:lvl9pPr lvl="8" rtl="0">
              <a:spcBef>
                <a:spcPts val="0"/>
              </a:spcBef>
              <a:spcAft>
                <a:spcPts val="0"/>
              </a:spcAft>
              <a:buClr>
                <a:schemeClr val="lt1"/>
              </a:buClr>
              <a:buSzPts val="3200"/>
              <a:buNone/>
              <a:defRPr sz="3200" b="1">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1"/>
          <p:cNvSpPr txBox="1">
            <a:spLocks noGrp="1"/>
          </p:cNvSpPr>
          <p:nvPr>
            <p:ph type="title"/>
          </p:nvPr>
        </p:nvSpPr>
        <p:spPr>
          <a:xfrm>
            <a:off x="415641" y="593367"/>
            <a:ext cx="113619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4" name="Google Shape;64;p11"/>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415641" y="740800"/>
            <a:ext cx="37443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67" name="Google Shape;67;p12"/>
          <p:cNvSpPr txBox="1">
            <a:spLocks noGrp="1"/>
          </p:cNvSpPr>
          <p:nvPr>
            <p:ph type="body" idx="1"/>
          </p:nvPr>
        </p:nvSpPr>
        <p:spPr>
          <a:xfrm>
            <a:off x="415641" y="1852800"/>
            <a:ext cx="37443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68" name="Google Shape;68;p12"/>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sp>
        <p:nvSpPr>
          <p:cNvPr id="70" name="Google Shape;70;p13"/>
          <p:cNvSpPr txBox="1">
            <a:spLocks noGrp="1"/>
          </p:cNvSpPr>
          <p:nvPr>
            <p:ph type="title"/>
          </p:nvPr>
        </p:nvSpPr>
        <p:spPr>
          <a:xfrm>
            <a:off x="653731" y="600200"/>
            <a:ext cx="84912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71" name="Google Shape;71;p13"/>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14"/>
          <p:cNvSpPr/>
          <p:nvPr/>
        </p:nvSpPr>
        <p:spPr>
          <a:xfrm>
            <a:off x="6096600" y="-167"/>
            <a:ext cx="6096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 name="Google Shape;74;p14"/>
          <p:cNvSpPr txBox="1">
            <a:spLocks noGrp="1"/>
          </p:cNvSpPr>
          <p:nvPr>
            <p:ph type="title"/>
          </p:nvPr>
        </p:nvSpPr>
        <p:spPr>
          <a:xfrm>
            <a:off x="354035" y="1644233"/>
            <a:ext cx="53940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75" name="Google Shape;75;p14"/>
          <p:cNvSpPr txBox="1">
            <a:spLocks noGrp="1"/>
          </p:cNvSpPr>
          <p:nvPr>
            <p:ph type="subTitle" idx="1"/>
          </p:nvPr>
        </p:nvSpPr>
        <p:spPr>
          <a:xfrm>
            <a:off x="354035" y="3737433"/>
            <a:ext cx="53940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6" name="Google Shape;76;p14"/>
          <p:cNvSpPr txBox="1">
            <a:spLocks noGrp="1"/>
          </p:cNvSpPr>
          <p:nvPr>
            <p:ph type="body" idx="2"/>
          </p:nvPr>
        </p:nvSpPr>
        <p:spPr>
          <a:xfrm>
            <a:off x="6586648" y="965433"/>
            <a:ext cx="51165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77" name="Google Shape;77;p14"/>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
        <p:cNvGrpSpPr/>
        <p:nvPr/>
      </p:nvGrpSpPr>
      <p:grpSpPr>
        <a:xfrm>
          <a:off x="0" y="0"/>
          <a:ext cx="0" cy="0"/>
          <a:chOff x="0" y="0"/>
          <a:chExt cx="0" cy="0"/>
        </a:xfrm>
      </p:grpSpPr>
      <p:sp>
        <p:nvSpPr>
          <p:cNvPr id="79" name="Google Shape;79;p15"/>
          <p:cNvSpPr txBox="1">
            <a:spLocks noGrp="1"/>
          </p:cNvSpPr>
          <p:nvPr>
            <p:ph type="body" idx="1"/>
          </p:nvPr>
        </p:nvSpPr>
        <p:spPr>
          <a:xfrm>
            <a:off x="415641" y="5640767"/>
            <a:ext cx="79992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80" name="Google Shape;80;p15"/>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1"/>
        <p:cNvGrpSpPr/>
        <p:nvPr/>
      </p:nvGrpSpPr>
      <p:grpSpPr>
        <a:xfrm>
          <a:off x="0" y="0"/>
          <a:ext cx="0" cy="0"/>
          <a:chOff x="0" y="0"/>
          <a:chExt cx="0" cy="0"/>
        </a:xfrm>
      </p:grpSpPr>
      <p:sp>
        <p:nvSpPr>
          <p:cNvPr id="82" name="Google Shape;82;p16"/>
          <p:cNvSpPr txBox="1">
            <a:spLocks noGrp="1"/>
          </p:cNvSpPr>
          <p:nvPr>
            <p:ph type="title" hasCustomPrompt="1"/>
          </p:nvPr>
        </p:nvSpPr>
        <p:spPr>
          <a:xfrm>
            <a:off x="415641" y="1474833"/>
            <a:ext cx="113619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83" name="Google Shape;83;p16"/>
          <p:cNvSpPr txBox="1">
            <a:spLocks noGrp="1"/>
          </p:cNvSpPr>
          <p:nvPr>
            <p:ph type="body" idx="1"/>
          </p:nvPr>
        </p:nvSpPr>
        <p:spPr>
          <a:xfrm>
            <a:off x="415641" y="4202967"/>
            <a:ext cx="113619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84" name="Google Shape;84;p16"/>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7"/>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2">
  <p:cSld name="SECTION_HEADER_1_2">
    <p:spTree>
      <p:nvGrpSpPr>
        <p:cNvPr id="1" name="Shape 87"/>
        <p:cNvGrpSpPr/>
        <p:nvPr/>
      </p:nvGrpSpPr>
      <p:grpSpPr>
        <a:xfrm>
          <a:off x="0" y="0"/>
          <a:ext cx="0" cy="0"/>
          <a:chOff x="0" y="0"/>
          <a:chExt cx="0" cy="0"/>
        </a:xfrm>
      </p:grpSpPr>
      <p:sp>
        <p:nvSpPr>
          <p:cNvPr id="88" name="Google Shape;88;p18"/>
          <p:cNvSpPr/>
          <p:nvPr/>
        </p:nvSpPr>
        <p:spPr>
          <a:xfrm>
            <a:off x="304825" y="0"/>
            <a:ext cx="4621800" cy="6553200"/>
          </a:xfrm>
          <a:prstGeom prst="rect">
            <a:avLst/>
          </a:prstGeom>
          <a:solidFill>
            <a:srgbClr val="D5E9DA">
              <a:alpha val="73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 name="Google Shape;89;p18"/>
          <p:cNvPicPr preferRelativeResize="0"/>
          <p:nvPr/>
        </p:nvPicPr>
        <p:blipFill>
          <a:blip r:embed="rId2">
            <a:alphaModFix/>
          </a:blip>
          <a:stretch>
            <a:fillRect/>
          </a:stretch>
        </p:blipFill>
        <p:spPr>
          <a:xfrm>
            <a:off x="48208" y="85531"/>
            <a:ext cx="217725" cy="174175"/>
          </a:xfrm>
          <a:prstGeom prst="rect">
            <a:avLst/>
          </a:prstGeom>
          <a:noFill/>
          <a:ln>
            <a:noFill/>
          </a:ln>
        </p:spPr>
      </p:pic>
      <p:sp>
        <p:nvSpPr>
          <p:cNvPr id="90" name="Google Shape;90;p18"/>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1" name="Google Shape;91;p18"/>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2 1">
  <p:cSld name="SECTION_HEADER_1_2_1">
    <p:spTree>
      <p:nvGrpSpPr>
        <p:cNvPr id="1" name="Shape 92"/>
        <p:cNvGrpSpPr/>
        <p:nvPr/>
      </p:nvGrpSpPr>
      <p:grpSpPr>
        <a:xfrm>
          <a:off x="0" y="0"/>
          <a:ext cx="0" cy="0"/>
          <a:chOff x="0" y="0"/>
          <a:chExt cx="0" cy="0"/>
        </a:xfrm>
      </p:grpSpPr>
      <p:sp>
        <p:nvSpPr>
          <p:cNvPr id="93" name="Google Shape;93;p19"/>
          <p:cNvSpPr/>
          <p:nvPr/>
        </p:nvSpPr>
        <p:spPr>
          <a:xfrm>
            <a:off x="7571400" y="0"/>
            <a:ext cx="4621800" cy="6553200"/>
          </a:xfrm>
          <a:prstGeom prst="rect">
            <a:avLst/>
          </a:prstGeom>
          <a:solidFill>
            <a:srgbClr val="D5E9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Google Shape;94;p19"/>
          <p:cNvPicPr preferRelativeResize="0"/>
          <p:nvPr/>
        </p:nvPicPr>
        <p:blipFill>
          <a:blip r:embed="rId2">
            <a:alphaModFix/>
          </a:blip>
          <a:stretch>
            <a:fillRect/>
          </a:stretch>
        </p:blipFill>
        <p:spPr>
          <a:xfrm>
            <a:off x="48208" y="85531"/>
            <a:ext cx="217725" cy="174175"/>
          </a:xfrm>
          <a:prstGeom prst="rect">
            <a:avLst/>
          </a:prstGeom>
          <a:noFill/>
          <a:ln>
            <a:noFill/>
          </a:ln>
        </p:spPr>
      </p:pic>
      <p:sp>
        <p:nvSpPr>
          <p:cNvPr id="95" name="Google Shape;95;p19"/>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6" name="Google Shape;96;p19"/>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2 2">
  <p:cSld name="SECTION_HEADER_1_2_2">
    <p:spTree>
      <p:nvGrpSpPr>
        <p:cNvPr id="1" name="Shape 97"/>
        <p:cNvGrpSpPr/>
        <p:nvPr/>
      </p:nvGrpSpPr>
      <p:grpSpPr>
        <a:xfrm>
          <a:off x="0" y="0"/>
          <a:ext cx="0" cy="0"/>
          <a:chOff x="0" y="0"/>
          <a:chExt cx="0" cy="0"/>
        </a:xfrm>
      </p:grpSpPr>
      <p:sp>
        <p:nvSpPr>
          <p:cNvPr id="98" name="Google Shape;98;p20"/>
          <p:cNvSpPr/>
          <p:nvPr/>
        </p:nvSpPr>
        <p:spPr>
          <a:xfrm>
            <a:off x="304825" y="0"/>
            <a:ext cx="4621800" cy="6553200"/>
          </a:xfrm>
          <a:prstGeom prst="rect">
            <a:avLst/>
          </a:prstGeom>
          <a:solidFill>
            <a:srgbClr val="EA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Google Shape;99;p20"/>
          <p:cNvPicPr preferRelativeResize="0"/>
          <p:nvPr/>
        </p:nvPicPr>
        <p:blipFill>
          <a:blip r:embed="rId2">
            <a:alphaModFix/>
          </a:blip>
          <a:stretch>
            <a:fillRect/>
          </a:stretch>
        </p:blipFill>
        <p:spPr>
          <a:xfrm>
            <a:off x="48208" y="85531"/>
            <a:ext cx="217725" cy="174175"/>
          </a:xfrm>
          <a:prstGeom prst="rect">
            <a:avLst/>
          </a:prstGeom>
          <a:noFill/>
          <a:ln>
            <a:noFill/>
          </a:ln>
        </p:spPr>
      </p:pic>
      <p:sp>
        <p:nvSpPr>
          <p:cNvPr id="100" name="Google Shape;100;p20"/>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01" name="Google Shape;101;p20"/>
          <p:cNvSpPr txBox="1">
            <a:spLocks noGrp="1"/>
          </p:cNvSpPr>
          <p:nvPr>
            <p:ph type="subTitle" idx="1"/>
          </p:nvPr>
        </p:nvSpPr>
        <p:spPr>
          <a:xfrm rot="5400000">
            <a:off x="-1387160" y="1597050"/>
            <a:ext cx="3013800" cy="4293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p:nvPr/>
        </p:nvSpPr>
        <p:spPr>
          <a:xfrm>
            <a:off x="304825" y="0"/>
            <a:ext cx="11888400" cy="6553200"/>
          </a:xfrm>
          <a:prstGeom prst="rect">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3"/>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21" name="Google Shape;21;p3"/>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22" name="Google Shape;22;p3"/>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a:spcBef>
                <a:spcPts val="0"/>
              </a:spcBef>
              <a:spcAft>
                <a:spcPts val="0"/>
              </a:spcAft>
              <a:buClr>
                <a:srgbClr val="2C2D60"/>
              </a:buClr>
              <a:buSzPts val="3200"/>
              <a:buNone/>
              <a:defRPr sz="3200" b="1">
                <a:solidFill>
                  <a:srgbClr val="2C2D60"/>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3" name="Google Shape;23;p3"/>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2 2 1">
  <p:cSld name="SECTION_HEADER_1_2_2_1">
    <p:spTree>
      <p:nvGrpSpPr>
        <p:cNvPr id="1" name="Shape 102"/>
        <p:cNvGrpSpPr/>
        <p:nvPr/>
      </p:nvGrpSpPr>
      <p:grpSpPr>
        <a:xfrm>
          <a:off x="0" y="0"/>
          <a:ext cx="0" cy="0"/>
          <a:chOff x="0" y="0"/>
          <a:chExt cx="0" cy="0"/>
        </a:xfrm>
      </p:grpSpPr>
      <p:sp>
        <p:nvSpPr>
          <p:cNvPr id="103" name="Google Shape;103;p21"/>
          <p:cNvSpPr/>
          <p:nvPr/>
        </p:nvSpPr>
        <p:spPr>
          <a:xfrm>
            <a:off x="304825" y="0"/>
            <a:ext cx="4621800" cy="6553200"/>
          </a:xfrm>
          <a:prstGeom prst="rect">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 name="Google Shape;104;p21"/>
          <p:cNvPicPr preferRelativeResize="0"/>
          <p:nvPr/>
        </p:nvPicPr>
        <p:blipFill>
          <a:blip r:embed="rId2">
            <a:alphaModFix/>
          </a:blip>
          <a:stretch>
            <a:fillRect/>
          </a:stretch>
        </p:blipFill>
        <p:spPr>
          <a:xfrm>
            <a:off x="48208" y="85531"/>
            <a:ext cx="217725" cy="174175"/>
          </a:xfrm>
          <a:prstGeom prst="rect">
            <a:avLst/>
          </a:prstGeom>
          <a:noFill/>
          <a:ln>
            <a:noFill/>
          </a:ln>
        </p:spPr>
      </p:pic>
      <p:sp>
        <p:nvSpPr>
          <p:cNvPr id="105" name="Google Shape;105;p21"/>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06" name="Google Shape;106;p21"/>
          <p:cNvSpPr txBox="1">
            <a:spLocks noGrp="1"/>
          </p:cNvSpPr>
          <p:nvPr>
            <p:ph type="subTitle" idx="1"/>
          </p:nvPr>
        </p:nvSpPr>
        <p:spPr>
          <a:xfrm rot="5400000">
            <a:off x="-1387160" y="1597050"/>
            <a:ext cx="3013800" cy="4293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2 2 1 1">
  <p:cSld name="SECTION_HEADER_1_2_2_1_1">
    <p:spTree>
      <p:nvGrpSpPr>
        <p:cNvPr id="1" name="Shape 107"/>
        <p:cNvGrpSpPr/>
        <p:nvPr/>
      </p:nvGrpSpPr>
      <p:grpSpPr>
        <a:xfrm>
          <a:off x="0" y="0"/>
          <a:ext cx="0" cy="0"/>
          <a:chOff x="0" y="0"/>
          <a:chExt cx="0" cy="0"/>
        </a:xfrm>
      </p:grpSpPr>
      <p:sp>
        <p:nvSpPr>
          <p:cNvPr id="108" name="Google Shape;108;p22"/>
          <p:cNvSpPr/>
          <p:nvPr/>
        </p:nvSpPr>
        <p:spPr>
          <a:xfrm>
            <a:off x="304825" y="0"/>
            <a:ext cx="4621800" cy="6553200"/>
          </a:xfrm>
          <a:prstGeom prst="rect">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Google Shape;109;p22"/>
          <p:cNvPicPr preferRelativeResize="0"/>
          <p:nvPr/>
        </p:nvPicPr>
        <p:blipFill>
          <a:blip r:embed="rId2">
            <a:alphaModFix/>
          </a:blip>
          <a:stretch>
            <a:fillRect/>
          </a:stretch>
        </p:blipFill>
        <p:spPr>
          <a:xfrm>
            <a:off x="48208" y="85531"/>
            <a:ext cx="217725" cy="174175"/>
          </a:xfrm>
          <a:prstGeom prst="rect">
            <a:avLst/>
          </a:prstGeom>
          <a:noFill/>
          <a:ln>
            <a:noFill/>
          </a:ln>
        </p:spPr>
      </p:pic>
      <p:sp>
        <p:nvSpPr>
          <p:cNvPr id="110" name="Google Shape;110;p22"/>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11" name="Google Shape;111;p22"/>
          <p:cNvSpPr txBox="1">
            <a:spLocks noGrp="1"/>
          </p:cNvSpPr>
          <p:nvPr>
            <p:ph type="subTitle" idx="1"/>
          </p:nvPr>
        </p:nvSpPr>
        <p:spPr>
          <a:xfrm rot="5400000">
            <a:off x="-1387160"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page" type="title">
  <p:cSld name="TITLE">
    <p:spTree>
      <p:nvGrpSpPr>
        <p:cNvPr id="1" name="Shape 116"/>
        <p:cNvGrpSpPr/>
        <p:nvPr/>
      </p:nvGrpSpPr>
      <p:grpSpPr>
        <a:xfrm>
          <a:off x="0" y="0"/>
          <a:ext cx="0" cy="0"/>
          <a:chOff x="0" y="0"/>
          <a:chExt cx="0" cy="0"/>
        </a:xfrm>
      </p:grpSpPr>
      <p:sp>
        <p:nvSpPr>
          <p:cNvPr id="117" name="Google Shape;117;p24"/>
          <p:cNvSpPr/>
          <p:nvPr/>
        </p:nvSpPr>
        <p:spPr>
          <a:xfrm>
            <a:off x="0" y="0"/>
            <a:ext cx="12193200" cy="43521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p24"/>
          <p:cNvPicPr preferRelativeResize="0"/>
          <p:nvPr/>
        </p:nvPicPr>
        <p:blipFill rotWithShape="1">
          <a:blip r:embed="rId2">
            <a:alphaModFix/>
          </a:blip>
          <a:srcRect t="14433" b="14433"/>
          <a:stretch/>
        </p:blipFill>
        <p:spPr>
          <a:xfrm>
            <a:off x="-25" y="0"/>
            <a:ext cx="12193198" cy="5780976"/>
          </a:xfrm>
          <a:prstGeom prst="rect">
            <a:avLst/>
          </a:prstGeom>
          <a:noFill/>
          <a:ln>
            <a:noFill/>
          </a:ln>
        </p:spPr>
      </p:pic>
      <p:pic>
        <p:nvPicPr>
          <p:cNvPr id="119" name="Google Shape;119;p24"/>
          <p:cNvPicPr preferRelativeResize="0"/>
          <p:nvPr/>
        </p:nvPicPr>
        <p:blipFill rotWithShape="1">
          <a:blip r:embed="rId3">
            <a:alphaModFix/>
          </a:blip>
          <a:srcRect l="4498" t="16033" b="16026"/>
          <a:stretch/>
        </p:blipFill>
        <p:spPr>
          <a:xfrm>
            <a:off x="-25" y="0"/>
            <a:ext cx="12193198" cy="5781000"/>
          </a:xfrm>
          <a:prstGeom prst="rect">
            <a:avLst/>
          </a:prstGeom>
          <a:noFill/>
          <a:ln>
            <a:noFill/>
          </a:ln>
        </p:spPr>
      </p:pic>
      <p:pic>
        <p:nvPicPr>
          <p:cNvPr id="120" name="Google Shape;120;p24"/>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121" name="Google Shape;121;p24"/>
          <p:cNvSpPr/>
          <p:nvPr/>
        </p:nvSpPr>
        <p:spPr>
          <a:xfrm>
            <a:off x="100" y="701040"/>
            <a:ext cx="12193200" cy="5080035"/>
          </a:xfrm>
          <a:prstGeom prst="rect">
            <a:avLst/>
          </a:prstGeom>
          <a:gradFill>
            <a:gsLst>
              <a:gs pos="0">
                <a:srgbClr val="66679A"/>
              </a:gs>
              <a:gs pos="100000">
                <a:srgbClr val="66679A">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4"/>
          <p:cNvSpPr txBox="1">
            <a:spLocks noGrp="1"/>
          </p:cNvSpPr>
          <p:nvPr>
            <p:ph type="subTitle" idx="1"/>
          </p:nvPr>
        </p:nvSpPr>
        <p:spPr>
          <a:xfrm>
            <a:off x="464600" y="3390625"/>
            <a:ext cx="9771600" cy="566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23" name="Google Shape;123;p24"/>
          <p:cNvSpPr txBox="1">
            <a:spLocks noGrp="1"/>
          </p:cNvSpPr>
          <p:nvPr>
            <p:ph type="title"/>
          </p:nvPr>
        </p:nvSpPr>
        <p:spPr>
          <a:xfrm>
            <a:off x="443325" y="4032475"/>
            <a:ext cx="8058000" cy="1387800"/>
          </a:xfrm>
          <a:prstGeom prst="rect">
            <a:avLst/>
          </a:prstGeom>
        </p:spPr>
        <p:txBody>
          <a:bodyPr spcFirstLastPara="1" wrap="square" lIns="121900" tIns="121900" rIns="121900" bIns="121900" anchor="b" anchorCtr="0">
            <a:normAutofit/>
          </a:bodyPr>
          <a:lstStyle>
            <a:lvl1pPr lvl="0" rtl="0">
              <a:spcBef>
                <a:spcPts val="0"/>
              </a:spcBef>
              <a:spcAft>
                <a:spcPts val="0"/>
              </a:spcAft>
              <a:buClr>
                <a:schemeClr val="lt1"/>
              </a:buClr>
              <a:buSzPts val="3200"/>
              <a:buNone/>
              <a:defRPr sz="3200" b="1">
                <a:solidFill>
                  <a:schemeClr val="lt1"/>
                </a:solidFill>
              </a:defRPr>
            </a:lvl1pPr>
            <a:lvl2pPr lvl="1" rtl="0">
              <a:spcBef>
                <a:spcPts val="0"/>
              </a:spcBef>
              <a:spcAft>
                <a:spcPts val="0"/>
              </a:spcAft>
              <a:buClr>
                <a:schemeClr val="lt1"/>
              </a:buClr>
              <a:buSzPts val="3200"/>
              <a:buNone/>
              <a:defRPr sz="3200" b="1">
                <a:solidFill>
                  <a:schemeClr val="lt1"/>
                </a:solidFill>
              </a:defRPr>
            </a:lvl2pPr>
            <a:lvl3pPr lvl="2" rtl="0">
              <a:spcBef>
                <a:spcPts val="0"/>
              </a:spcBef>
              <a:spcAft>
                <a:spcPts val="0"/>
              </a:spcAft>
              <a:buClr>
                <a:schemeClr val="lt1"/>
              </a:buClr>
              <a:buSzPts val="3200"/>
              <a:buNone/>
              <a:defRPr sz="3200" b="1">
                <a:solidFill>
                  <a:schemeClr val="lt1"/>
                </a:solidFill>
              </a:defRPr>
            </a:lvl3pPr>
            <a:lvl4pPr lvl="3" rtl="0">
              <a:spcBef>
                <a:spcPts val="0"/>
              </a:spcBef>
              <a:spcAft>
                <a:spcPts val="0"/>
              </a:spcAft>
              <a:buClr>
                <a:schemeClr val="lt1"/>
              </a:buClr>
              <a:buSzPts val="3200"/>
              <a:buNone/>
              <a:defRPr sz="3200" b="1">
                <a:solidFill>
                  <a:schemeClr val="lt1"/>
                </a:solidFill>
              </a:defRPr>
            </a:lvl4pPr>
            <a:lvl5pPr lvl="4" rtl="0">
              <a:spcBef>
                <a:spcPts val="0"/>
              </a:spcBef>
              <a:spcAft>
                <a:spcPts val="0"/>
              </a:spcAft>
              <a:buClr>
                <a:schemeClr val="lt1"/>
              </a:buClr>
              <a:buSzPts val="3200"/>
              <a:buNone/>
              <a:defRPr sz="3200" b="1">
                <a:solidFill>
                  <a:schemeClr val="lt1"/>
                </a:solidFill>
              </a:defRPr>
            </a:lvl5pPr>
            <a:lvl6pPr lvl="5" rtl="0">
              <a:spcBef>
                <a:spcPts val="0"/>
              </a:spcBef>
              <a:spcAft>
                <a:spcPts val="0"/>
              </a:spcAft>
              <a:buClr>
                <a:schemeClr val="lt1"/>
              </a:buClr>
              <a:buSzPts val="3200"/>
              <a:buNone/>
              <a:defRPr sz="3200" b="1">
                <a:solidFill>
                  <a:schemeClr val="lt1"/>
                </a:solidFill>
              </a:defRPr>
            </a:lvl6pPr>
            <a:lvl7pPr lvl="6" rtl="0">
              <a:spcBef>
                <a:spcPts val="0"/>
              </a:spcBef>
              <a:spcAft>
                <a:spcPts val="0"/>
              </a:spcAft>
              <a:buClr>
                <a:schemeClr val="lt1"/>
              </a:buClr>
              <a:buSzPts val="3200"/>
              <a:buNone/>
              <a:defRPr sz="3200" b="1">
                <a:solidFill>
                  <a:schemeClr val="lt1"/>
                </a:solidFill>
              </a:defRPr>
            </a:lvl7pPr>
            <a:lvl8pPr lvl="7" rtl="0">
              <a:spcBef>
                <a:spcPts val="0"/>
              </a:spcBef>
              <a:spcAft>
                <a:spcPts val="0"/>
              </a:spcAft>
              <a:buClr>
                <a:schemeClr val="lt1"/>
              </a:buClr>
              <a:buSzPts val="3200"/>
              <a:buNone/>
              <a:defRPr sz="3200" b="1">
                <a:solidFill>
                  <a:schemeClr val="lt1"/>
                </a:solidFill>
              </a:defRPr>
            </a:lvl8pPr>
            <a:lvl9pPr lvl="8" rtl="0">
              <a:spcBef>
                <a:spcPts val="0"/>
              </a:spcBef>
              <a:spcAft>
                <a:spcPts val="0"/>
              </a:spcAft>
              <a:buClr>
                <a:schemeClr val="lt1"/>
              </a:buClr>
              <a:buSzPts val="3200"/>
              <a:buNone/>
              <a:defRPr sz="3200" b="1">
                <a:solidFill>
                  <a:schemeClr val="lt1"/>
                </a:solidFill>
              </a:defRPr>
            </a:lvl9pPr>
          </a:lstStyle>
          <a:p>
            <a:endParaRPr/>
          </a:p>
        </p:txBody>
      </p:sp>
      <p:pic>
        <p:nvPicPr>
          <p:cNvPr id="124" name="Google Shape;124;p24"/>
          <p:cNvPicPr preferRelativeResize="0"/>
          <p:nvPr/>
        </p:nvPicPr>
        <p:blipFill>
          <a:blip r:embed="rId5">
            <a:alphaModFix/>
          </a:blip>
          <a:stretch>
            <a:fillRect/>
          </a:stretch>
        </p:blipFill>
        <p:spPr>
          <a:xfrm>
            <a:off x="511253" y="5841940"/>
            <a:ext cx="4747325" cy="9890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page 1">
  <p:cSld name="TITLE_1">
    <p:spTree>
      <p:nvGrpSpPr>
        <p:cNvPr id="1" name="Shape 125"/>
        <p:cNvGrpSpPr/>
        <p:nvPr/>
      </p:nvGrpSpPr>
      <p:grpSpPr>
        <a:xfrm>
          <a:off x="0" y="0"/>
          <a:ext cx="0" cy="0"/>
          <a:chOff x="0" y="0"/>
          <a:chExt cx="0" cy="0"/>
        </a:xfrm>
      </p:grpSpPr>
      <p:sp>
        <p:nvSpPr>
          <p:cNvPr id="126" name="Google Shape;126;p25"/>
          <p:cNvSpPr/>
          <p:nvPr/>
        </p:nvSpPr>
        <p:spPr>
          <a:xfrm>
            <a:off x="0" y="0"/>
            <a:ext cx="12193200" cy="43521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25"/>
          <p:cNvPicPr preferRelativeResize="0"/>
          <p:nvPr/>
        </p:nvPicPr>
        <p:blipFill rotWithShape="1">
          <a:blip r:embed="rId2">
            <a:alphaModFix/>
          </a:blip>
          <a:srcRect t="10449" b="18416"/>
          <a:stretch/>
        </p:blipFill>
        <p:spPr>
          <a:xfrm>
            <a:off x="-25" y="0"/>
            <a:ext cx="12193198" cy="5780976"/>
          </a:xfrm>
          <a:prstGeom prst="rect">
            <a:avLst/>
          </a:prstGeom>
          <a:noFill/>
          <a:ln>
            <a:noFill/>
          </a:ln>
        </p:spPr>
      </p:pic>
      <p:pic>
        <p:nvPicPr>
          <p:cNvPr id="128" name="Google Shape;128;p25"/>
          <p:cNvPicPr preferRelativeResize="0"/>
          <p:nvPr/>
        </p:nvPicPr>
        <p:blipFill rotWithShape="1">
          <a:blip r:embed="rId3">
            <a:alphaModFix/>
          </a:blip>
          <a:srcRect l="4498" t="16033" b="16026"/>
          <a:stretch/>
        </p:blipFill>
        <p:spPr>
          <a:xfrm>
            <a:off x="-25" y="0"/>
            <a:ext cx="12193198" cy="5781000"/>
          </a:xfrm>
          <a:prstGeom prst="rect">
            <a:avLst/>
          </a:prstGeom>
          <a:noFill/>
          <a:ln>
            <a:noFill/>
          </a:ln>
        </p:spPr>
      </p:pic>
      <p:pic>
        <p:nvPicPr>
          <p:cNvPr id="129" name="Google Shape;129;p25"/>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130" name="Google Shape;130;p25"/>
          <p:cNvSpPr/>
          <p:nvPr/>
        </p:nvSpPr>
        <p:spPr>
          <a:xfrm>
            <a:off x="100" y="1005840"/>
            <a:ext cx="12193200" cy="4775235"/>
          </a:xfrm>
          <a:prstGeom prst="rect">
            <a:avLst/>
          </a:prstGeom>
          <a:gradFill>
            <a:gsLst>
              <a:gs pos="0">
                <a:srgbClr val="66679A"/>
              </a:gs>
              <a:gs pos="100000">
                <a:srgbClr val="66679A">
                  <a:lumMod val="100000"/>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5"/>
          <p:cNvSpPr txBox="1">
            <a:spLocks noGrp="1"/>
          </p:cNvSpPr>
          <p:nvPr>
            <p:ph type="subTitle" idx="1"/>
          </p:nvPr>
        </p:nvSpPr>
        <p:spPr>
          <a:xfrm>
            <a:off x="464600" y="3390625"/>
            <a:ext cx="9771600" cy="566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2" name="Google Shape;132;p25"/>
          <p:cNvSpPr txBox="1">
            <a:spLocks noGrp="1"/>
          </p:cNvSpPr>
          <p:nvPr>
            <p:ph type="title"/>
          </p:nvPr>
        </p:nvSpPr>
        <p:spPr>
          <a:xfrm>
            <a:off x="443325" y="4032475"/>
            <a:ext cx="8058000" cy="1387800"/>
          </a:xfrm>
          <a:prstGeom prst="rect">
            <a:avLst/>
          </a:prstGeom>
        </p:spPr>
        <p:txBody>
          <a:bodyPr spcFirstLastPara="1" wrap="square" lIns="121900" tIns="121900" rIns="121900" bIns="121900" anchor="b" anchorCtr="0">
            <a:normAutofit/>
          </a:bodyPr>
          <a:lstStyle>
            <a:lvl1pPr lvl="0" rtl="0">
              <a:spcBef>
                <a:spcPts val="0"/>
              </a:spcBef>
              <a:spcAft>
                <a:spcPts val="0"/>
              </a:spcAft>
              <a:buClr>
                <a:schemeClr val="lt1"/>
              </a:buClr>
              <a:buSzPts val="3200"/>
              <a:buNone/>
              <a:defRPr sz="3200" b="1">
                <a:solidFill>
                  <a:schemeClr val="lt1"/>
                </a:solidFill>
              </a:defRPr>
            </a:lvl1pPr>
            <a:lvl2pPr lvl="1" rtl="0">
              <a:spcBef>
                <a:spcPts val="0"/>
              </a:spcBef>
              <a:spcAft>
                <a:spcPts val="0"/>
              </a:spcAft>
              <a:buClr>
                <a:schemeClr val="lt1"/>
              </a:buClr>
              <a:buSzPts val="3200"/>
              <a:buNone/>
              <a:defRPr sz="3200" b="1">
                <a:solidFill>
                  <a:schemeClr val="lt1"/>
                </a:solidFill>
              </a:defRPr>
            </a:lvl2pPr>
            <a:lvl3pPr lvl="2" rtl="0">
              <a:spcBef>
                <a:spcPts val="0"/>
              </a:spcBef>
              <a:spcAft>
                <a:spcPts val="0"/>
              </a:spcAft>
              <a:buClr>
                <a:schemeClr val="lt1"/>
              </a:buClr>
              <a:buSzPts val="3200"/>
              <a:buNone/>
              <a:defRPr sz="3200" b="1">
                <a:solidFill>
                  <a:schemeClr val="lt1"/>
                </a:solidFill>
              </a:defRPr>
            </a:lvl3pPr>
            <a:lvl4pPr lvl="3" rtl="0">
              <a:spcBef>
                <a:spcPts val="0"/>
              </a:spcBef>
              <a:spcAft>
                <a:spcPts val="0"/>
              </a:spcAft>
              <a:buClr>
                <a:schemeClr val="lt1"/>
              </a:buClr>
              <a:buSzPts val="3200"/>
              <a:buNone/>
              <a:defRPr sz="3200" b="1">
                <a:solidFill>
                  <a:schemeClr val="lt1"/>
                </a:solidFill>
              </a:defRPr>
            </a:lvl4pPr>
            <a:lvl5pPr lvl="4" rtl="0">
              <a:spcBef>
                <a:spcPts val="0"/>
              </a:spcBef>
              <a:spcAft>
                <a:spcPts val="0"/>
              </a:spcAft>
              <a:buClr>
                <a:schemeClr val="lt1"/>
              </a:buClr>
              <a:buSzPts val="3200"/>
              <a:buNone/>
              <a:defRPr sz="3200" b="1">
                <a:solidFill>
                  <a:schemeClr val="lt1"/>
                </a:solidFill>
              </a:defRPr>
            </a:lvl5pPr>
            <a:lvl6pPr lvl="5" rtl="0">
              <a:spcBef>
                <a:spcPts val="0"/>
              </a:spcBef>
              <a:spcAft>
                <a:spcPts val="0"/>
              </a:spcAft>
              <a:buClr>
                <a:schemeClr val="lt1"/>
              </a:buClr>
              <a:buSzPts val="3200"/>
              <a:buNone/>
              <a:defRPr sz="3200" b="1">
                <a:solidFill>
                  <a:schemeClr val="lt1"/>
                </a:solidFill>
              </a:defRPr>
            </a:lvl6pPr>
            <a:lvl7pPr lvl="6" rtl="0">
              <a:spcBef>
                <a:spcPts val="0"/>
              </a:spcBef>
              <a:spcAft>
                <a:spcPts val="0"/>
              </a:spcAft>
              <a:buClr>
                <a:schemeClr val="lt1"/>
              </a:buClr>
              <a:buSzPts val="3200"/>
              <a:buNone/>
              <a:defRPr sz="3200" b="1">
                <a:solidFill>
                  <a:schemeClr val="lt1"/>
                </a:solidFill>
              </a:defRPr>
            </a:lvl7pPr>
            <a:lvl8pPr lvl="7" rtl="0">
              <a:spcBef>
                <a:spcPts val="0"/>
              </a:spcBef>
              <a:spcAft>
                <a:spcPts val="0"/>
              </a:spcAft>
              <a:buClr>
                <a:schemeClr val="lt1"/>
              </a:buClr>
              <a:buSzPts val="3200"/>
              <a:buNone/>
              <a:defRPr sz="3200" b="1">
                <a:solidFill>
                  <a:schemeClr val="lt1"/>
                </a:solidFill>
              </a:defRPr>
            </a:lvl8pPr>
            <a:lvl9pPr lvl="8" rtl="0">
              <a:spcBef>
                <a:spcPts val="0"/>
              </a:spcBef>
              <a:spcAft>
                <a:spcPts val="0"/>
              </a:spcAft>
              <a:buClr>
                <a:schemeClr val="lt1"/>
              </a:buClr>
              <a:buSzPts val="3200"/>
              <a:buNone/>
              <a:defRPr sz="3200" b="1">
                <a:solidFill>
                  <a:schemeClr val="lt1"/>
                </a:solidFill>
              </a:defRPr>
            </a:lvl9pPr>
          </a:lstStyle>
          <a:p>
            <a:endParaRPr/>
          </a:p>
        </p:txBody>
      </p:sp>
      <p:pic>
        <p:nvPicPr>
          <p:cNvPr id="133" name="Google Shape;133;p25"/>
          <p:cNvPicPr preferRelativeResize="0"/>
          <p:nvPr/>
        </p:nvPicPr>
        <p:blipFill>
          <a:blip r:embed="rId5">
            <a:alphaModFix/>
          </a:blip>
          <a:stretch>
            <a:fillRect/>
          </a:stretch>
        </p:blipFill>
        <p:spPr>
          <a:xfrm>
            <a:off x="511253" y="5841940"/>
            <a:ext cx="4747325" cy="9890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p26"/>
          <p:cNvSpPr/>
          <p:nvPr/>
        </p:nvSpPr>
        <p:spPr>
          <a:xfrm>
            <a:off x="304825" y="0"/>
            <a:ext cx="11888400" cy="6553200"/>
          </a:xfrm>
          <a:prstGeom prst="rect">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 name="Google Shape;136;p26"/>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137" name="Google Shape;137;p26"/>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138" name="Google Shape;138;p26"/>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39" name="Google Shape;139;p26"/>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1000"/>
              <a:buNone/>
              <a:defRPr sz="10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40"/>
        <p:cNvGrpSpPr/>
        <p:nvPr/>
      </p:nvGrpSpPr>
      <p:grpSpPr>
        <a:xfrm>
          <a:off x="0" y="0"/>
          <a:ext cx="0" cy="0"/>
          <a:chOff x="0" y="0"/>
          <a:chExt cx="0" cy="0"/>
        </a:xfrm>
      </p:grpSpPr>
      <p:sp>
        <p:nvSpPr>
          <p:cNvPr id="141" name="Google Shape;141;p27"/>
          <p:cNvSpPr/>
          <p:nvPr/>
        </p:nvSpPr>
        <p:spPr>
          <a:xfrm>
            <a:off x="304825" y="0"/>
            <a:ext cx="11888400" cy="6553200"/>
          </a:xfrm>
          <a:prstGeom prst="rect">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 name="Google Shape;142;p27"/>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143" name="Google Shape;143;p27"/>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144" name="Google Shape;144;p27"/>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45" name="Google Shape;145;p27"/>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1000"/>
              <a:buNone/>
              <a:defRPr sz="10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6"/>
        <p:cNvGrpSpPr/>
        <p:nvPr/>
      </p:nvGrpSpPr>
      <p:grpSpPr>
        <a:xfrm>
          <a:off x="0" y="0"/>
          <a:ext cx="0" cy="0"/>
          <a:chOff x="0" y="0"/>
          <a:chExt cx="0" cy="0"/>
        </a:xfrm>
      </p:grpSpPr>
      <p:sp>
        <p:nvSpPr>
          <p:cNvPr id="147" name="Google Shape;147;p28"/>
          <p:cNvSpPr/>
          <p:nvPr/>
        </p:nvSpPr>
        <p:spPr>
          <a:xfrm>
            <a:off x="304825" y="0"/>
            <a:ext cx="11888400" cy="6553200"/>
          </a:xfrm>
          <a:prstGeom prst="rect">
            <a:avLst/>
          </a:prstGeom>
          <a:solidFill>
            <a:srgbClr val="EA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 name="Google Shape;148;p28"/>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149" name="Google Shape;149;p28"/>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150" name="Google Shape;150;p28"/>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51" name="Google Shape;151;p28"/>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1000"/>
              <a:buNone/>
              <a:defRPr sz="10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3">
  <p:cSld name="SECTION_HEADER_1_3">
    <p:spTree>
      <p:nvGrpSpPr>
        <p:cNvPr id="1" name="Shape 152"/>
        <p:cNvGrpSpPr/>
        <p:nvPr/>
      </p:nvGrpSpPr>
      <p:grpSpPr>
        <a:xfrm>
          <a:off x="0" y="0"/>
          <a:ext cx="0" cy="0"/>
          <a:chOff x="0" y="0"/>
          <a:chExt cx="0" cy="0"/>
        </a:xfrm>
      </p:grpSpPr>
      <p:sp>
        <p:nvSpPr>
          <p:cNvPr id="153" name="Google Shape;153;p29"/>
          <p:cNvSpPr/>
          <p:nvPr/>
        </p:nvSpPr>
        <p:spPr>
          <a:xfrm>
            <a:off x="304825" y="0"/>
            <a:ext cx="11888400" cy="6553200"/>
          </a:xfrm>
          <a:prstGeom prst="rect">
            <a:avLst/>
          </a:prstGeom>
          <a:solidFill>
            <a:srgbClr val="D5E9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4" name="Google Shape;154;p29"/>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155" name="Google Shape;155;p29"/>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156" name="Google Shape;156;p29"/>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57" name="Google Shape;157;p29"/>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1000"/>
              <a:buNone/>
              <a:defRPr sz="10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1 2">
  <p:cSld name="SECTION_HEADER_1_2">
    <p:spTree>
      <p:nvGrpSpPr>
        <p:cNvPr id="1" name="Shape 158"/>
        <p:cNvGrpSpPr/>
        <p:nvPr/>
      </p:nvGrpSpPr>
      <p:grpSpPr>
        <a:xfrm>
          <a:off x="0" y="0"/>
          <a:ext cx="0" cy="0"/>
          <a:chOff x="0" y="0"/>
          <a:chExt cx="0" cy="0"/>
        </a:xfrm>
      </p:grpSpPr>
      <p:sp>
        <p:nvSpPr>
          <p:cNvPr id="159" name="Google Shape;159;p30"/>
          <p:cNvSpPr/>
          <p:nvPr/>
        </p:nvSpPr>
        <p:spPr>
          <a:xfrm>
            <a:off x="304825" y="0"/>
            <a:ext cx="4621800" cy="6553200"/>
          </a:xfrm>
          <a:prstGeom prst="rect">
            <a:avLst/>
          </a:prstGeom>
          <a:solidFill>
            <a:srgbClr val="D5E9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 name="Google Shape;160;p30"/>
          <p:cNvPicPr preferRelativeResize="0"/>
          <p:nvPr/>
        </p:nvPicPr>
        <p:blipFill>
          <a:blip r:embed="rId2">
            <a:alphaModFix/>
          </a:blip>
          <a:stretch>
            <a:fillRect/>
          </a:stretch>
        </p:blipFill>
        <p:spPr>
          <a:xfrm>
            <a:off x="48208" y="85531"/>
            <a:ext cx="217725" cy="174175"/>
          </a:xfrm>
          <a:prstGeom prst="rect">
            <a:avLst/>
          </a:prstGeom>
          <a:noFill/>
          <a:ln>
            <a:noFill/>
          </a:ln>
        </p:spPr>
      </p:pic>
      <p:sp>
        <p:nvSpPr>
          <p:cNvPr id="161" name="Google Shape;161;p30"/>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62" name="Google Shape;162;p30"/>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1000"/>
              <a:buNone/>
              <a:defRPr sz="10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2 2">
  <p:cSld name="SECTION_HEADER_1_2_2">
    <p:spTree>
      <p:nvGrpSpPr>
        <p:cNvPr id="1" name="Shape 163"/>
        <p:cNvGrpSpPr/>
        <p:nvPr/>
      </p:nvGrpSpPr>
      <p:grpSpPr>
        <a:xfrm>
          <a:off x="0" y="0"/>
          <a:ext cx="0" cy="0"/>
          <a:chOff x="0" y="0"/>
          <a:chExt cx="0" cy="0"/>
        </a:xfrm>
      </p:grpSpPr>
      <p:sp>
        <p:nvSpPr>
          <p:cNvPr id="164" name="Google Shape;164;p31"/>
          <p:cNvSpPr/>
          <p:nvPr/>
        </p:nvSpPr>
        <p:spPr>
          <a:xfrm>
            <a:off x="304825" y="0"/>
            <a:ext cx="4621800" cy="6553200"/>
          </a:xfrm>
          <a:prstGeom prst="rect">
            <a:avLst/>
          </a:prstGeom>
          <a:solidFill>
            <a:srgbClr val="EA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 name="Google Shape;165;p31"/>
          <p:cNvPicPr preferRelativeResize="0"/>
          <p:nvPr/>
        </p:nvPicPr>
        <p:blipFill>
          <a:blip r:embed="rId2">
            <a:alphaModFix/>
          </a:blip>
          <a:stretch>
            <a:fillRect/>
          </a:stretch>
        </p:blipFill>
        <p:spPr>
          <a:xfrm>
            <a:off x="48208" y="85531"/>
            <a:ext cx="217725" cy="174175"/>
          </a:xfrm>
          <a:prstGeom prst="rect">
            <a:avLst/>
          </a:prstGeom>
          <a:noFill/>
          <a:ln>
            <a:noFill/>
          </a:ln>
        </p:spPr>
      </p:pic>
      <p:sp>
        <p:nvSpPr>
          <p:cNvPr id="166" name="Google Shape;166;p31"/>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67" name="Google Shape;167;p31"/>
          <p:cNvSpPr txBox="1">
            <a:spLocks noGrp="1"/>
          </p:cNvSpPr>
          <p:nvPr>
            <p:ph type="subTitle" idx="1"/>
          </p:nvPr>
        </p:nvSpPr>
        <p:spPr>
          <a:xfrm rot="5400000">
            <a:off x="-1387160"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3">
  <p:cSld name="SECTION_HEADER_3">
    <p:spTree>
      <p:nvGrpSpPr>
        <p:cNvPr id="1"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26" name="Google Shape;26;p4"/>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27" name="Google Shape;27;p4"/>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8" name="Google Shape;28;p4"/>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1 2 2 1">
  <p:cSld name="SECTION_HEADER_1_2_2_1">
    <p:spTree>
      <p:nvGrpSpPr>
        <p:cNvPr id="1" name="Shape 168"/>
        <p:cNvGrpSpPr/>
        <p:nvPr/>
      </p:nvGrpSpPr>
      <p:grpSpPr>
        <a:xfrm>
          <a:off x="0" y="0"/>
          <a:ext cx="0" cy="0"/>
          <a:chOff x="0" y="0"/>
          <a:chExt cx="0" cy="0"/>
        </a:xfrm>
      </p:grpSpPr>
      <p:sp>
        <p:nvSpPr>
          <p:cNvPr id="169" name="Google Shape;169;p32"/>
          <p:cNvSpPr/>
          <p:nvPr/>
        </p:nvSpPr>
        <p:spPr>
          <a:xfrm>
            <a:off x="304825" y="0"/>
            <a:ext cx="4621800" cy="6553200"/>
          </a:xfrm>
          <a:prstGeom prst="rect">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 name="Google Shape;170;p32"/>
          <p:cNvPicPr preferRelativeResize="0"/>
          <p:nvPr/>
        </p:nvPicPr>
        <p:blipFill>
          <a:blip r:embed="rId2">
            <a:alphaModFix/>
          </a:blip>
          <a:stretch>
            <a:fillRect/>
          </a:stretch>
        </p:blipFill>
        <p:spPr>
          <a:xfrm>
            <a:off x="48208" y="85531"/>
            <a:ext cx="217725" cy="174175"/>
          </a:xfrm>
          <a:prstGeom prst="rect">
            <a:avLst/>
          </a:prstGeom>
          <a:noFill/>
          <a:ln>
            <a:noFill/>
          </a:ln>
        </p:spPr>
      </p:pic>
      <p:sp>
        <p:nvSpPr>
          <p:cNvPr id="171" name="Google Shape;171;p32"/>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72" name="Google Shape;172;p32"/>
          <p:cNvSpPr txBox="1">
            <a:spLocks noGrp="1"/>
          </p:cNvSpPr>
          <p:nvPr>
            <p:ph type="subTitle" idx="1"/>
          </p:nvPr>
        </p:nvSpPr>
        <p:spPr>
          <a:xfrm rot="5400000">
            <a:off x="-1387160"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2 2 1 1">
  <p:cSld name="SECTION_HEADER_1_2_2_1_1">
    <p:spTree>
      <p:nvGrpSpPr>
        <p:cNvPr id="1" name="Shape 173"/>
        <p:cNvGrpSpPr/>
        <p:nvPr/>
      </p:nvGrpSpPr>
      <p:grpSpPr>
        <a:xfrm>
          <a:off x="0" y="0"/>
          <a:ext cx="0" cy="0"/>
          <a:chOff x="0" y="0"/>
          <a:chExt cx="0" cy="0"/>
        </a:xfrm>
      </p:grpSpPr>
      <p:sp>
        <p:nvSpPr>
          <p:cNvPr id="174" name="Google Shape;174;p33"/>
          <p:cNvSpPr/>
          <p:nvPr/>
        </p:nvSpPr>
        <p:spPr>
          <a:xfrm>
            <a:off x="304825" y="0"/>
            <a:ext cx="4621800" cy="6553200"/>
          </a:xfrm>
          <a:prstGeom prst="rect">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5" name="Google Shape;175;p33"/>
          <p:cNvPicPr preferRelativeResize="0"/>
          <p:nvPr/>
        </p:nvPicPr>
        <p:blipFill>
          <a:blip r:embed="rId2">
            <a:alphaModFix/>
          </a:blip>
          <a:stretch>
            <a:fillRect/>
          </a:stretch>
        </p:blipFill>
        <p:spPr>
          <a:xfrm>
            <a:off x="48208" y="85531"/>
            <a:ext cx="217725" cy="174175"/>
          </a:xfrm>
          <a:prstGeom prst="rect">
            <a:avLst/>
          </a:prstGeom>
          <a:noFill/>
          <a:ln>
            <a:noFill/>
          </a:ln>
        </p:spPr>
      </p:pic>
      <p:sp>
        <p:nvSpPr>
          <p:cNvPr id="176" name="Google Shape;176;p33"/>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77" name="Google Shape;177;p33"/>
          <p:cNvSpPr txBox="1">
            <a:spLocks noGrp="1"/>
          </p:cNvSpPr>
          <p:nvPr>
            <p:ph type="subTitle" idx="1"/>
          </p:nvPr>
        </p:nvSpPr>
        <p:spPr>
          <a:xfrm rot="5400000">
            <a:off x="-1387160"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2 1">
  <p:cSld name="SECTION_HEADER_1_2_1">
    <p:spTree>
      <p:nvGrpSpPr>
        <p:cNvPr id="1" name="Shape 178"/>
        <p:cNvGrpSpPr/>
        <p:nvPr/>
      </p:nvGrpSpPr>
      <p:grpSpPr>
        <a:xfrm>
          <a:off x="0" y="0"/>
          <a:ext cx="0" cy="0"/>
          <a:chOff x="0" y="0"/>
          <a:chExt cx="0" cy="0"/>
        </a:xfrm>
      </p:grpSpPr>
      <p:sp>
        <p:nvSpPr>
          <p:cNvPr id="179" name="Google Shape;179;p34"/>
          <p:cNvSpPr/>
          <p:nvPr/>
        </p:nvSpPr>
        <p:spPr>
          <a:xfrm>
            <a:off x="7571400" y="0"/>
            <a:ext cx="4621800" cy="6553200"/>
          </a:xfrm>
          <a:prstGeom prst="rect">
            <a:avLst/>
          </a:prstGeom>
          <a:solidFill>
            <a:srgbClr val="D5E9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 name="Google Shape;180;p34"/>
          <p:cNvPicPr preferRelativeResize="0"/>
          <p:nvPr/>
        </p:nvPicPr>
        <p:blipFill>
          <a:blip r:embed="rId2">
            <a:alphaModFix/>
          </a:blip>
          <a:stretch>
            <a:fillRect/>
          </a:stretch>
        </p:blipFill>
        <p:spPr>
          <a:xfrm>
            <a:off x="48208" y="85531"/>
            <a:ext cx="217725" cy="174175"/>
          </a:xfrm>
          <a:prstGeom prst="rect">
            <a:avLst/>
          </a:prstGeom>
          <a:noFill/>
          <a:ln>
            <a:noFill/>
          </a:ln>
        </p:spPr>
      </p:pic>
      <p:sp>
        <p:nvSpPr>
          <p:cNvPr id="181" name="Google Shape;181;p34"/>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2" name="Google Shape;182;p34"/>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1000"/>
              <a:buNone/>
              <a:defRPr sz="10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183"/>
        <p:cNvGrpSpPr/>
        <p:nvPr/>
      </p:nvGrpSpPr>
      <p:grpSpPr>
        <a:xfrm>
          <a:off x="0" y="0"/>
          <a:ext cx="0" cy="0"/>
          <a:chOff x="0" y="0"/>
          <a:chExt cx="0" cy="0"/>
        </a:xfrm>
      </p:grpSpPr>
      <p:sp>
        <p:nvSpPr>
          <p:cNvPr id="184" name="Google Shape;184;p35"/>
          <p:cNvSpPr/>
          <p:nvPr/>
        </p:nvSpPr>
        <p:spPr>
          <a:xfrm>
            <a:off x="304825" y="0"/>
            <a:ext cx="11888400" cy="6553200"/>
          </a:xfrm>
          <a:prstGeom prst="rect">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35"/>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186" name="Google Shape;186;p35"/>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187" name="Google Shape;187;p35"/>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3200"/>
              <a:buNone/>
              <a:defRPr sz="3200" b="1">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188" name="Google Shape;188;p35"/>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66679A"/>
              </a:buClr>
              <a:buSzPts val="1000"/>
              <a:buNone/>
              <a:defRPr sz="10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9"/>
        <p:cNvGrpSpPr/>
        <p:nvPr/>
      </p:nvGrpSpPr>
      <p:grpSpPr>
        <a:xfrm>
          <a:off x="0" y="0"/>
          <a:ext cx="0" cy="0"/>
          <a:chOff x="0" y="0"/>
          <a:chExt cx="0" cy="0"/>
        </a:xfrm>
      </p:grpSpPr>
      <p:sp>
        <p:nvSpPr>
          <p:cNvPr id="190" name="Google Shape;190;p36"/>
          <p:cNvSpPr txBox="1">
            <a:spLocks noGrp="1"/>
          </p:cNvSpPr>
          <p:nvPr>
            <p:ph type="title"/>
          </p:nvPr>
        </p:nvSpPr>
        <p:spPr>
          <a:xfrm>
            <a:off x="415641" y="593367"/>
            <a:ext cx="113619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91" name="Google Shape;191;p36"/>
          <p:cNvSpPr txBox="1">
            <a:spLocks noGrp="1"/>
          </p:cNvSpPr>
          <p:nvPr>
            <p:ph type="body" idx="1"/>
          </p:nvPr>
        </p:nvSpPr>
        <p:spPr>
          <a:xfrm>
            <a:off x="415641" y="1536633"/>
            <a:ext cx="113619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92" name="Google Shape;192;p36"/>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3"/>
        <p:cNvGrpSpPr/>
        <p:nvPr/>
      </p:nvGrpSpPr>
      <p:grpSpPr>
        <a:xfrm>
          <a:off x="0" y="0"/>
          <a:ext cx="0" cy="0"/>
          <a:chOff x="0" y="0"/>
          <a:chExt cx="0" cy="0"/>
        </a:xfrm>
      </p:grpSpPr>
      <p:sp>
        <p:nvSpPr>
          <p:cNvPr id="194" name="Google Shape;194;p37"/>
          <p:cNvSpPr txBox="1">
            <a:spLocks noGrp="1"/>
          </p:cNvSpPr>
          <p:nvPr>
            <p:ph type="title"/>
          </p:nvPr>
        </p:nvSpPr>
        <p:spPr>
          <a:xfrm>
            <a:off x="415641" y="593367"/>
            <a:ext cx="113619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95" name="Google Shape;195;p37"/>
          <p:cNvSpPr txBox="1">
            <a:spLocks noGrp="1"/>
          </p:cNvSpPr>
          <p:nvPr>
            <p:ph type="body" idx="1"/>
          </p:nvPr>
        </p:nvSpPr>
        <p:spPr>
          <a:xfrm>
            <a:off x="415641" y="1536633"/>
            <a:ext cx="53337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96" name="Google Shape;196;p37"/>
          <p:cNvSpPr txBox="1">
            <a:spLocks noGrp="1"/>
          </p:cNvSpPr>
          <p:nvPr>
            <p:ph type="body" idx="2"/>
          </p:nvPr>
        </p:nvSpPr>
        <p:spPr>
          <a:xfrm>
            <a:off x="6443834" y="1536633"/>
            <a:ext cx="53337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97" name="Google Shape;197;p37"/>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415641" y="593367"/>
            <a:ext cx="113619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0" name="Google Shape;200;p38"/>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415641" y="740800"/>
            <a:ext cx="37443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03" name="Google Shape;203;p39"/>
          <p:cNvSpPr txBox="1">
            <a:spLocks noGrp="1"/>
          </p:cNvSpPr>
          <p:nvPr>
            <p:ph type="body" idx="1"/>
          </p:nvPr>
        </p:nvSpPr>
        <p:spPr>
          <a:xfrm>
            <a:off x="415641" y="1852800"/>
            <a:ext cx="37443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04" name="Google Shape;204;p39"/>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5"/>
        <p:cNvGrpSpPr/>
        <p:nvPr/>
      </p:nvGrpSpPr>
      <p:grpSpPr>
        <a:xfrm>
          <a:off x="0" y="0"/>
          <a:ext cx="0" cy="0"/>
          <a:chOff x="0" y="0"/>
          <a:chExt cx="0" cy="0"/>
        </a:xfrm>
      </p:grpSpPr>
      <p:sp>
        <p:nvSpPr>
          <p:cNvPr id="206" name="Google Shape;206;p40"/>
          <p:cNvSpPr txBox="1">
            <a:spLocks noGrp="1"/>
          </p:cNvSpPr>
          <p:nvPr>
            <p:ph type="title"/>
          </p:nvPr>
        </p:nvSpPr>
        <p:spPr>
          <a:xfrm>
            <a:off x="653731" y="600200"/>
            <a:ext cx="84912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07" name="Google Shape;207;p40"/>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8"/>
        <p:cNvGrpSpPr/>
        <p:nvPr/>
      </p:nvGrpSpPr>
      <p:grpSpPr>
        <a:xfrm>
          <a:off x="0" y="0"/>
          <a:ext cx="0" cy="0"/>
          <a:chOff x="0" y="0"/>
          <a:chExt cx="0" cy="0"/>
        </a:xfrm>
      </p:grpSpPr>
      <p:sp>
        <p:nvSpPr>
          <p:cNvPr id="209" name="Google Shape;209;p41"/>
          <p:cNvSpPr/>
          <p:nvPr/>
        </p:nvSpPr>
        <p:spPr>
          <a:xfrm>
            <a:off x="6096600" y="-167"/>
            <a:ext cx="6096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 name="Google Shape;210;p41"/>
          <p:cNvSpPr txBox="1">
            <a:spLocks noGrp="1"/>
          </p:cNvSpPr>
          <p:nvPr>
            <p:ph type="title"/>
          </p:nvPr>
        </p:nvSpPr>
        <p:spPr>
          <a:xfrm>
            <a:off x="354035" y="1644233"/>
            <a:ext cx="53940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211" name="Google Shape;211;p41"/>
          <p:cNvSpPr txBox="1">
            <a:spLocks noGrp="1"/>
          </p:cNvSpPr>
          <p:nvPr>
            <p:ph type="subTitle" idx="1"/>
          </p:nvPr>
        </p:nvSpPr>
        <p:spPr>
          <a:xfrm>
            <a:off x="354035" y="3737433"/>
            <a:ext cx="53940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2" name="Google Shape;212;p41"/>
          <p:cNvSpPr txBox="1">
            <a:spLocks noGrp="1"/>
          </p:cNvSpPr>
          <p:nvPr>
            <p:ph type="body" idx="2"/>
          </p:nvPr>
        </p:nvSpPr>
        <p:spPr>
          <a:xfrm>
            <a:off x="6586648" y="965433"/>
            <a:ext cx="51165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213" name="Google Shape;213;p41"/>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29"/>
        <p:cNvGrpSpPr/>
        <p:nvPr/>
      </p:nvGrpSpPr>
      <p:grpSpPr>
        <a:xfrm>
          <a:off x="0" y="0"/>
          <a:ext cx="0" cy="0"/>
          <a:chOff x="0" y="0"/>
          <a:chExt cx="0" cy="0"/>
        </a:xfrm>
      </p:grpSpPr>
      <p:sp>
        <p:nvSpPr>
          <p:cNvPr id="30" name="Google Shape;30;p5"/>
          <p:cNvSpPr/>
          <p:nvPr/>
        </p:nvSpPr>
        <p:spPr>
          <a:xfrm>
            <a:off x="304825" y="0"/>
            <a:ext cx="11888400" cy="6553200"/>
          </a:xfrm>
          <a:prstGeom prst="rect">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Google Shape;31;p5"/>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32" name="Google Shape;32;p5"/>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33" name="Google Shape;33;p5"/>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4" name="Google Shape;34;p5"/>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4"/>
        <p:cNvGrpSpPr/>
        <p:nvPr/>
      </p:nvGrpSpPr>
      <p:grpSpPr>
        <a:xfrm>
          <a:off x="0" y="0"/>
          <a:ext cx="0" cy="0"/>
          <a:chOff x="0" y="0"/>
          <a:chExt cx="0" cy="0"/>
        </a:xfrm>
      </p:grpSpPr>
      <p:sp>
        <p:nvSpPr>
          <p:cNvPr id="215" name="Google Shape;215;p42"/>
          <p:cNvSpPr txBox="1">
            <a:spLocks noGrp="1"/>
          </p:cNvSpPr>
          <p:nvPr>
            <p:ph type="body" idx="1"/>
          </p:nvPr>
        </p:nvSpPr>
        <p:spPr>
          <a:xfrm>
            <a:off x="415641" y="5640767"/>
            <a:ext cx="79992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216" name="Google Shape;216;p42"/>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7"/>
        <p:cNvGrpSpPr/>
        <p:nvPr/>
      </p:nvGrpSpPr>
      <p:grpSpPr>
        <a:xfrm>
          <a:off x="0" y="0"/>
          <a:ext cx="0" cy="0"/>
          <a:chOff x="0" y="0"/>
          <a:chExt cx="0" cy="0"/>
        </a:xfrm>
      </p:grpSpPr>
      <p:sp>
        <p:nvSpPr>
          <p:cNvPr id="218" name="Google Shape;218;p43"/>
          <p:cNvSpPr txBox="1">
            <a:spLocks noGrp="1"/>
          </p:cNvSpPr>
          <p:nvPr>
            <p:ph type="title" hasCustomPrompt="1"/>
          </p:nvPr>
        </p:nvSpPr>
        <p:spPr>
          <a:xfrm>
            <a:off x="415641" y="1474833"/>
            <a:ext cx="113619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219" name="Google Shape;219;p43"/>
          <p:cNvSpPr txBox="1">
            <a:spLocks noGrp="1"/>
          </p:cNvSpPr>
          <p:nvPr>
            <p:ph type="body" idx="1"/>
          </p:nvPr>
        </p:nvSpPr>
        <p:spPr>
          <a:xfrm>
            <a:off x="415641" y="4202967"/>
            <a:ext cx="113619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220" name="Google Shape;220;p43"/>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1"/>
        <p:cNvGrpSpPr/>
        <p:nvPr/>
      </p:nvGrpSpPr>
      <p:grpSpPr>
        <a:xfrm>
          <a:off x="0" y="0"/>
          <a:ext cx="0" cy="0"/>
          <a:chOff x="0" y="0"/>
          <a:chExt cx="0" cy="0"/>
        </a:xfrm>
      </p:grpSpPr>
      <p:sp>
        <p:nvSpPr>
          <p:cNvPr id="222" name="Google Shape;222;p44"/>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5"/>
        <p:cNvGrpSpPr/>
        <p:nvPr/>
      </p:nvGrpSpPr>
      <p:grpSpPr>
        <a:xfrm>
          <a:off x="0" y="0"/>
          <a:ext cx="0" cy="0"/>
          <a:chOff x="0" y="0"/>
          <a:chExt cx="0" cy="0"/>
        </a:xfrm>
      </p:grpSpPr>
      <p:sp>
        <p:nvSpPr>
          <p:cNvPr id="36" name="Google Shape;36;p6"/>
          <p:cNvSpPr/>
          <p:nvPr/>
        </p:nvSpPr>
        <p:spPr>
          <a:xfrm>
            <a:off x="304825" y="0"/>
            <a:ext cx="11888400" cy="6553200"/>
          </a:xfrm>
          <a:prstGeom prst="rect">
            <a:avLst/>
          </a:prstGeom>
          <a:solidFill>
            <a:srgbClr val="EA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37;p6"/>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38" name="Google Shape;38;p6"/>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39" name="Google Shape;39;p6"/>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0" name="Google Shape;40;p6"/>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Autofit/>
          </a:bodyPr>
          <a:lstStyle>
            <a:lvl1pPr lvl="0">
              <a:spcBef>
                <a:spcPts val="0"/>
              </a:spcBef>
              <a:spcAft>
                <a:spcPts val="0"/>
              </a:spcAft>
              <a:buClr>
                <a:srgbClr val="66679A"/>
              </a:buClr>
              <a:buSzPts val="800"/>
              <a:buNone/>
              <a:defRPr sz="800">
                <a:solidFill>
                  <a:srgbClr val="66679A"/>
                </a:solidFill>
              </a:defRPr>
            </a:lvl1pPr>
            <a:lvl2pPr lvl="1">
              <a:spcBef>
                <a:spcPts val="0"/>
              </a:spcBef>
              <a:spcAft>
                <a:spcPts val="0"/>
              </a:spcAft>
              <a:buClr>
                <a:srgbClr val="66679A"/>
              </a:buClr>
              <a:buSzPts val="1500"/>
              <a:buNone/>
              <a:defRPr sz="1500">
                <a:solidFill>
                  <a:srgbClr val="66679A"/>
                </a:solidFill>
              </a:defRPr>
            </a:lvl2pPr>
            <a:lvl3pPr lvl="2">
              <a:spcBef>
                <a:spcPts val="0"/>
              </a:spcBef>
              <a:spcAft>
                <a:spcPts val="0"/>
              </a:spcAft>
              <a:buClr>
                <a:srgbClr val="66679A"/>
              </a:buClr>
              <a:buSzPts val="1500"/>
              <a:buNone/>
              <a:defRPr sz="1500">
                <a:solidFill>
                  <a:srgbClr val="66679A"/>
                </a:solidFill>
              </a:defRPr>
            </a:lvl3pPr>
            <a:lvl4pPr lvl="3">
              <a:spcBef>
                <a:spcPts val="0"/>
              </a:spcBef>
              <a:spcAft>
                <a:spcPts val="0"/>
              </a:spcAft>
              <a:buClr>
                <a:srgbClr val="66679A"/>
              </a:buClr>
              <a:buSzPts val="1500"/>
              <a:buNone/>
              <a:defRPr sz="1500">
                <a:solidFill>
                  <a:srgbClr val="66679A"/>
                </a:solidFill>
              </a:defRPr>
            </a:lvl4pPr>
            <a:lvl5pPr lvl="4">
              <a:spcBef>
                <a:spcPts val="0"/>
              </a:spcBef>
              <a:spcAft>
                <a:spcPts val="0"/>
              </a:spcAft>
              <a:buClr>
                <a:srgbClr val="66679A"/>
              </a:buClr>
              <a:buSzPts val="1500"/>
              <a:buNone/>
              <a:defRPr sz="1500">
                <a:solidFill>
                  <a:srgbClr val="66679A"/>
                </a:solidFill>
              </a:defRPr>
            </a:lvl5pPr>
            <a:lvl6pPr lvl="5">
              <a:spcBef>
                <a:spcPts val="0"/>
              </a:spcBef>
              <a:spcAft>
                <a:spcPts val="0"/>
              </a:spcAft>
              <a:buClr>
                <a:srgbClr val="66679A"/>
              </a:buClr>
              <a:buSzPts val="1500"/>
              <a:buNone/>
              <a:defRPr sz="1500">
                <a:solidFill>
                  <a:srgbClr val="66679A"/>
                </a:solidFill>
              </a:defRPr>
            </a:lvl6pPr>
            <a:lvl7pPr lvl="6">
              <a:spcBef>
                <a:spcPts val="0"/>
              </a:spcBef>
              <a:spcAft>
                <a:spcPts val="0"/>
              </a:spcAft>
              <a:buClr>
                <a:srgbClr val="66679A"/>
              </a:buClr>
              <a:buSzPts val="1500"/>
              <a:buNone/>
              <a:defRPr sz="1500">
                <a:solidFill>
                  <a:srgbClr val="66679A"/>
                </a:solidFill>
              </a:defRPr>
            </a:lvl7pPr>
            <a:lvl8pPr lvl="7">
              <a:spcBef>
                <a:spcPts val="0"/>
              </a:spcBef>
              <a:spcAft>
                <a:spcPts val="0"/>
              </a:spcAft>
              <a:buClr>
                <a:srgbClr val="66679A"/>
              </a:buClr>
              <a:buSzPts val="1500"/>
              <a:buNone/>
              <a:defRPr sz="1500">
                <a:solidFill>
                  <a:srgbClr val="66679A"/>
                </a:solidFill>
              </a:defRPr>
            </a:lvl8pPr>
            <a:lvl9pPr lvl="8">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3">
  <p:cSld name="SECTION_HEADER_1_3">
    <p:spTree>
      <p:nvGrpSpPr>
        <p:cNvPr id="1" name="Shape 41"/>
        <p:cNvGrpSpPr/>
        <p:nvPr/>
      </p:nvGrpSpPr>
      <p:grpSpPr>
        <a:xfrm>
          <a:off x="0" y="0"/>
          <a:ext cx="0" cy="0"/>
          <a:chOff x="0" y="0"/>
          <a:chExt cx="0" cy="0"/>
        </a:xfrm>
      </p:grpSpPr>
      <p:sp>
        <p:nvSpPr>
          <p:cNvPr id="42" name="Google Shape;42;p7"/>
          <p:cNvSpPr/>
          <p:nvPr/>
        </p:nvSpPr>
        <p:spPr>
          <a:xfrm>
            <a:off x="304825" y="0"/>
            <a:ext cx="11888400" cy="6553200"/>
          </a:xfrm>
          <a:prstGeom prst="rect">
            <a:avLst/>
          </a:prstGeom>
          <a:solidFill>
            <a:srgbClr val="D5E9DA">
              <a:alpha val="73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 name="Google Shape;43;p7"/>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44" name="Google Shape;44;p7"/>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45" name="Google Shape;45;p7"/>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2C2D60"/>
              </a:buClr>
              <a:buSzPts val="3200"/>
              <a:buNone/>
              <a:defRPr sz="3200" b="1">
                <a:solidFill>
                  <a:srgbClr val="2C2D6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6" name="Google Shape;46;p7"/>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47"/>
        <p:cNvGrpSpPr/>
        <p:nvPr/>
      </p:nvGrpSpPr>
      <p:grpSpPr>
        <a:xfrm>
          <a:off x="0" y="0"/>
          <a:ext cx="0" cy="0"/>
          <a:chOff x="0" y="0"/>
          <a:chExt cx="0" cy="0"/>
        </a:xfrm>
      </p:grpSpPr>
      <p:sp>
        <p:nvSpPr>
          <p:cNvPr id="48" name="Google Shape;48;p8"/>
          <p:cNvSpPr/>
          <p:nvPr/>
        </p:nvSpPr>
        <p:spPr>
          <a:xfrm>
            <a:off x="304825" y="0"/>
            <a:ext cx="11888400" cy="6553200"/>
          </a:xfrm>
          <a:prstGeom prst="rect">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 name="Google Shape;49;p8"/>
          <p:cNvPicPr preferRelativeResize="0"/>
          <p:nvPr/>
        </p:nvPicPr>
        <p:blipFill>
          <a:blip r:embed="rId2">
            <a:alphaModFix/>
          </a:blip>
          <a:stretch>
            <a:fillRect/>
          </a:stretch>
        </p:blipFill>
        <p:spPr>
          <a:xfrm>
            <a:off x="48208" y="85531"/>
            <a:ext cx="217725" cy="174175"/>
          </a:xfrm>
          <a:prstGeom prst="rect">
            <a:avLst/>
          </a:prstGeom>
          <a:noFill/>
          <a:ln>
            <a:noFill/>
          </a:ln>
        </p:spPr>
      </p:pic>
      <p:pic>
        <p:nvPicPr>
          <p:cNvPr id="50" name="Google Shape;50;p8"/>
          <p:cNvPicPr preferRelativeResize="0"/>
          <p:nvPr/>
        </p:nvPicPr>
        <p:blipFill rotWithShape="1">
          <a:blip r:embed="rId3">
            <a:alphaModFix/>
          </a:blip>
          <a:srcRect l="-1349" t="10386" r="35220" b="10386"/>
          <a:stretch/>
        </p:blipFill>
        <p:spPr>
          <a:xfrm>
            <a:off x="6693150" y="0"/>
            <a:ext cx="5500051" cy="6553201"/>
          </a:xfrm>
          <a:prstGeom prst="rect">
            <a:avLst/>
          </a:prstGeom>
          <a:noFill/>
          <a:ln>
            <a:noFill/>
          </a:ln>
        </p:spPr>
      </p:pic>
      <p:sp>
        <p:nvSpPr>
          <p:cNvPr id="51" name="Google Shape;51;p8"/>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3200"/>
              <a:buNone/>
              <a:defRPr sz="3200" b="1">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52" name="Google Shape;52;p8"/>
          <p:cNvSpPr txBox="1">
            <a:spLocks noGrp="1"/>
          </p:cNvSpPr>
          <p:nvPr>
            <p:ph type="subTitle" idx="1"/>
          </p:nvPr>
        </p:nvSpPr>
        <p:spPr>
          <a:xfrm rot="5400000">
            <a:off x="-1368499" y="1597050"/>
            <a:ext cx="3013800" cy="4293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66679A"/>
              </a:buClr>
              <a:buSzPts val="800"/>
              <a:buNone/>
              <a:defRPr sz="800">
                <a:solidFill>
                  <a:srgbClr val="66679A"/>
                </a:solidFill>
              </a:defRPr>
            </a:lvl1pPr>
            <a:lvl2pPr lvl="1" rtl="0">
              <a:spcBef>
                <a:spcPts val="0"/>
              </a:spcBef>
              <a:spcAft>
                <a:spcPts val="0"/>
              </a:spcAft>
              <a:buClr>
                <a:srgbClr val="66679A"/>
              </a:buClr>
              <a:buSzPts val="1500"/>
              <a:buNone/>
              <a:defRPr sz="1500">
                <a:solidFill>
                  <a:srgbClr val="66679A"/>
                </a:solidFill>
              </a:defRPr>
            </a:lvl2pPr>
            <a:lvl3pPr lvl="2" rtl="0">
              <a:spcBef>
                <a:spcPts val="0"/>
              </a:spcBef>
              <a:spcAft>
                <a:spcPts val="0"/>
              </a:spcAft>
              <a:buClr>
                <a:srgbClr val="66679A"/>
              </a:buClr>
              <a:buSzPts val="1500"/>
              <a:buNone/>
              <a:defRPr sz="1500">
                <a:solidFill>
                  <a:srgbClr val="66679A"/>
                </a:solidFill>
              </a:defRPr>
            </a:lvl3pPr>
            <a:lvl4pPr lvl="3" rtl="0">
              <a:spcBef>
                <a:spcPts val="0"/>
              </a:spcBef>
              <a:spcAft>
                <a:spcPts val="0"/>
              </a:spcAft>
              <a:buClr>
                <a:srgbClr val="66679A"/>
              </a:buClr>
              <a:buSzPts val="1500"/>
              <a:buNone/>
              <a:defRPr sz="1500">
                <a:solidFill>
                  <a:srgbClr val="66679A"/>
                </a:solidFill>
              </a:defRPr>
            </a:lvl4pPr>
            <a:lvl5pPr lvl="4" rtl="0">
              <a:spcBef>
                <a:spcPts val="0"/>
              </a:spcBef>
              <a:spcAft>
                <a:spcPts val="0"/>
              </a:spcAft>
              <a:buClr>
                <a:srgbClr val="66679A"/>
              </a:buClr>
              <a:buSzPts val="1500"/>
              <a:buNone/>
              <a:defRPr sz="1500">
                <a:solidFill>
                  <a:srgbClr val="66679A"/>
                </a:solidFill>
              </a:defRPr>
            </a:lvl5pPr>
            <a:lvl6pPr lvl="5" rtl="0">
              <a:spcBef>
                <a:spcPts val="0"/>
              </a:spcBef>
              <a:spcAft>
                <a:spcPts val="0"/>
              </a:spcAft>
              <a:buClr>
                <a:srgbClr val="66679A"/>
              </a:buClr>
              <a:buSzPts val="1500"/>
              <a:buNone/>
              <a:defRPr sz="1500">
                <a:solidFill>
                  <a:srgbClr val="66679A"/>
                </a:solidFill>
              </a:defRPr>
            </a:lvl6pPr>
            <a:lvl7pPr lvl="6" rtl="0">
              <a:spcBef>
                <a:spcPts val="0"/>
              </a:spcBef>
              <a:spcAft>
                <a:spcPts val="0"/>
              </a:spcAft>
              <a:buClr>
                <a:srgbClr val="66679A"/>
              </a:buClr>
              <a:buSzPts val="1500"/>
              <a:buNone/>
              <a:defRPr sz="1500">
                <a:solidFill>
                  <a:srgbClr val="66679A"/>
                </a:solidFill>
              </a:defRPr>
            </a:lvl7pPr>
            <a:lvl8pPr lvl="7" rtl="0">
              <a:spcBef>
                <a:spcPts val="0"/>
              </a:spcBef>
              <a:spcAft>
                <a:spcPts val="0"/>
              </a:spcAft>
              <a:buClr>
                <a:srgbClr val="66679A"/>
              </a:buClr>
              <a:buSzPts val="1500"/>
              <a:buNone/>
              <a:defRPr sz="1500">
                <a:solidFill>
                  <a:srgbClr val="66679A"/>
                </a:solidFill>
              </a:defRPr>
            </a:lvl8pPr>
            <a:lvl9pPr lvl="8" rtl="0">
              <a:spcBef>
                <a:spcPts val="0"/>
              </a:spcBef>
              <a:spcAft>
                <a:spcPts val="0"/>
              </a:spcAft>
              <a:buClr>
                <a:srgbClr val="66679A"/>
              </a:buClr>
              <a:buSzPts val="1500"/>
              <a:buNone/>
              <a:defRPr sz="1500">
                <a:solidFill>
                  <a:srgbClr val="66679A"/>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415641" y="593367"/>
            <a:ext cx="113619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5" name="Google Shape;55;p9"/>
          <p:cNvSpPr txBox="1">
            <a:spLocks noGrp="1"/>
          </p:cNvSpPr>
          <p:nvPr>
            <p:ph type="body" idx="1"/>
          </p:nvPr>
        </p:nvSpPr>
        <p:spPr>
          <a:xfrm>
            <a:off x="415641" y="1536633"/>
            <a:ext cx="113619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6" name="Google Shape;56;p9"/>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415641" y="593367"/>
            <a:ext cx="113619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9" name="Google Shape;59;p10"/>
          <p:cNvSpPr txBox="1">
            <a:spLocks noGrp="1"/>
          </p:cNvSpPr>
          <p:nvPr>
            <p:ph type="body" idx="1"/>
          </p:nvPr>
        </p:nvSpPr>
        <p:spPr>
          <a:xfrm>
            <a:off x="415641" y="1536633"/>
            <a:ext cx="53337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60" name="Google Shape;60;p10"/>
          <p:cNvSpPr txBox="1">
            <a:spLocks noGrp="1"/>
          </p:cNvSpPr>
          <p:nvPr>
            <p:ph type="body" idx="2"/>
          </p:nvPr>
        </p:nvSpPr>
        <p:spPr>
          <a:xfrm>
            <a:off x="6443834" y="1536633"/>
            <a:ext cx="53337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61" name="Google Shape;61;p10"/>
          <p:cNvSpPr txBox="1">
            <a:spLocks noGrp="1"/>
          </p:cNvSpPr>
          <p:nvPr>
            <p:ph type="sldNum" idx="12"/>
          </p:nvPr>
        </p:nvSpPr>
        <p:spPr>
          <a:xfrm>
            <a:off x="11297722"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41" y="593367"/>
            <a:ext cx="113619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p1"/>
          <p:cNvSpPr txBox="1">
            <a:spLocks noGrp="1"/>
          </p:cNvSpPr>
          <p:nvPr>
            <p:ph type="body" idx="1"/>
          </p:nvPr>
        </p:nvSpPr>
        <p:spPr>
          <a:xfrm>
            <a:off x="415641" y="1536633"/>
            <a:ext cx="113619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 name="Google Shape;8;p1"/>
          <p:cNvSpPr txBox="1">
            <a:spLocks noGrp="1"/>
          </p:cNvSpPr>
          <p:nvPr>
            <p:ph type="sldNum" idx="12"/>
          </p:nvPr>
        </p:nvSpPr>
        <p:spPr>
          <a:xfrm>
            <a:off x="11297722"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415641" y="593367"/>
            <a:ext cx="113619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14" name="Google Shape;114;p23"/>
          <p:cNvSpPr txBox="1">
            <a:spLocks noGrp="1"/>
          </p:cNvSpPr>
          <p:nvPr>
            <p:ph type="body" idx="1"/>
          </p:nvPr>
        </p:nvSpPr>
        <p:spPr>
          <a:xfrm>
            <a:off x="415641" y="1536633"/>
            <a:ext cx="113619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15" name="Google Shape;115;p23"/>
          <p:cNvSpPr txBox="1">
            <a:spLocks noGrp="1"/>
          </p:cNvSpPr>
          <p:nvPr>
            <p:ph type="sldNum" idx="12"/>
          </p:nvPr>
        </p:nvSpPr>
        <p:spPr>
          <a:xfrm>
            <a:off x="11297722"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slide" Target="slide76.xml"/><Relationship Id="rId13" Type="http://schemas.openxmlformats.org/officeDocument/2006/relationships/slide" Target="slide82.xml"/><Relationship Id="rId18" Type="http://schemas.openxmlformats.org/officeDocument/2006/relationships/hyperlink" Target="https://goodgrowthpartnership.com/a-new-toolkit-to-help-and-inspire-businesses-to-contribute-to-food-systems-transformation/" TargetMode="External"/><Relationship Id="rId3" Type="http://schemas.openxmlformats.org/officeDocument/2006/relationships/image" Target="../media/image22.jpeg"/><Relationship Id="rId7" Type="http://schemas.openxmlformats.org/officeDocument/2006/relationships/slide" Target="slide74.xml"/><Relationship Id="rId12" Type="http://schemas.openxmlformats.org/officeDocument/2006/relationships/slide" Target="slide81.xml"/><Relationship Id="rId17" Type="http://schemas.openxmlformats.org/officeDocument/2006/relationships/slide" Target="slide86.xml"/><Relationship Id="rId2" Type="http://schemas.openxmlformats.org/officeDocument/2006/relationships/notesSlide" Target="../notesSlides/notesSlide18.xml"/><Relationship Id="rId16" Type="http://schemas.openxmlformats.org/officeDocument/2006/relationships/slide" Target="slide85.xml"/><Relationship Id="rId1" Type="http://schemas.openxmlformats.org/officeDocument/2006/relationships/slideLayout" Target="../slideLayouts/slideLayout7.xml"/><Relationship Id="rId6" Type="http://schemas.openxmlformats.org/officeDocument/2006/relationships/slide" Target="slide73.xml"/><Relationship Id="rId11" Type="http://schemas.openxmlformats.org/officeDocument/2006/relationships/slide" Target="slide79.xml"/><Relationship Id="rId5" Type="http://schemas.openxmlformats.org/officeDocument/2006/relationships/slide" Target="slide72.xml"/><Relationship Id="rId15" Type="http://schemas.openxmlformats.org/officeDocument/2006/relationships/slide" Target="slide84.xml"/><Relationship Id="rId10" Type="http://schemas.openxmlformats.org/officeDocument/2006/relationships/slide" Target="slide77.xml"/><Relationship Id="rId4" Type="http://schemas.openxmlformats.org/officeDocument/2006/relationships/slide" Target="slide71.xml"/><Relationship Id="rId9" Type="http://schemas.openxmlformats.org/officeDocument/2006/relationships/slide" Target="slide78.xml"/><Relationship Id="rId14" Type="http://schemas.openxmlformats.org/officeDocument/2006/relationships/slide" Target="slide8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61.xml"/><Relationship Id="rId3" Type="http://schemas.openxmlformats.org/officeDocument/2006/relationships/slide" Target="slide4.xml"/><Relationship Id="rId7" Type="http://schemas.openxmlformats.org/officeDocument/2006/relationships/slide" Target="slide33.xml"/><Relationship Id="rId12" Type="http://schemas.openxmlformats.org/officeDocument/2006/relationships/slide" Target="slide58.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27.xml"/><Relationship Id="rId11" Type="http://schemas.openxmlformats.org/officeDocument/2006/relationships/slide" Target="slide55.xml"/><Relationship Id="rId5" Type="http://schemas.openxmlformats.org/officeDocument/2006/relationships/slide" Target="slide19.xml"/><Relationship Id="rId10" Type="http://schemas.openxmlformats.org/officeDocument/2006/relationships/slide" Target="slide49.xml"/><Relationship Id="rId4" Type="http://schemas.openxmlformats.org/officeDocument/2006/relationships/slide" Target="slide9.xml"/><Relationship Id="rId9" Type="http://schemas.openxmlformats.org/officeDocument/2006/relationships/slide" Target="slide44.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hyperlink" Target="https://www.sciencedirect.com/science/article/pii/B9780081030172000076" TargetMode="External"/><Relationship Id="rId13" Type="http://schemas.openxmlformats.org/officeDocument/2006/relationships/image" Target="../media/image28.png"/><Relationship Id="rId3" Type="http://schemas.openxmlformats.org/officeDocument/2006/relationships/hyperlink" Target="https://www.nature.com/articles/s43016-021-00225-9" TargetMode="External"/><Relationship Id="rId7" Type="http://schemas.openxmlformats.org/officeDocument/2006/relationships/image" Target="../media/image25.png"/><Relationship Id="rId12" Type="http://schemas.openxmlformats.org/officeDocument/2006/relationships/hyperlink" Target="https://www.fao.org/3/cb3144en/CB3144EN.pdf"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hyperlink" Target="https://unesdoc.unesco.org/ark:/48223/pf0000215492" TargetMode="External"/><Relationship Id="rId5" Type="http://schemas.openxmlformats.org/officeDocument/2006/relationships/hyperlink" Target="https://www.unep.org/resources/publication/food-system-impacts-biodiversity-loss" TargetMode="External"/><Relationship Id="rId10" Type="http://schemas.openxmlformats.org/officeDocument/2006/relationships/image" Target="../media/image24.png"/><Relationship Id="rId4" Type="http://schemas.openxmlformats.org/officeDocument/2006/relationships/hyperlink" Target="https://www.fao.org/3/cb3141en/CB3141EN.pdf" TargetMode="External"/><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grantham.sheffield.ac.uk/soil-loss-an-unfolding-global-disaster/" TargetMode="External"/><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www.pnas.org/content/117/36/21994" TargetMode="External"/><Relationship Id="rId5" Type="http://schemas.openxmlformats.org/officeDocument/2006/relationships/hyperlink" Target="https://www.wri.org/insights/2021-must-be-turning-point-forests-2020-data-shows-us-why" TargetMode="External"/><Relationship Id="rId10" Type="http://schemas.openxmlformats.org/officeDocument/2006/relationships/image" Target="../media/image32.png"/><Relationship Id="rId4" Type="http://schemas.openxmlformats.org/officeDocument/2006/relationships/hyperlink" Target="https://www.wri.org/insights/just-7-commodities-replaced-area-forest-twice-size-germany-between-2001-and-2015" TargetMode="External"/><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hyperlink" Target="https://www.ilo.org/wcmsp5/groups/public/@ed_norm/@ipec/documents/publication/wcms_797515.pdf" TargetMode="External"/><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hyperlink" Target="https://www.farmerincomelab.com/sites/g/files/jydpyr621/files/2020-09/FINAL%20FINAL%20Poverty%20Hotspots%20UNGA%202019_2.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nature.com/articles/s41558-020-00976-6" TargetMode="External"/><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www.sciencedirect.com/science/article/abs/pii/S0921800916304645" TargetMode="External"/><Relationship Id="rId5" Type="http://schemas.openxmlformats.org/officeDocument/2006/relationships/hyperlink" Target="https://unfccc.int/process-and-meetings/the-paris-agreement/the-paris-agreement" TargetMode="External"/><Relationship Id="rId4" Type="http://schemas.openxmlformats.org/officeDocument/2006/relationships/hyperlink" Target="https://www.iucn.org/resources/issues-briefs/deforestation-and-forest-degradation"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ciencedirect.com/science/article/pii/S0305750X1400271X" TargetMode="External"/><Relationship Id="rId3" Type="http://schemas.openxmlformats.org/officeDocument/2006/relationships/image" Target="../media/image24.png"/><Relationship Id="rId7" Type="http://schemas.openxmlformats.org/officeDocument/2006/relationships/hyperlink" Target="https://www.theworldcounts.com/stories/deforestation-facts-and-statistics"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newclimateeconomy.report/2014/land-use/" TargetMode="External"/><Relationship Id="rId5" Type="http://schemas.openxmlformats.org/officeDocument/2006/relationships/hyperlink" Target="https://www.cbd.int/" TargetMode="External"/><Relationship Id="rId4" Type="http://schemas.openxmlformats.org/officeDocument/2006/relationships/hyperlink" Target="https://www.iucn.org/resources/issues-briefs/deforestation-and-forest-degradati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sdgs.un.org/goals"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www.businesswire.com/news/home/20210628005637/en/Organic-Farming-Global-Market-Report-2021-COVID-19-Growth-and-Change-to-2030---ResearchAndMarkets.com" TargetMode="External"/><Relationship Id="rId5" Type="http://schemas.openxmlformats.org/officeDocument/2006/relationships/hyperlink" Target="http://www3.weforum.org/docs/WEF_New_Nature_Economy_Report_2020.pdf" TargetMode="External"/><Relationship Id="rId4" Type="http://schemas.openxmlformats.org/officeDocument/2006/relationships/hyperlink" Target="https://www.bcg.com/en-ch/publications/2020/the-staggering-value-of-forests-and-how-to-save-the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hyperlink" Target="https://www.consilium.europa.eu/en/press/press-releases/2022/06/28/council-agrees-on-new-rules-to-drive-down-deforestation-and-forest-degradation/"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35.jpeg"/><Relationship Id="rId4" Type="http://schemas.openxmlformats.org/officeDocument/2006/relationships/hyperlink" Target="https://www.theguardian.com/food/2021/sep/30/coffee-bean-price-spike-just-a-taste-of-whats-to-come-with-climate-change"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www.nature.com/articles/s41558-021-01000-1" TargetMode="External"/><Relationship Id="rId7" Type="http://schemas.openxmlformats.org/officeDocument/2006/relationships/hyperlink" Target="http://www.fao.org/3/i9527en/i9527en.pdf" TargetMode="External"/><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hyperlink" Target="https://journals.plos.org/plosone/article?id=10.1371/journal.pone.0213641#pone.0213641.ref011" TargetMode="External"/><Relationship Id="rId5" Type="http://schemas.openxmlformats.org/officeDocument/2006/relationships/hyperlink" Target="https://journals.plos.org/plosone/article?id=10.1371/journal.pone.0213641#pone.0213641.ref010" TargetMode="External"/><Relationship Id="rId4" Type="http://schemas.openxmlformats.org/officeDocument/2006/relationships/hyperlink" Target="https://journals.plos.org/plosone/article?id=10.1371/journal.pone.0213641#pone.0213641.ref008"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76.xml"/><Relationship Id="rId13" Type="http://schemas.openxmlformats.org/officeDocument/2006/relationships/slide" Target="slide82.xml"/><Relationship Id="rId3" Type="http://schemas.openxmlformats.org/officeDocument/2006/relationships/slide" Target="slide69.xml"/><Relationship Id="rId7" Type="http://schemas.openxmlformats.org/officeDocument/2006/relationships/slide" Target="slide74.xml"/><Relationship Id="rId12" Type="http://schemas.openxmlformats.org/officeDocument/2006/relationships/slide" Target="slide81.xml"/><Relationship Id="rId17" Type="http://schemas.openxmlformats.org/officeDocument/2006/relationships/slide" Target="slide86.xml"/><Relationship Id="rId2" Type="http://schemas.openxmlformats.org/officeDocument/2006/relationships/notesSlide" Target="../notesSlides/notesSlide3.xml"/><Relationship Id="rId16" Type="http://schemas.openxmlformats.org/officeDocument/2006/relationships/slide" Target="slide85.xml"/><Relationship Id="rId1" Type="http://schemas.openxmlformats.org/officeDocument/2006/relationships/slideLayout" Target="../slideLayouts/slideLayout3.xml"/><Relationship Id="rId6" Type="http://schemas.openxmlformats.org/officeDocument/2006/relationships/slide" Target="slide73.xml"/><Relationship Id="rId11" Type="http://schemas.openxmlformats.org/officeDocument/2006/relationships/slide" Target="slide79.xml"/><Relationship Id="rId5" Type="http://schemas.openxmlformats.org/officeDocument/2006/relationships/slide" Target="slide72.xml"/><Relationship Id="rId15" Type="http://schemas.openxmlformats.org/officeDocument/2006/relationships/slide" Target="slide84.xml"/><Relationship Id="rId10" Type="http://schemas.openxmlformats.org/officeDocument/2006/relationships/slide" Target="slide78.xml"/><Relationship Id="rId4" Type="http://schemas.openxmlformats.org/officeDocument/2006/relationships/slide" Target="slide71.xml"/><Relationship Id="rId9" Type="http://schemas.openxmlformats.org/officeDocument/2006/relationships/slide" Target="slide77.xml"/><Relationship Id="rId14" Type="http://schemas.openxmlformats.org/officeDocument/2006/relationships/slide" Target="slide8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33.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www.undp.org/greencommodities/value-beyond-value-chain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goodgrowthpartnership.com/a-new-toolkit-to-help-and-inspire-businesses-to-contribute-to-food-systems-transformatio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0.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21.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hyperlink" Target="https://www.undp.org/greencommodities/value-beyond-value-chains" TargetMode="External"/><Relationship Id="rId2" Type="http://schemas.openxmlformats.org/officeDocument/2006/relationships/notesSlide" Target="../notesSlides/notesSlide65.xml"/><Relationship Id="rId1" Type="http://schemas.openxmlformats.org/officeDocument/2006/relationships/slideLayout" Target="../slideLayouts/slideLayout20.xml"/><Relationship Id="rId5" Type="http://schemas.openxmlformats.org/officeDocument/2006/relationships/image" Target="../media/image102.jpeg"/><Relationship Id="rId4" Type="http://schemas.openxmlformats.org/officeDocument/2006/relationships/hyperlink" Target="https://eur03.safelinks.protection.outlook.com/?url=https://goodgrowthpartnership.com/a-new-toolkit-to-help-and-inspire-businesses-to-contribute-to-food-systems-transformation/&amp;data=05|01|laiza.andriolo1@undp.org|a32bb53706834de9576808da76434c16|b3e5db5e2944483799f57488ace54319|0|0|637952328680271295|Unknown|TWFpbGZsb3d8eyJWIjoiMC4wLjAwMDAiLCJQIjoiV2luMzIiLCJBTiI6Ik1haWwiLCJXVCI6Mn0%3D|3000|||&amp;sdata=RtCxR4e66yeGjB0%2BR6OmyVeaZ3NupvIkrGjsoS0xAYM%3D&amp;reserved=0"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cdn.cdp.net/cdp-production/cms/policy_briefings/documents/000/005/673/original/CDP_Brazil_JurisdictionalApproach_PolicyBrief_English.pdf?1617963574" TargetMode="External"/><Relationship Id="rId2" Type="http://schemas.openxmlformats.org/officeDocument/2006/relationships/notesSlide" Target="../notesSlides/notesSlide66.xml"/><Relationship Id="rId1" Type="http://schemas.openxmlformats.org/officeDocument/2006/relationships/slideLayout" Target="../slideLayouts/slideLayout20.xml"/><Relationship Id="rId5" Type="http://schemas.openxmlformats.org/officeDocument/2006/relationships/image" Target="../media/image103.jpeg"/><Relationship Id="rId4" Type="http://schemas.openxmlformats.org/officeDocument/2006/relationships/hyperlink" Target="https://www.evidensia.eco/"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jaresourcehub.org/resources/guidance-for-companies/" TargetMode="External"/><Relationship Id="rId7" Type="http://schemas.openxmlformats.org/officeDocument/2006/relationships/image" Target="../media/image104.jpeg"/><Relationship Id="rId2" Type="http://schemas.openxmlformats.org/officeDocument/2006/relationships/notesSlide" Target="../notesSlides/notesSlide67.xml"/><Relationship Id="rId1" Type="http://schemas.openxmlformats.org/officeDocument/2006/relationships/slideLayout" Target="../slideLayouts/slideLayout20.xml"/><Relationship Id="rId6" Type="http://schemas.openxmlformats.org/officeDocument/2006/relationships/hyperlink" Target="https://www.proforest.net/fileadmin/uploads/proforest/Documents/Publications/plp-briefing-note-3.pdf" TargetMode="External"/><Relationship Id="rId5" Type="http://schemas.openxmlformats.org/officeDocument/2006/relationships/hyperlink" Target="https://www.proforest.net/fileadmin/uploads/proforest/Documents/Publications/Engaging_with_landscape_initiatives_Indonesia.pdf" TargetMode="External"/><Relationship Id="rId4" Type="http://schemas.openxmlformats.org/officeDocument/2006/relationships/hyperlink" Target="https://www.proforest.net/fileadmin/uploads/proforest/Documents/Publications/engaging-with-landscape-initiatives-ed2.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sourceup.org/" TargetMode="External"/><Relationship Id="rId2" Type="http://schemas.openxmlformats.org/officeDocument/2006/relationships/notesSlide" Target="../notesSlides/notesSlide68.xml"/><Relationship Id="rId1" Type="http://schemas.openxmlformats.org/officeDocument/2006/relationships/slideLayout" Target="../slideLayouts/slideLayout20.xml"/><Relationship Id="rId5" Type="http://schemas.openxmlformats.org/officeDocument/2006/relationships/image" Target="../media/image105.jpeg"/><Relationship Id="rId4" Type="http://schemas.openxmlformats.org/officeDocument/2006/relationships/hyperlink" Target="https://commoditiesjurisdictions.org/"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goodgrowthpartnership.com/a-new-toolkit-to-help-and-inspire-businesses-to-contribute-to-food-systems-transformation/" TargetMode="External"/><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8" Type="http://schemas.openxmlformats.org/officeDocument/2006/relationships/hyperlink" Target="https://gapki.id/en/" TargetMode="External"/><Relationship Id="rId3" Type="http://schemas.openxmlformats.org/officeDocument/2006/relationships/image" Target="../media/image107.jpeg"/><Relationship Id="rId7" Type="http://schemas.openxmlformats.org/officeDocument/2006/relationships/hyperlink" Target="http://www.foksbi.id/en/activities" TargetMode="External"/><Relationship Id="rId2" Type="http://schemas.openxmlformats.org/officeDocument/2006/relationships/notesSlide" Target="../notesSlides/notesSlide71.xml"/><Relationship Id="rId1" Type="http://schemas.openxmlformats.org/officeDocument/2006/relationships/slideLayout" Target="../slideLayouts/slideLayout20.xml"/><Relationship Id="rId6" Type="http://schemas.openxmlformats.org/officeDocument/2006/relationships/hyperlink" Target="http://foksbi.id/en/about-inpop" TargetMode="External"/><Relationship Id="rId5" Type="http://schemas.openxmlformats.org/officeDocument/2006/relationships/image" Target="../media/image108.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8" Type="http://schemas.openxmlformats.org/officeDocument/2006/relationships/hyperlink" Target="http://foksbi.id/en/news/read/01-20-2021-north-sumatra-starts-to-plan-the-monitoring-evaluation-and-reporting-system-of-nap-spo" TargetMode="External"/><Relationship Id="rId3" Type="http://schemas.openxmlformats.org/officeDocument/2006/relationships/image" Target="../media/image108.png"/><Relationship Id="rId7" Type="http://schemas.openxmlformats.org/officeDocument/2006/relationships/hyperlink" Target="https://www.conservation.org/projects/coalition-for-sustainable-livelihoods" TargetMode="External"/><Relationship Id="rId2" Type="http://schemas.openxmlformats.org/officeDocument/2006/relationships/notesSlide" Target="../notesSlides/notesSlide72.xml"/><Relationship Id="rId1" Type="http://schemas.openxmlformats.org/officeDocument/2006/relationships/slideLayout" Target="../slideLayouts/slideLayout20.xml"/><Relationship Id="rId6" Type="http://schemas.openxmlformats.org/officeDocument/2006/relationships/hyperlink" Target="https://gapki.id/en/" TargetMode="External"/><Relationship Id="rId5" Type="http://schemas.openxmlformats.org/officeDocument/2006/relationships/image" Target="../media/image3.png"/><Relationship Id="rId4" Type="http://schemas.openxmlformats.org/officeDocument/2006/relationships/image" Target="../media/image10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3.xml"/><Relationship Id="rId1" Type="http://schemas.openxmlformats.org/officeDocument/2006/relationships/slideLayout" Target="../slideLayouts/slideLayout20.xml"/><Relationship Id="rId6" Type="http://schemas.openxmlformats.org/officeDocument/2006/relationships/hyperlink" Target="https://www.siakpelalawan.net/" TargetMode="External"/><Relationship Id="rId5" Type="http://schemas.openxmlformats.org/officeDocument/2006/relationships/image" Target="../media/image3.png"/><Relationship Id="rId4" Type="http://schemas.openxmlformats.org/officeDocument/2006/relationships/image" Target="../media/image110.jpe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www.foksbi.id/en/activities" TargetMode="External"/><Relationship Id="rId2" Type="http://schemas.openxmlformats.org/officeDocument/2006/relationships/notesSlide" Target="../notesSlides/notesSlide74.xml"/><Relationship Id="rId1" Type="http://schemas.openxmlformats.org/officeDocument/2006/relationships/slideLayout" Target="../slideLayouts/slideLayout20.xml"/><Relationship Id="rId6" Type="http://schemas.openxmlformats.org/officeDocument/2006/relationships/hyperlink" Target="https://www.conservation.org/projects/coalition-for-sustainable-livelihoods" TargetMode="External"/><Relationship Id="rId5" Type="http://schemas.openxmlformats.org/officeDocument/2006/relationships/image" Target="../media/image3.png"/><Relationship Id="rId4" Type="http://schemas.openxmlformats.org/officeDocument/2006/relationships/image" Target="../media/image111.jpeg"/></Relationships>
</file>

<file path=ppt/slides/_rels/slide7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6.xml"/><Relationship Id="rId1" Type="http://schemas.openxmlformats.org/officeDocument/2006/relationships/slideLayout" Target="../slideLayouts/slideLayout20.xml"/><Relationship Id="rId6" Type="http://schemas.openxmlformats.org/officeDocument/2006/relationships/hyperlink" Target="https://www.worldcocoafoundation.org/initiative/cocoa-forests-initiative/" TargetMode="External"/><Relationship Id="rId5" Type="http://schemas.openxmlformats.org/officeDocument/2006/relationships/image" Target="../media/image108.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7.xml"/><Relationship Id="rId1" Type="http://schemas.openxmlformats.org/officeDocument/2006/relationships/slideLayout" Target="../slideLayouts/slideLayout20.xml"/><Relationship Id="rId6" Type="http://schemas.openxmlformats.org/officeDocument/2006/relationships/hyperlink" Target="https://www.wbcsd.org/Programs/Food-and-Nature/Food-Land-Use/Soft-Commodities-Forum" TargetMode="External"/><Relationship Id="rId5" Type="http://schemas.openxmlformats.org/officeDocument/2006/relationships/image" Target="../media/image108.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8" Type="http://schemas.openxmlformats.org/officeDocument/2006/relationships/hyperlink" Target="https://www.theconsumergoodsforum.com/wp-content/uploads/2017/10/2017-Letter-of-business-support-for-Cerrado-Manifesto-CGF.pdf#_blank" TargetMode="External"/><Relationship Id="rId3" Type="http://schemas.openxmlformats.org/officeDocument/2006/relationships/image" Target="../media/image108.png"/><Relationship Id="rId7" Type="http://schemas.openxmlformats.org/officeDocument/2006/relationships/hyperlink" Target="https://d3nehc6yl9qzo4.cloudfront.net/downloads/cerradomanifesto_september2017_atualizadooutubro.pdf" TargetMode="External"/><Relationship Id="rId2" Type="http://schemas.openxmlformats.org/officeDocument/2006/relationships/notesSlide" Target="../notesSlides/notesSlide78.xml"/><Relationship Id="rId1" Type="http://schemas.openxmlformats.org/officeDocument/2006/relationships/slideLayout" Target="../slideLayouts/slideLayout20.xml"/><Relationship Id="rId6" Type="http://schemas.openxmlformats.org/officeDocument/2006/relationships/hyperlink" Target="https://cerradostatement.fairr.org/about/" TargetMode="External"/><Relationship Id="rId5" Type="http://schemas.openxmlformats.org/officeDocument/2006/relationships/image" Target="../media/image3.png"/><Relationship Id="rId4" Type="http://schemas.openxmlformats.org/officeDocument/2006/relationships/image" Target="../media/image115.jpeg"/><Relationship Id="rId9" Type="http://schemas.openxmlformats.org/officeDocument/2006/relationships/hyperlink" Target="https://www.wbcsd.org/Programs/Food-and-Nature/Food-Land-Use/Soft-Commodities-Foru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s://www.theconsumergoodsforum.com/environmental-sustainability/forest-positive/" TargetMode="External"/><Relationship Id="rId2" Type="http://schemas.openxmlformats.org/officeDocument/2006/relationships/notesSlide" Target="../notesSlides/notesSlide79.xml"/><Relationship Id="rId1" Type="http://schemas.openxmlformats.org/officeDocument/2006/relationships/slideLayout" Target="../slideLayouts/slideLayout20.xml"/><Relationship Id="rId6" Type="http://schemas.openxmlformats.org/officeDocument/2006/relationships/hyperlink" Target="https://www.theconsumergoodsforum.com/" TargetMode="External"/><Relationship Id="rId5" Type="http://schemas.openxmlformats.org/officeDocument/2006/relationships/image" Target="../media/image3.png"/><Relationship Id="rId4" Type="http://schemas.openxmlformats.org/officeDocument/2006/relationships/image" Target="../media/image1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8" Type="http://schemas.openxmlformats.org/officeDocument/2006/relationships/hyperlink" Target="https://www.tropicalforestalliance.org/" TargetMode="External"/><Relationship Id="rId13" Type="http://schemas.openxmlformats.org/officeDocument/2006/relationships/hyperlink" Target="https://www.tropicalforestalliance.org/assets/Uploads/Sabah_Case_study-July2021-Final.pdf" TargetMode="External"/><Relationship Id="rId3" Type="http://schemas.openxmlformats.org/officeDocument/2006/relationships/image" Target="../media/image118.jpeg"/><Relationship Id="rId7" Type="http://schemas.openxmlformats.org/officeDocument/2006/relationships/hyperlink" Target="https://www.wilmar-international.com/docs/default-source/default-document-library/sustainability/resource/wilmar-sustainability-reports/wilmar-sr2020.pdf" TargetMode="External"/><Relationship Id="rId12" Type="http://schemas.openxmlformats.org/officeDocument/2006/relationships/hyperlink" Target="https://www.wilmar-international.com/sustainability/partnerships-collaborations" TargetMode="External"/><Relationship Id="rId2" Type="http://schemas.openxmlformats.org/officeDocument/2006/relationships/notesSlide" Target="../notesSlides/notesSlide81.xml"/><Relationship Id="rId1" Type="http://schemas.openxmlformats.org/officeDocument/2006/relationships/slideLayout" Target="../slideLayouts/slideLayout20.xml"/><Relationship Id="rId6" Type="http://schemas.openxmlformats.org/officeDocument/2006/relationships/hyperlink" Target="https://www.wilmar-international.com/sustainability" TargetMode="External"/><Relationship Id="rId11" Type="http://schemas.openxmlformats.org/officeDocument/2006/relationships/hyperlink" Target="https://www3.weforum.org/docs/WEF_CO_NVA_Overview.pdf" TargetMode="External"/><Relationship Id="rId5" Type="http://schemas.openxmlformats.org/officeDocument/2006/relationships/image" Target="../media/image108.png"/><Relationship Id="rId10" Type="http://schemas.openxmlformats.org/officeDocument/2006/relationships/hyperlink" Target="https://www.growafrica.com/content/who-we-are" TargetMode="External"/><Relationship Id="rId4" Type="http://schemas.openxmlformats.org/officeDocument/2006/relationships/image" Target="../media/image3.png"/><Relationship Id="rId9" Type="http://schemas.openxmlformats.org/officeDocument/2006/relationships/hyperlink" Target="https://www.growasia.org/"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www.tropicalforestalliance.org/en/" TargetMode="External"/><Relationship Id="rId3" Type="http://schemas.openxmlformats.org/officeDocument/2006/relationships/image" Target="../media/image119.jpeg"/><Relationship Id="rId7" Type="http://schemas.openxmlformats.org/officeDocument/2006/relationships/hyperlink" Target="https://www.olamgroup.com/content/dam/olamgroup/news-press-releases/blog-posts-pdfs/OFI-cocoa-forest-initiative-annual-report-2020.pdf" TargetMode="External"/><Relationship Id="rId2" Type="http://schemas.openxmlformats.org/officeDocument/2006/relationships/notesSlide" Target="../notesSlides/notesSlide82.xml"/><Relationship Id="rId1" Type="http://schemas.openxmlformats.org/officeDocument/2006/relationships/slideLayout" Target="../slideLayouts/slideLayout20.xml"/><Relationship Id="rId6" Type="http://schemas.openxmlformats.org/officeDocument/2006/relationships/hyperlink" Target="https://www.olamgroup.com/news/all-news/press-release/olam-cocoa-hits-100-percent-traceability-target-across-its-direct-global-supply-chain.html" TargetMode="External"/><Relationship Id="rId11" Type="http://schemas.openxmlformats.org/officeDocument/2006/relationships/image" Target="../media/image108.png"/><Relationship Id="rId5" Type="http://schemas.openxmlformats.org/officeDocument/2006/relationships/hyperlink" Target="https://www.olamgroup.com/sustainability/sustainability-framework.html" TargetMode="External"/><Relationship Id="rId10" Type="http://schemas.openxmlformats.org/officeDocument/2006/relationships/hyperlink" Target="https://www.olamgroup.com/content/dam/olamgroup/investor-relations/ir-library/annual-reports/annual-reports-pdfs/2020/olam_annual_report_2020.pdf" TargetMode="External"/><Relationship Id="rId4" Type="http://schemas.openxmlformats.org/officeDocument/2006/relationships/image" Target="../media/image3.png"/><Relationship Id="rId9" Type="http://schemas.openxmlformats.org/officeDocument/2006/relationships/hyperlink" Target="https://www.olamgroup.com/sustainability/sustainable-supply-chains.html"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conservation.org/projects/coalition-for-sustainable-livelihoods" TargetMode="External"/><Relationship Id="rId13" Type="http://schemas.openxmlformats.org/officeDocument/2006/relationships/hyperlink" Target="https://www.idhsustainabletrade.com/news/unilever-and-idh-commit-1-5m-euro-for-sustainable-sourcing-in-indonesia/" TargetMode="External"/><Relationship Id="rId3" Type="http://schemas.openxmlformats.org/officeDocument/2006/relationships/image" Target="../media/image108.png"/><Relationship Id="rId7" Type="http://schemas.openxmlformats.org/officeDocument/2006/relationships/hyperlink" Target="https://assets.unilever.com/files/92ui5egz/production/e665693f2bd2efbbde5658baf84043df7937cfd7.pdf/annual-report-and-accounts-2020.pdf" TargetMode="External"/><Relationship Id="rId12" Type="http://schemas.openxmlformats.org/officeDocument/2006/relationships/hyperlink" Target="https://www.unilever.com/news/news-search/2020/how-were-using-technology-to-help-end-deforestation/" TargetMode="External"/><Relationship Id="rId2" Type="http://schemas.openxmlformats.org/officeDocument/2006/relationships/notesSlide" Target="../notesSlides/notesSlide83.xml"/><Relationship Id="rId1" Type="http://schemas.openxmlformats.org/officeDocument/2006/relationships/slideLayout" Target="../slideLayouts/slideLayout20.xml"/><Relationship Id="rId6" Type="http://schemas.openxmlformats.org/officeDocument/2006/relationships/hyperlink" Target="https://www.unilever.com/planet-and-society/protect-and-regenerate-nature/zero-deforestation/#:~:text=We've%20committed%20to%20achieving,tea%2C%20soy%2C%20and%20cocoa." TargetMode="External"/><Relationship Id="rId11" Type="http://schemas.openxmlformats.org/officeDocument/2006/relationships/hyperlink" Target="https://www.globalforestwatch.org/" TargetMode="External"/><Relationship Id="rId5" Type="http://schemas.openxmlformats.org/officeDocument/2006/relationships/image" Target="../media/image3.png"/><Relationship Id="rId10" Type="http://schemas.openxmlformats.org/officeDocument/2006/relationships/hyperlink" Target="https://www.unilever.com/planet-and-society/protect-and-regenerate-nature/sustainable-palm-oil/" TargetMode="External"/><Relationship Id="rId4" Type="http://schemas.openxmlformats.org/officeDocument/2006/relationships/image" Target="../media/image120.jpeg"/><Relationship Id="rId9" Type="http://schemas.openxmlformats.org/officeDocument/2006/relationships/hyperlink" Target="https://www.unilever.com/planet-and-society/protect-and-regenerate-nature/sustainable-and-regenerative-sourcing/" TargetMode="External"/><Relationship Id="rId14" Type="http://schemas.openxmlformats.org/officeDocument/2006/relationships/hyperlink" Target="https://www.conservation.org/corporate-engagements/unilever"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www.walmartsustainabilityhub.com/climate/project-gigaton/faqs" TargetMode="External"/><Relationship Id="rId3" Type="http://schemas.openxmlformats.org/officeDocument/2006/relationships/image" Target="../media/image108.png"/><Relationship Id="rId7" Type="http://schemas.openxmlformats.org/officeDocument/2006/relationships/hyperlink" Target="https://corporate.walmart.com/global-responsibility/sustainability/planet/nature#sustainable-products" TargetMode="External"/><Relationship Id="rId12" Type="http://schemas.openxmlformats.org/officeDocument/2006/relationships/hyperlink" Target="https://www.theconsumergoodsforum.com/environmental-sustainability/forest-positive/" TargetMode="External"/><Relationship Id="rId2" Type="http://schemas.openxmlformats.org/officeDocument/2006/relationships/notesSlide" Target="../notesSlides/notesSlide84.xml"/><Relationship Id="rId1" Type="http://schemas.openxmlformats.org/officeDocument/2006/relationships/slideLayout" Target="../slideLayouts/slideLayout20.xml"/><Relationship Id="rId6" Type="http://schemas.openxmlformats.org/officeDocument/2006/relationships/hyperlink" Target="https://corporate.walmart.com/newsroom/2020/12/22/walmart-continues-to-prioritize-forest-conservation-by-stepping-up-efforts-toward-2025" TargetMode="External"/><Relationship Id="rId11" Type="http://schemas.openxmlformats.org/officeDocument/2006/relationships/hyperlink" Target="https://mapbiomas.org/en" TargetMode="External"/><Relationship Id="rId5" Type="http://schemas.openxmlformats.org/officeDocument/2006/relationships/image" Target="../media/image3.png"/><Relationship Id="rId10" Type="http://schemas.openxmlformats.org/officeDocument/2006/relationships/hyperlink" Target="https://www.wri.org/news/2017/01/release-partnership-launches-increase-transparency-and-traceability-across-supply" TargetMode="External"/><Relationship Id="rId4" Type="http://schemas.openxmlformats.org/officeDocument/2006/relationships/image" Target="../media/image84.png"/><Relationship Id="rId9" Type="http://schemas.openxmlformats.org/officeDocument/2006/relationships/hyperlink" Target="https://www.theguardian.com/environment/2021/sep/13/walmart-climate-change-plan-can-it-work"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www.rabobank.com/en/raboworld/articles/partnership-for-forest-protection-and-sustainable-agriculture.html" TargetMode="External"/><Relationship Id="rId3" Type="http://schemas.openxmlformats.org/officeDocument/2006/relationships/image" Target="../media/image108.png"/><Relationship Id="rId7" Type="http://schemas.openxmlformats.org/officeDocument/2006/relationships/hyperlink" Target="https://www.rabobank.com/en/images/leaflet-agri3-fund.pdf" TargetMode="External"/><Relationship Id="rId2" Type="http://schemas.openxmlformats.org/officeDocument/2006/relationships/notesSlide" Target="../notesSlides/notesSlide85.xml"/><Relationship Id="rId1" Type="http://schemas.openxmlformats.org/officeDocument/2006/relationships/slideLayout" Target="../slideLayouts/slideLayout20.xml"/><Relationship Id="rId6" Type="http://schemas.openxmlformats.org/officeDocument/2006/relationships/hyperlink" Target="https://www.eur.nl/en/ice/media/2020-06-rabobank-wwf-rapport" TargetMode="External"/><Relationship Id="rId11" Type="http://schemas.openxmlformats.org/officeDocument/2006/relationships/hyperlink" Target="https://www.rabobank.com/en/about-rabobank/in-society/rabo-partnerships/articles/2019/partnership-for-forest-protection-and-sustainable-agriculture.html" TargetMode="External"/><Relationship Id="rId5" Type="http://schemas.openxmlformats.org/officeDocument/2006/relationships/image" Target="../media/image3.png"/><Relationship Id="rId10" Type="http://schemas.openxmlformats.org/officeDocument/2006/relationships/hyperlink" Target="https://docs.google.com/spreadsheets/u/0/d/1l602cURdeCDwPAulAz6Wc7H-lzmR03lcQLASPALcwPo/edit" TargetMode="External"/><Relationship Id="rId4" Type="http://schemas.openxmlformats.org/officeDocument/2006/relationships/image" Target="../media/image121.jpeg"/><Relationship Id="rId9" Type="http://schemas.openxmlformats.org/officeDocument/2006/relationships/hyperlink" Target="https://www.rabobank.com/en/about-rabobank/in-society/sustainability/articles/2017/20170705-doing-more-with-less-in-brazilian-agriculture.html"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www.wri.org/initiatives/initiative-20x20" TargetMode="External"/><Relationship Id="rId3" Type="http://schemas.openxmlformats.org/officeDocument/2006/relationships/image" Target="../media/image108.png"/><Relationship Id="rId7" Type="http://schemas.openxmlformats.org/officeDocument/2006/relationships/hyperlink" Target="https://www.unep.org/resources/newsletter/innovative-finance-amazon-cerrado-and-chaco" TargetMode="External"/><Relationship Id="rId2" Type="http://schemas.openxmlformats.org/officeDocument/2006/relationships/notesSlide" Target="../notesSlides/notesSlide86.xml"/><Relationship Id="rId1" Type="http://schemas.openxmlformats.org/officeDocument/2006/relationships/slideLayout" Target="../slideLayouts/slideLayout20.xml"/><Relationship Id="rId6" Type="http://schemas.openxmlformats.org/officeDocument/2006/relationships/hyperlink" Target="https://www.andgreen.fund/" TargetMode="External"/><Relationship Id="rId5" Type="http://schemas.openxmlformats.org/officeDocument/2006/relationships/image" Target="../media/image3.png"/><Relationship Id="rId4" Type="http://schemas.openxmlformats.org/officeDocument/2006/relationships/image" Target="../media/image122.jpeg"/><Relationship Id="rId9" Type="http://schemas.openxmlformats.org/officeDocument/2006/relationships/hyperlink" Target="https://www.wri.org/initiatives/african-forest-landscape-restoration-initiative-afr100"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sp>
        <p:nvSpPr>
          <p:cNvPr id="227" name="Google Shape;227;p45"/>
          <p:cNvSpPr txBox="1">
            <a:spLocks noGrp="1"/>
          </p:cNvSpPr>
          <p:nvPr>
            <p:ph type="subTitle" idx="1"/>
          </p:nvPr>
        </p:nvSpPr>
        <p:spPr>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
                <a:solidFill>
                  <a:schemeClr val="lt1"/>
                </a:solidFill>
              </a:rPr>
              <a:t>VALUE BEYOND VALUE CHAINS</a:t>
            </a:r>
            <a:endParaRPr/>
          </a:p>
        </p:txBody>
      </p:sp>
      <p:sp>
        <p:nvSpPr>
          <p:cNvPr id="228" name="Google Shape;228;p45"/>
          <p:cNvSpPr txBox="1">
            <a:spLocks noGrp="1"/>
          </p:cNvSpPr>
          <p:nvPr>
            <p:ph type="title"/>
          </p:nvPr>
        </p:nvSpPr>
        <p:spPr>
          <a:prstGeom prst="rect">
            <a:avLst/>
          </a:prstGeom>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a:t>How collaboration between private sector and governments can enhance sustainable commodity production</a:t>
            </a:r>
            <a:endParaRPr/>
          </a:p>
        </p:txBody>
      </p:sp>
      <p:sp>
        <p:nvSpPr>
          <p:cNvPr id="229" name="Google Shape;229;p45"/>
          <p:cNvSpPr txBox="1"/>
          <p:nvPr/>
        </p:nvSpPr>
        <p:spPr>
          <a:xfrm>
            <a:off x="8471625" y="5341042"/>
            <a:ext cx="3636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Paraguay</a:t>
            </a:r>
            <a:endParaRPr sz="11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4"/>
          <p:cNvSpPr txBox="1">
            <a:spLocks noGrp="1"/>
          </p:cNvSpPr>
          <p:nvPr>
            <p:ph type="title"/>
          </p:nvPr>
        </p:nvSpPr>
        <p:spPr>
          <a:xfrm>
            <a:off x="609625" y="304800"/>
            <a:ext cx="6969300" cy="1227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
              <a:t>Why do we need transformation in commodities production?</a:t>
            </a:r>
            <a:endParaRPr/>
          </a:p>
        </p:txBody>
      </p:sp>
      <p:sp>
        <p:nvSpPr>
          <p:cNvPr id="338" name="Google Shape;338;p54"/>
          <p:cNvSpPr txBox="1"/>
          <p:nvPr/>
        </p:nvSpPr>
        <p:spPr>
          <a:xfrm>
            <a:off x="1252650" y="1697450"/>
            <a:ext cx="56796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Unsustainable commodity production is creating major risks.</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Environmental and social challenges threaten food production globally, especially in tropical commodity producing landscapes and supply chains. </a:t>
            </a:r>
            <a:endParaRPr>
              <a:solidFill>
                <a:srgbClr val="2C2D60"/>
              </a:solidFill>
            </a:endParaRPr>
          </a:p>
        </p:txBody>
      </p:sp>
      <p:sp>
        <p:nvSpPr>
          <p:cNvPr id="339" name="Google Shape;339;p54"/>
          <p:cNvSpPr txBox="1"/>
          <p:nvPr/>
        </p:nvSpPr>
        <p:spPr>
          <a:xfrm>
            <a:off x="1252650" y="2993450"/>
            <a:ext cx="56796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But overcoming these systemic challenges offers huge reward.</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Transforming tropical commodity production in landscapes and supply chains will ensure </a:t>
            </a:r>
            <a:r>
              <a:rPr lang="en" b="1">
                <a:solidFill>
                  <a:srgbClr val="2C2D60"/>
                </a:solidFill>
              </a:rPr>
              <a:t>future productivity and security, improve livelihoods and protect crucial ecosystems and natural resources</a:t>
            </a:r>
            <a:r>
              <a:rPr lang="en">
                <a:solidFill>
                  <a:srgbClr val="2C2D60"/>
                </a:solidFill>
              </a:rPr>
              <a:t>.</a:t>
            </a:r>
            <a:endParaRPr>
              <a:solidFill>
                <a:srgbClr val="2C2D60"/>
              </a:solidFill>
            </a:endParaRPr>
          </a:p>
        </p:txBody>
      </p:sp>
      <p:sp>
        <p:nvSpPr>
          <p:cNvPr id="340" name="Google Shape;340;p54"/>
          <p:cNvSpPr/>
          <p:nvPr/>
        </p:nvSpPr>
        <p:spPr>
          <a:xfrm>
            <a:off x="775025" y="176290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4"/>
          <p:cNvSpPr/>
          <p:nvPr/>
        </p:nvSpPr>
        <p:spPr>
          <a:xfrm>
            <a:off x="882038" y="186515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342" name="Google Shape;342;p54"/>
          <p:cNvSpPr/>
          <p:nvPr/>
        </p:nvSpPr>
        <p:spPr>
          <a:xfrm>
            <a:off x="775025" y="3049847"/>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343" name="Google Shape;343;p54"/>
          <p:cNvSpPr/>
          <p:nvPr/>
        </p:nvSpPr>
        <p:spPr>
          <a:xfrm>
            <a:off x="882038" y="3152097"/>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4" name="Google Shape;344;p54"/>
          <p:cNvCxnSpPr>
            <a:stCxn id="340" idx="4"/>
            <a:endCxn id="342" idx="0"/>
          </p:cNvCxnSpPr>
          <p:nvPr/>
        </p:nvCxnSpPr>
        <p:spPr>
          <a:xfrm>
            <a:off x="932675" y="2078200"/>
            <a:ext cx="0" cy="971700"/>
          </a:xfrm>
          <a:prstGeom prst="straightConnector1">
            <a:avLst/>
          </a:prstGeom>
          <a:noFill/>
          <a:ln w="19050" cap="flat" cmpd="sng">
            <a:solidFill>
              <a:srgbClr val="66679A"/>
            </a:solidFill>
            <a:prstDash val="dot"/>
            <a:round/>
            <a:headEnd type="none" w="med" len="med"/>
            <a:tailEnd type="none" w="med" len="med"/>
          </a:ln>
        </p:spPr>
      </p:cxnSp>
      <p:pic>
        <p:nvPicPr>
          <p:cNvPr id="345" name="Google Shape;345;p54"/>
          <p:cNvPicPr preferRelativeResize="0"/>
          <p:nvPr/>
        </p:nvPicPr>
        <p:blipFill rotWithShape="1">
          <a:blip r:embed="rId3">
            <a:alphaModFix/>
          </a:blip>
          <a:srcRect l="42549" r="16128"/>
          <a:stretch/>
        </p:blipFill>
        <p:spPr>
          <a:xfrm>
            <a:off x="8993800" y="1697550"/>
            <a:ext cx="3199401" cy="5160451"/>
          </a:xfrm>
          <a:prstGeom prst="rect">
            <a:avLst/>
          </a:prstGeom>
          <a:noFill/>
          <a:ln>
            <a:noFill/>
          </a:ln>
        </p:spPr>
      </p:pic>
      <p:sp>
        <p:nvSpPr>
          <p:cNvPr id="346" name="Google Shape;346;p54"/>
          <p:cNvSpPr txBox="1">
            <a:spLocks noGrp="1"/>
          </p:cNvSpPr>
          <p:nvPr>
            <p:ph type="subTitle" idx="1"/>
          </p:nvPr>
        </p:nvSpPr>
        <p:spPr>
          <a:xfrm rot="5400000">
            <a:off x="-1377511" y="1597050"/>
            <a:ext cx="3013800" cy="4293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EXECUTIVE SUMMARY</a:t>
            </a:r>
            <a:endParaRPr sz="800"/>
          </a:p>
        </p:txBody>
      </p:sp>
      <p:sp>
        <p:nvSpPr>
          <p:cNvPr id="347" name="Google Shape;347;p54"/>
          <p:cNvSpPr txBox="1"/>
          <p:nvPr/>
        </p:nvSpPr>
        <p:spPr>
          <a:xfrm>
            <a:off x="8955250" y="6361175"/>
            <a:ext cx="3000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Benjamin Drummond</a:t>
            </a:r>
            <a:endParaRPr sz="11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5"/>
          <p:cNvSpPr txBox="1">
            <a:spLocks noGrp="1"/>
          </p:cNvSpPr>
          <p:nvPr>
            <p:ph type="title"/>
          </p:nvPr>
        </p:nvSpPr>
        <p:spPr>
          <a:xfrm>
            <a:off x="609625" y="304800"/>
            <a:ext cx="9555600" cy="1227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Why should companies and financial institutions engage beyond their value chains?</a:t>
            </a:r>
            <a:endParaRPr/>
          </a:p>
        </p:txBody>
      </p:sp>
      <p:sp>
        <p:nvSpPr>
          <p:cNvPr id="353" name="Google Shape;353;p55"/>
          <p:cNvSpPr txBox="1"/>
          <p:nvPr/>
        </p:nvSpPr>
        <p:spPr>
          <a:xfrm>
            <a:off x="1252650" y="1697450"/>
            <a:ext cx="7200600" cy="12397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For companies, inaction carries both short-term and longer-term risks.</a:t>
            </a:r>
            <a:endParaRPr>
              <a:solidFill>
                <a:srgbClr val="2CB8C7"/>
              </a:solidFill>
            </a:endParaRPr>
          </a:p>
          <a:p>
            <a:pPr>
              <a:lnSpc>
                <a:spcPct val="115000"/>
              </a:lnSpc>
            </a:pPr>
            <a:r>
              <a:rPr lang="en">
                <a:solidFill>
                  <a:srgbClr val="2C2D60"/>
                </a:solidFill>
              </a:rPr>
              <a:t>Rapid action to address unsustainable production can </a:t>
            </a:r>
            <a:r>
              <a:rPr lang="en" b="1">
                <a:solidFill>
                  <a:srgbClr val="2C2D60"/>
                </a:solidFill>
              </a:rPr>
              <a:t>protect revenue and reputation, while ensuring a stable operating environment</a:t>
            </a:r>
            <a:r>
              <a:rPr lang="en">
                <a:solidFill>
                  <a:srgbClr val="2C2D60"/>
                </a:solidFill>
              </a:rPr>
              <a:t>. Reversing damage in future will be much more difficult and costly. </a:t>
            </a:r>
            <a:endParaRPr>
              <a:solidFill>
                <a:srgbClr val="2C2D60"/>
              </a:solidFill>
            </a:endParaRPr>
          </a:p>
        </p:txBody>
      </p:sp>
      <p:sp>
        <p:nvSpPr>
          <p:cNvPr id="354" name="Google Shape;354;p55"/>
          <p:cNvSpPr txBox="1"/>
          <p:nvPr/>
        </p:nvSpPr>
        <p:spPr>
          <a:xfrm>
            <a:off x="1252650" y="2993438"/>
            <a:ext cx="72006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The drivers of unsustainable production are challenging to overcome. </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Global supply chain systems are complex, with underlying drivers related to policy, financing, and market demand, posing major challenges for companies and financial institutions seeking to improve.</a:t>
            </a:r>
            <a:endParaRPr>
              <a:solidFill>
                <a:srgbClr val="2C2D60"/>
              </a:solidFill>
            </a:endParaRPr>
          </a:p>
        </p:txBody>
      </p:sp>
      <p:pic>
        <p:nvPicPr>
          <p:cNvPr id="355" name="Google Shape;355;p55"/>
          <p:cNvPicPr preferRelativeResize="0"/>
          <p:nvPr/>
        </p:nvPicPr>
        <p:blipFill rotWithShape="1">
          <a:blip r:embed="rId3">
            <a:alphaModFix/>
          </a:blip>
          <a:srcRect l="20152" r="38524"/>
          <a:stretch/>
        </p:blipFill>
        <p:spPr>
          <a:xfrm>
            <a:off x="8993800" y="1697550"/>
            <a:ext cx="3199401" cy="5160451"/>
          </a:xfrm>
          <a:prstGeom prst="rect">
            <a:avLst/>
          </a:prstGeom>
          <a:noFill/>
          <a:ln>
            <a:noFill/>
          </a:ln>
        </p:spPr>
      </p:pic>
      <p:sp>
        <p:nvSpPr>
          <p:cNvPr id="356" name="Google Shape;356;p55"/>
          <p:cNvSpPr/>
          <p:nvPr/>
        </p:nvSpPr>
        <p:spPr>
          <a:xfrm>
            <a:off x="775025" y="176290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5"/>
          <p:cNvSpPr/>
          <p:nvPr/>
        </p:nvSpPr>
        <p:spPr>
          <a:xfrm>
            <a:off x="882038" y="186515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5"/>
          <p:cNvSpPr/>
          <p:nvPr/>
        </p:nvSpPr>
        <p:spPr>
          <a:xfrm>
            <a:off x="775025" y="3047986"/>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5"/>
          <p:cNvSpPr/>
          <p:nvPr/>
        </p:nvSpPr>
        <p:spPr>
          <a:xfrm>
            <a:off x="882038" y="3150236"/>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0" name="Google Shape;360;p55"/>
          <p:cNvCxnSpPr>
            <a:stCxn id="356" idx="4"/>
            <a:endCxn id="358" idx="0"/>
          </p:cNvCxnSpPr>
          <p:nvPr/>
        </p:nvCxnSpPr>
        <p:spPr>
          <a:xfrm>
            <a:off x="932675" y="2078200"/>
            <a:ext cx="0" cy="969900"/>
          </a:xfrm>
          <a:prstGeom prst="straightConnector1">
            <a:avLst/>
          </a:prstGeom>
          <a:noFill/>
          <a:ln w="19050" cap="flat" cmpd="sng">
            <a:solidFill>
              <a:srgbClr val="66679A"/>
            </a:solidFill>
            <a:prstDash val="dot"/>
            <a:round/>
            <a:headEnd type="none" w="med" len="med"/>
            <a:tailEnd type="none" w="med" len="med"/>
          </a:ln>
        </p:spPr>
      </p:cxnSp>
      <p:sp>
        <p:nvSpPr>
          <p:cNvPr id="361" name="Google Shape;361;p55"/>
          <p:cNvSpPr txBox="1"/>
          <p:nvPr/>
        </p:nvSpPr>
        <p:spPr>
          <a:xfrm>
            <a:off x="1252650" y="4289450"/>
            <a:ext cx="72006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To drive transformation, companies must act beyond their value chains. </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Most existing action for sustainable commodities is focused on company operations and supply chains, leaving the </a:t>
            </a:r>
            <a:r>
              <a:rPr lang="en" b="1">
                <a:solidFill>
                  <a:srgbClr val="2C2D60"/>
                </a:solidFill>
              </a:rPr>
              <a:t>enabling environment for sustainability </a:t>
            </a:r>
            <a:r>
              <a:rPr lang="en">
                <a:solidFill>
                  <a:srgbClr val="2C2D60"/>
                </a:solidFill>
              </a:rPr>
              <a:t>unchanged. </a:t>
            </a:r>
            <a:endParaRPr>
              <a:solidFill>
                <a:srgbClr val="2C2D60"/>
              </a:solidFill>
            </a:endParaRPr>
          </a:p>
        </p:txBody>
      </p:sp>
      <p:sp>
        <p:nvSpPr>
          <p:cNvPr id="362" name="Google Shape;362;p55"/>
          <p:cNvSpPr/>
          <p:nvPr/>
        </p:nvSpPr>
        <p:spPr>
          <a:xfrm>
            <a:off x="774500" y="436422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5"/>
          <p:cNvSpPr/>
          <p:nvPr/>
        </p:nvSpPr>
        <p:spPr>
          <a:xfrm>
            <a:off x="881513" y="446647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4" name="Google Shape;364;p55"/>
          <p:cNvCxnSpPr>
            <a:stCxn id="358" idx="4"/>
            <a:endCxn id="362" idx="0"/>
          </p:cNvCxnSpPr>
          <p:nvPr/>
        </p:nvCxnSpPr>
        <p:spPr>
          <a:xfrm flipH="1">
            <a:off x="932075" y="3363286"/>
            <a:ext cx="600" cy="1000800"/>
          </a:xfrm>
          <a:prstGeom prst="straightConnector1">
            <a:avLst/>
          </a:prstGeom>
          <a:noFill/>
          <a:ln w="19050" cap="flat" cmpd="sng">
            <a:solidFill>
              <a:srgbClr val="66679A"/>
            </a:solidFill>
            <a:prstDash val="dot"/>
            <a:round/>
            <a:headEnd type="none" w="med" len="med"/>
            <a:tailEnd type="none" w="med" len="med"/>
          </a:ln>
        </p:spPr>
      </p:cxnSp>
      <p:sp>
        <p:nvSpPr>
          <p:cNvPr id="365" name="Google Shape;365;p55"/>
          <p:cNvSpPr txBox="1">
            <a:spLocks noGrp="1"/>
          </p:cNvSpPr>
          <p:nvPr>
            <p:ph type="subTitle" idx="1"/>
          </p:nvPr>
        </p:nvSpPr>
        <p:spPr>
          <a:xfrm rot="5400000">
            <a:off x="-1377511" y="1597050"/>
            <a:ext cx="3013800" cy="4293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EXECUTIVE SUMMARY</a:t>
            </a:r>
            <a:endParaRPr sz="800"/>
          </a:p>
        </p:txBody>
      </p:sp>
      <p:sp>
        <p:nvSpPr>
          <p:cNvPr id="366" name="Google Shape;366;p55"/>
          <p:cNvSpPr txBox="1"/>
          <p:nvPr/>
        </p:nvSpPr>
        <p:spPr>
          <a:xfrm>
            <a:off x="8955250" y="6361175"/>
            <a:ext cx="3000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Paraguay</a:t>
            </a:r>
            <a:endParaRPr sz="11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6"/>
          <p:cNvSpPr txBox="1">
            <a:spLocks noGrp="1"/>
          </p:cNvSpPr>
          <p:nvPr>
            <p:ph type="title"/>
          </p:nvPr>
        </p:nvSpPr>
        <p:spPr>
          <a:xfrm>
            <a:off x="609625" y="304800"/>
            <a:ext cx="6969300" cy="1227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
              <a:t>What value does engaging beyond value chains create?</a:t>
            </a:r>
            <a:endParaRPr/>
          </a:p>
        </p:txBody>
      </p:sp>
      <p:sp>
        <p:nvSpPr>
          <p:cNvPr id="372" name="Google Shape;372;p56"/>
          <p:cNvSpPr txBox="1"/>
          <p:nvPr/>
        </p:nvSpPr>
        <p:spPr>
          <a:xfrm>
            <a:off x="1252650" y="1697450"/>
            <a:ext cx="6497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Addressing the enabling environment raises standards across the board.</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By working with governments to strengthen policy, enforcement and standards the enabling environment can </a:t>
            </a:r>
            <a:r>
              <a:rPr lang="en" b="1">
                <a:solidFill>
                  <a:srgbClr val="2C2D60"/>
                </a:solidFill>
              </a:rPr>
              <a:t>turn good practice into standard practice and share the cost of sustainability between companies.</a:t>
            </a:r>
            <a:endParaRPr b="1">
              <a:solidFill>
                <a:srgbClr val="2C2D60"/>
              </a:solidFill>
            </a:endParaRPr>
          </a:p>
        </p:txBody>
      </p:sp>
      <p:sp>
        <p:nvSpPr>
          <p:cNvPr id="373" name="Google Shape;373;p56"/>
          <p:cNvSpPr txBox="1"/>
          <p:nvPr/>
        </p:nvSpPr>
        <p:spPr>
          <a:xfrm>
            <a:off x="1252650" y="2993450"/>
            <a:ext cx="6497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Collaborating to “lift the floor” supports long- and short-term priorities.</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As well as reducing the operational and systemic risks that companies face, engaging beyond value chains can </a:t>
            </a:r>
            <a:r>
              <a:rPr lang="en" b="1">
                <a:solidFill>
                  <a:srgbClr val="2C2D60"/>
                </a:solidFill>
              </a:rPr>
              <a:t>increase access to finance, reduce costs &amp; improve reputation.</a:t>
            </a:r>
            <a:endParaRPr b="1">
              <a:solidFill>
                <a:srgbClr val="2C2D60"/>
              </a:solidFill>
            </a:endParaRPr>
          </a:p>
        </p:txBody>
      </p:sp>
      <p:sp>
        <p:nvSpPr>
          <p:cNvPr id="374" name="Google Shape;374;p56"/>
          <p:cNvSpPr/>
          <p:nvPr/>
        </p:nvSpPr>
        <p:spPr>
          <a:xfrm>
            <a:off x="775025" y="176290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6"/>
          <p:cNvSpPr/>
          <p:nvPr/>
        </p:nvSpPr>
        <p:spPr>
          <a:xfrm>
            <a:off x="882038" y="186515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6"/>
          <p:cNvSpPr/>
          <p:nvPr/>
        </p:nvSpPr>
        <p:spPr>
          <a:xfrm>
            <a:off x="775025" y="3049847"/>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6"/>
          <p:cNvSpPr/>
          <p:nvPr/>
        </p:nvSpPr>
        <p:spPr>
          <a:xfrm>
            <a:off x="882038" y="3152097"/>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8" name="Google Shape;378;p56"/>
          <p:cNvCxnSpPr>
            <a:stCxn id="374" idx="4"/>
            <a:endCxn id="376" idx="0"/>
          </p:cNvCxnSpPr>
          <p:nvPr/>
        </p:nvCxnSpPr>
        <p:spPr>
          <a:xfrm>
            <a:off x="932675" y="2078200"/>
            <a:ext cx="0" cy="971700"/>
          </a:xfrm>
          <a:prstGeom prst="straightConnector1">
            <a:avLst/>
          </a:prstGeom>
          <a:noFill/>
          <a:ln w="19050" cap="flat" cmpd="sng">
            <a:solidFill>
              <a:srgbClr val="66679A"/>
            </a:solidFill>
            <a:prstDash val="dot"/>
            <a:round/>
            <a:headEnd type="none" w="med" len="med"/>
            <a:tailEnd type="none" w="med" len="med"/>
          </a:ln>
        </p:spPr>
      </p:cxnSp>
      <p:pic>
        <p:nvPicPr>
          <p:cNvPr id="379" name="Google Shape;379;p56"/>
          <p:cNvPicPr preferRelativeResize="0"/>
          <p:nvPr/>
        </p:nvPicPr>
        <p:blipFill rotWithShape="1">
          <a:blip r:embed="rId3">
            <a:alphaModFix/>
          </a:blip>
          <a:srcRect l="26305" r="32371"/>
          <a:stretch/>
        </p:blipFill>
        <p:spPr>
          <a:xfrm>
            <a:off x="8993800" y="1697550"/>
            <a:ext cx="3199401" cy="5160451"/>
          </a:xfrm>
          <a:prstGeom prst="rect">
            <a:avLst/>
          </a:prstGeom>
          <a:noFill/>
          <a:ln>
            <a:noFill/>
          </a:ln>
        </p:spPr>
      </p:pic>
      <p:sp>
        <p:nvSpPr>
          <p:cNvPr id="380" name="Google Shape;380;p56"/>
          <p:cNvSpPr txBox="1">
            <a:spLocks noGrp="1"/>
          </p:cNvSpPr>
          <p:nvPr>
            <p:ph type="subTitle" idx="1"/>
          </p:nvPr>
        </p:nvSpPr>
        <p:spPr>
          <a:xfrm rot="5400000">
            <a:off x="-1377511" y="1597050"/>
            <a:ext cx="3013800" cy="4293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EXECUTIVE SUMMARY</a:t>
            </a:r>
            <a:endParaRPr sz="800"/>
          </a:p>
        </p:txBody>
      </p:sp>
      <p:sp>
        <p:nvSpPr>
          <p:cNvPr id="381" name="Google Shape;381;p56"/>
          <p:cNvSpPr txBox="1"/>
          <p:nvPr/>
        </p:nvSpPr>
        <p:spPr>
          <a:xfrm>
            <a:off x="8955250" y="6361175"/>
            <a:ext cx="3000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Liberia </a:t>
            </a:r>
            <a:endParaRPr sz="11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7"/>
          <p:cNvSpPr txBox="1">
            <a:spLocks noGrp="1"/>
          </p:cNvSpPr>
          <p:nvPr>
            <p:ph type="title"/>
          </p:nvPr>
        </p:nvSpPr>
        <p:spPr>
          <a:xfrm>
            <a:off x="609625" y="304800"/>
            <a:ext cx="8023800" cy="1227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What does engaging beyond value chains mean in practice?</a:t>
            </a:r>
            <a:endParaRPr/>
          </a:p>
        </p:txBody>
      </p:sp>
      <p:sp>
        <p:nvSpPr>
          <p:cNvPr id="387" name="Google Shape;387;p57"/>
          <p:cNvSpPr txBox="1"/>
          <p:nvPr/>
        </p:nvSpPr>
        <p:spPr>
          <a:xfrm>
            <a:off x="1252650" y="1697450"/>
            <a:ext cx="66057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Companies can “engage beyond value chains” in several ways.</a:t>
            </a:r>
            <a:endParaRPr>
              <a:solidFill>
                <a:srgbClr val="2CB8C7"/>
              </a:solidFill>
            </a:endParaRPr>
          </a:p>
          <a:p>
            <a:pPr marL="0" lvl="0" indent="0" algn="l" rtl="0">
              <a:lnSpc>
                <a:spcPct val="115000"/>
              </a:lnSpc>
              <a:spcBef>
                <a:spcPts val="0"/>
              </a:spcBef>
              <a:spcAft>
                <a:spcPts val="0"/>
              </a:spcAft>
              <a:buNone/>
            </a:pPr>
            <a:r>
              <a:rPr lang="en">
                <a:solidFill>
                  <a:srgbClr val="2C2D60"/>
                </a:solidFill>
              </a:rPr>
              <a:t>Typically, engaging beyond value chains means </a:t>
            </a:r>
            <a:r>
              <a:rPr lang="en" b="1">
                <a:solidFill>
                  <a:srgbClr val="2C2D60"/>
                </a:solidFill>
              </a:rPr>
              <a:t>working with other stakeholders, including governments, to define shared goals and develop action plans.</a:t>
            </a:r>
            <a:endParaRPr b="1">
              <a:solidFill>
                <a:srgbClr val="2C2D60"/>
              </a:solidFill>
            </a:endParaRPr>
          </a:p>
        </p:txBody>
      </p:sp>
      <p:sp>
        <p:nvSpPr>
          <p:cNvPr id="388" name="Google Shape;388;p57"/>
          <p:cNvSpPr txBox="1"/>
          <p:nvPr/>
        </p:nvSpPr>
        <p:spPr>
          <a:xfrm>
            <a:off x="1252650" y="2745645"/>
            <a:ext cx="6605700" cy="223083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How to engage beyond value chains depends on where you are now.</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To understand your company’s ability to participate in multi-stakeholder processes at different levels and get started, you should begin by asking:</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How big is your company</a:t>
            </a:r>
            <a:endParaRPr>
              <a:solidFill>
                <a:srgbClr val="2C2D60"/>
              </a:solidFill>
            </a:endParaRPr>
          </a:p>
          <a:p>
            <a:pPr marL="457200" indent="-317500">
              <a:lnSpc>
                <a:spcPct val="115000"/>
              </a:lnSpc>
              <a:buClr>
                <a:srgbClr val="2C2D60"/>
              </a:buClr>
              <a:buSzPts val="1400"/>
              <a:buChar char="●"/>
            </a:pPr>
            <a:r>
              <a:rPr lang="en">
                <a:solidFill>
                  <a:srgbClr val="2C2D60"/>
                </a:solidFill>
              </a:rPr>
              <a:t>What part of the value chain do you operate in </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Which sourcing regions are strategically important</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What local presence and capacity do you have</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How mature is your sustainability strategy.</a:t>
            </a:r>
            <a:endParaRPr>
              <a:solidFill>
                <a:srgbClr val="2C2D60"/>
              </a:solidFill>
            </a:endParaRPr>
          </a:p>
        </p:txBody>
      </p:sp>
      <p:pic>
        <p:nvPicPr>
          <p:cNvPr id="389" name="Google Shape;389;p57"/>
          <p:cNvPicPr preferRelativeResize="0"/>
          <p:nvPr/>
        </p:nvPicPr>
        <p:blipFill rotWithShape="1">
          <a:blip r:embed="rId3">
            <a:alphaModFix/>
          </a:blip>
          <a:srcRect l="26218" r="26223"/>
          <a:stretch/>
        </p:blipFill>
        <p:spPr>
          <a:xfrm>
            <a:off x="8993800" y="1697550"/>
            <a:ext cx="3199401" cy="5160452"/>
          </a:xfrm>
          <a:prstGeom prst="rect">
            <a:avLst/>
          </a:prstGeom>
          <a:noFill/>
          <a:ln>
            <a:noFill/>
          </a:ln>
        </p:spPr>
      </p:pic>
      <p:sp>
        <p:nvSpPr>
          <p:cNvPr id="390" name="Google Shape;390;p57"/>
          <p:cNvSpPr/>
          <p:nvPr/>
        </p:nvSpPr>
        <p:spPr>
          <a:xfrm>
            <a:off x="775025" y="176290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7"/>
          <p:cNvSpPr/>
          <p:nvPr/>
        </p:nvSpPr>
        <p:spPr>
          <a:xfrm>
            <a:off x="882038" y="186515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7"/>
          <p:cNvSpPr/>
          <p:nvPr/>
        </p:nvSpPr>
        <p:spPr>
          <a:xfrm>
            <a:off x="775025" y="2810374"/>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7"/>
          <p:cNvSpPr/>
          <p:nvPr/>
        </p:nvSpPr>
        <p:spPr>
          <a:xfrm>
            <a:off x="882038" y="2912624"/>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4" name="Google Shape;394;p57"/>
          <p:cNvCxnSpPr>
            <a:stCxn id="390" idx="4"/>
            <a:endCxn id="392" idx="0"/>
          </p:cNvCxnSpPr>
          <p:nvPr/>
        </p:nvCxnSpPr>
        <p:spPr>
          <a:xfrm>
            <a:off x="932675" y="2078200"/>
            <a:ext cx="0" cy="732300"/>
          </a:xfrm>
          <a:prstGeom prst="straightConnector1">
            <a:avLst/>
          </a:prstGeom>
          <a:noFill/>
          <a:ln w="19050" cap="flat" cmpd="sng">
            <a:solidFill>
              <a:srgbClr val="66679A"/>
            </a:solidFill>
            <a:prstDash val="dot"/>
            <a:round/>
            <a:headEnd type="none" w="med" len="med"/>
            <a:tailEnd type="none" w="med" len="med"/>
          </a:ln>
        </p:spPr>
      </p:cxnSp>
      <p:sp>
        <p:nvSpPr>
          <p:cNvPr id="395" name="Google Shape;395;p57"/>
          <p:cNvSpPr/>
          <p:nvPr/>
        </p:nvSpPr>
        <p:spPr>
          <a:xfrm>
            <a:off x="774500" y="5086072"/>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7"/>
          <p:cNvSpPr/>
          <p:nvPr/>
        </p:nvSpPr>
        <p:spPr>
          <a:xfrm>
            <a:off x="881513" y="5188322"/>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7" name="Google Shape;397;p57"/>
          <p:cNvCxnSpPr>
            <a:stCxn id="392" idx="4"/>
            <a:endCxn id="395" idx="0"/>
          </p:cNvCxnSpPr>
          <p:nvPr/>
        </p:nvCxnSpPr>
        <p:spPr>
          <a:xfrm flipH="1">
            <a:off x="932075" y="3125674"/>
            <a:ext cx="600" cy="1960500"/>
          </a:xfrm>
          <a:prstGeom prst="straightConnector1">
            <a:avLst/>
          </a:prstGeom>
          <a:noFill/>
          <a:ln w="19050" cap="flat" cmpd="sng">
            <a:solidFill>
              <a:srgbClr val="66679A"/>
            </a:solidFill>
            <a:prstDash val="dot"/>
            <a:round/>
            <a:headEnd type="none" w="med" len="med"/>
            <a:tailEnd type="none" w="med" len="med"/>
          </a:ln>
        </p:spPr>
      </p:cxnSp>
      <p:sp>
        <p:nvSpPr>
          <p:cNvPr id="398" name="Google Shape;398;p57"/>
          <p:cNvSpPr txBox="1"/>
          <p:nvPr/>
        </p:nvSpPr>
        <p:spPr>
          <a:xfrm>
            <a:off x="1252650" y="5032850"/>
            <a:ext cx="6380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Companies can choose their level of engagement whilst giving support.</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Decision-makers can prioritise which initiatives are most important to engage with – and can also choose their level of engagement according to their strategic priorities.</a:t>
            </a:r>
            <a:endParaRPr>
              <a:solidFill>
                <a:srgbClr val="2C2D60"/>
              </a:solidFill>
            </a:endParaRPr>
          </a:p>
        </p:txBody>
      </p:sp>
      <p:sp>
        <p:nvSpPr>
          <p:cNvPr id="399" name="Google Shape;399;p57"/>
          <p:cNvSpPr txBox="1">
            <a:spLocks noGrp="1"/>
          </p:cNvSpPr>
          <p:nvPr>
            <p:ph type="subTitle" idx="1"/>
          </p:nvPr>
        </p:nvSpPr>
        <p:spPr>
          <a:xfrm rot="5400000">
            <a:off x="-1377511" y="1597050"/>
            <a:ext cx="3013800" cy="4293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EXECUTIVE SUMMARY</a:t>
            </a:r>
            <a:endParaRPr sz="800"/>
          </a:p>
        </p:txBody>
      </p:sp>
      <p:sp>
        <p:nvSpPr>
          <p:cNvPr id="400" name="Google Shape;400;p57"/>
          <p:cNvSpPr txBox="1"/>
          <p:nvPr/>
        </p:nvSpPr>
        <p:spPr>
          <a:xfrm>
            <a:off x="8955250" y="6361175"/>
            <a:ext cx="3000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Shutterstock</a:t>
            </a:r>
            <a:endParaRPr sz="11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8"/>
          <p:cNvSpPr txBox="1">
            <a:spLocks noGrp="1"/>
          </p:cNvSpPr>
          <p:nvPr>
            <p:ph type="title"/>
          </p:nvPr>
        </p:nvSpPr>
        <p:spPr>
          <a:xfrm>
            <a:off x="609625" y="304800"/>
            <a:ext cx="6969300" cy="1227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
              <a:t>How can businesses engage with different levels of government?</a:t>
            </a:r>
            <a:endParaRPr/>
          </a:p>
        </p:txBody>
      </p:sp>
      <p:sp>
        <p:nvSpPr>
          <p:cNvPr id="406" name="Google Shape;406;p58"/>
          <p:cNvSpPr txBox="1"/>
          <p:nvPr/>
        </p:nvSpPr>
        <p:spPr>
          <a:xfrm>
            <a:off x="1252650" y="1697450"/>
            <a:ext cx="6497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Companies should work with different levels of government…</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Engagement at </a:t>
            </a:r>
            <a:r>
              <a:rPr lang="en" b="1">
                <a:solidFill>
                  <a:srgbClr val="2C2D60"/>
                </a:solidFill>
              </a:rPr>
              <a:t>national level </a:t>
            </a:r>
            <a:r>
              <a:rPr lang="en">
                <a:solidFill>
                  <a:srgbClr val="2C2D60"/>
                </a:solidFill>
              </a:rPr>
              <a:t>is a crucial aspect of engaging beyond value chains; national governments are responsible for critical aspects of the enabling environment and for setting the level of ambition in their countries. </a:t>
            </a:r>
            <a:endParaRPr>
              <a:solidFill>
                <a:srgbClr val="2C2D60"/>
              </a:solidFill>
            </a:endParaRPr>
          </a:p>
        </p:txBody>
      </p:sp>
      <p:sp>
        <p:nvSpPr>
          <p:cNvPr id="407" name="Google Shape;407;p58"/>
          <p:cNvSpPr txBox="1"/>
          <p:nvPr/>
        </p:nvSpPr>
        <p:spPr>
          <a:xfrm>
            <a:off x="1252650" y="2993450"/>
            <a:ext cx="6497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 and identify the right scale to work with according to needs.</a:t>
            </a:r>
            <a:endParaRPr b="1">
              <a:solidFill>
                <a:srgbClr val="2CB8C7"/>
              </a:solidFill>
            </a:endParaRPr>
          </a:p>
          <a:p>
            <a:pPr marL="0" lvl="0" indent="0" algn="l" rtl="0">
              <a:lnSpc>
                <a:spcPct val="115000"/>
              </a:lnSpc>
              <a:spcBef>
                <a:spcPts val="0"/>
              </a:spcBef>
              <a:spcAft>
                <a:spcPts val="0"/>
              </a:spcAft>
              <a:buNone/>
            </a:pPr>
            <a:r>
              <a:rPr lang="en" b="1">
                <a:solidFill>
                  <a:srgbClr val="2C2D60"/>
                </a:solidFill>
              </a:rPr>
              <a:t>Sub-national landscape and jurisdictional initiatives</a:t>
            </a:r>
            <a:r>
              <a:rPr lang="en">
                <a:solidFill>
                  <a:srgbClr val="2C2D60"/>
                </a:solidFill>
              </a:rPr>
              <a:t> are a central way through which companies can accelerate commodity transformation in key regions and sectors.</a:t>
            </a:r>
            <a:endParaRPr>
              <a:solidFill>
                <a:srgbClr val="2C2D60"/>
              </a:solidFill>
            </a:endParaRPr>
          </a:p>
        </p:txBody>
      </p:sp>
      <p:sp>
        <p:nvSpPr>
          <p:cNvPr id="408" name="Google Shape;408;p58"/>
          <p:cNvSpPr/>
          <p:nvPr/>
        </p:nvSpPr>
        <p:spPr>
          <a:xfrm>
            <a:off x="775025" y="176290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8"/>
          <p:cNvSpPr/>
          <p:nvPr/>
        </p:nvSpPr>
        <p:spPr>
          <a:xfrm>
            <a:off x="882038" y="186515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8"/>
          <p:cNvSpPr/>
          <p:nvPr/>
        </p:nvSpPr>
        <p:spPr>
          <a:xfrm>
            <a:off x="775025" y="3049847"/>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8"/>
          <p:cNvSpPr/>
          <p:nvPr/>
        </p:nvSpPr>
        <p:spPr>
          <a:xfrm>
            <a:off x="882038" y="3152097"/>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2" name="Google Shape;412;p58"/>
          <p:cNvCxnSpPr>
            <a:stCxn id="408" idx="4"/>
            <a:endCxn id="410" idx="0"/>
          </p:cNvCxnSpPr>
          <p:nvPr/>
        </p:nvCxnSpPr>
        <p:spPr>
          <a:xfrm>
            <a:off x="932675" y="2078200"/>
            <a:ext cx="0" cy="971700"/>
          </a:xfrm>
          <a:prstGeom prst="straightConnector1">
            <a:avLst/>
          </a:prstGeom>
          <a:noFill/>
          <a:ln w="19050" cap="flat" cmpd="sng">
            <a:solidFill>
              <a:srgbClr val="66679A"/>
            </a:solidFill>
            <a:prstDash val="dot"/>
            <a:round/>
            <a:headEnd type="none" w="med" len="med"/>
            <a:tailEnd type="none" w="med" len="med"/>
          </a:ln>
        </p:spPr>
      </p:cxnSp>
      <p:pic>
        <p:nvPicPr>
          <p:cNvPr id="413" name="Google Shape;413;p58"/>
          <p:cNvPicPr preferRelativeResize="0"/>
          <p:nvPr/>
        </p:nvPicPr>
        <p:blipFill rotWithShape="1">
          <a:blip r:embed="rId3">
            <a:alphaModFix/>
          </a:blip>
          <a:srcRect l="3183" r="3174"/>
          <a:stretch/>
        </p:blipFill>
        <p:spPr>
          <a:xfrm>
            <a:off x="8993800" y="1697550"/>
            <a:ext cx="3199397" cy="5160448"/>
          </a:xfrm>
          <a:prstGeom prst="rect">
            <a:avLst/>
          </a:prstGeom>
          <a:noFill/>
          <a:ln>
            <a:noFill/>
          </a:ln>
        </p:spPr>
      </p:pic>
      <p:sp>
        <p:nvSpPr>
          <p:cNvPr id="414" name="Google Shape;414;p58"/>
          <p:cNvSpPr txBox="1">
            <a:spLocks noGrp="1"/>
          </p:cNvSpPr>
          <p:nvPr>
            <p:ph type="subTitle" idx="1"/>
          </p:nvPr>
        </p:nvSpPr>
        <p:spPr>
          <a:xfrm rot="5400000">
            <a:off x="-1377511" y="1597050"/>
            <a:ext cx="3013800" cy="4293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EXECUTIVE SUMMARY</a:t>
            </a:r>
            <a:endParaRPr sz="800"/>
          </a:p>
        </p:txBody>
      </p:sp>
      <p:sp>
        <p:nvSpPr>
          <p:cNvPr id="415" name="Google Shape;415;p58"/>
          <p:cNvSpPr txBox="1"/>
          <p:nvPr/>
        </p:nvSpPr>
        <p:spPr>
          <a:xfrm>
            <a:off x="8955250" y="6361175"/>
            <a:ext cx="3000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Indonesia</a:t>
            </a:r>
            <a:endParaRPr sz="11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9"/>
          <p:cNvSpPr txBox="1">
            <a:spLocks noGrp="1"/>
          </p:cNvSpPr>
          <p:nvPr>
            <p:ph type="title"/>
          </p:nvPr>
        </p:nvSpPr>
        <p:spPr>
          <a:xfrm>
            <a:off x="609625" y="304800"/>
            <a:ext cx="7906500" cy="1227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What kinds of support can businesses provide outside their value chains?</a:t>
            </a:r>
            <a:endParaRPr/>
          </a:p>
        </p:txBody>
      </p:sp>
      <p:sp>
        <p:nvSpPr>
          <p:cNvPr id="421" name="Google Shape;421;p59"/>
          <p:cNvSpPr txBox="1"/>
          <p:nvPr/>
        </p:nvSpPr>
        <p:spPr>
          <a:xfrm>
            <a:off x="1252650" y="1697450"/>
            <a:ext cx="7326600" cy="163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Companies in different parts of the value chain can play different roles.</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There are many actions that all companies can take whilst engaging with governments and multi-stakeholder platforms but can also make valuable contributions depending on their position in the value chain.  </a:t>
            </a:r>
            <a:r>
              <a:rPr lang="en" b="1">
                <a:solidFill>
                  <a:srgbClr val="2C2D60"/>
                </a:solidFill>
              </a:rPr>
              <a:t>Financial institutions</a:t>
            </a:r>
            <a:r>
              <a:rPr lang="en">
                <a:solidFill>
                  <a:srgbClr val="2C2D60"/>
                </a:solidFill>
              </a:rPr>
              <a:t> play a particular role in supporting and incentivising commodity transformation, whilst </a:t>
            </a:r>
            <a:r>
              <a:rPr lang="en" b="1">
                <a:solidFill>
                  <a:srgbClr val="2C2D60"/>
                </a:solidFill>
              </a:rPr>
              <a:t>manufacturers, brands and retailers</a:t>
            </a:r>
            <a:r>
              <a:rPr lang="en">
                <a:solidFill>
                  <a:srgbClr val="2C2D60"/>
                </a:solidFill>
              </a:rPr>
              <a:t> can help raise awareness and public buy-in, amongst other activities.</a:t>
            </a:r>
            <a:endParaRPr>
              <a:solidFill>
                <a:srgbClr val="2C2D60"/>
              </a:solidFill>
            </a:endParaRPr>
          </a:p>
        </p:txBody>
      </p:sp>
      <p:sp>
        <p:nvSpPr>
          <p:cNvPr id="422" name="Google Shape;422;p59"/>
          <p:cNvSpPr/>
          <p:nvPr/>
        </p:nvSpPr>
        <p:spPr>
          <a:xfrm>
            <a:off x="775025" y="176290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9"/>
          <p:cNvSpPr/>
          <p:nvPr/>
        </p:nvSpPr>
        <p:spPr>
          <a:xfrm>
            <a:off x="882038" y="186515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4" name="Google Shape;424;p59"/>
          <p:cNvPicPr preferRelativeResize="0"/>
          <p:nvPr/>
        </p:nvPicPr>
        <p:blipFill rotWithShape="1">
          <a:blip r:embed="rId3">
            <a:alphaModFix/>
          </a:blip>
          <a:srcRect t="17599" b="17599"/>
          <a:stretch/>
        </p:blipFill>
        <p:spPr>
          <a:xfrm>
            <a:off x="4569002" y="3584450"/>
            <a:ext cx="7624202" cy="3273549"/>
          </a:xfrm>
          <a:prstGeom prst="rect">
            <a:avLst/>
          </a:prstGeom>
          <a:noFill/>
          <a:ln>
            <a:noFill/>
          </a:ln>
        </p:spPr>
      </p:pic>
      <p:sp>
        <p:nvSpPr>
          <p:cNvPr id="425" name="Google Shape;425;p59"/>
          <p:cNvSpPr txBox="1">
            <a:spLocks noGrp="1"/>
          </p:cNvSpPr>
          <p:nvPr>
            <p:ph type="subTitle" idx="1"/>
          </p:nvPr>
        </p:nvSpPr>
        <p:spPr>
          <a:xfrm rot="5400000">
            <a:off x="-1377511" y="1597050"/>
            <a:ext cx="3013800" cy="4293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EXECUTIVE SUMMARY</a:t>
            </a:r>
            <a:endParaRPr sz="800"/>
          </a:p>
        </p:txBody>
      </p:sp>
      <p:sp>
        <p:nvSpPr>
          <p:cNvPr id="426" name="Google Shape;426;p59"/>
          <p:cNvSpPr txBox="1"/>
          <p:nvPr/>
        </p:nvSpPr>
        <p:spPr>
          <a:xfrm>
            <a:off x="8955250" y="6361175"/>
            <a:ext cx="3000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Paraguay</a:t>
            </a:r>
            <a:endParaRPr sz="11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0"/>
          <p:cNvSpPr txBox="1">
            <a:spLocks noGrp="1"/>
          </p:cNvSpPr>
          <p:nvPr>
            <p:ph type="title"/>
          </p:nvPr>
        </p:nvSpPr>
        <p:spPr>
          <a:xfrm>
            <a:off x="609625" y="304800"/>
            <a:ext cx="8681700" cy="1227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What does engaging beyond value chains mean for different parts of a business?</a:t>
            </a:r>
            <a:endParaRPr/>
          </a:p>
        </p:txBody>
      </p:sp>
      <p:sp>
        <p:nvSpPr>
          <p:cNvPr id="432" name="Google Shape;432;p60"/>
          <p:cNvSpPr txBox="1"/>
          <p:nvPr/>
        </p:nvSpPr>
        <p:spPr>
          <a:xfrm>
            <a:off x="1252650" y="1697450"/>
            <a:ext cx="66057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Many corporate functions have a role to play in supporting engagement.</a:t>
            </a:r>
            <a:endParaRPr>
              <a:solidFill>
                <a:srgbClr val="2CB8C7"/>
              </a:solidFill>
            </a:endParaRPr>
          </a:p>
          <a:p>
            <a:pPr marL="0" lvl="0" indent="0" algn="l" rtl="0">
              <a:lnSpc>
                <a:spcPct val="115000"/>
              </a:lnSpc>
              <a:spcBef>
                <a:spcPts val="0"/>
              </a:spcBef>
              <a:spcAft>
                <a:spcPts val="0"/>
              </a:spcAft>
              <a:buNone/>
            </a:pPr>
            <a:r>
              <a:rPr lang="en">
                <a:solidFill>
                  <a:srgbClr val="2C2D60"/>
                </a:solidFill>
              </a:rPr>
              <a:t>Some actions are cross-departmental. To become a true pillar, your sustainability strategy needs a strong buy-in from</a:t>
            </a:r>
            <a:r>
              <a:rPr lang="en" b="1">
                <a:solidFill>
                  <a:srgbClr val="2C2D60"/>
                </a:solidFill>
              </a:rPr>
              <a:t> leadership that gives the mandate to other departments to play their role.</a:t>
            </a:r>
            <a:endParaRPr b="1">
              <a:solidFill>
                <a:srgbClr val="2C2D60"/>
              </a:solidFill>
            </a:endParaRPr>
          </a:p>
        </p:txBody>
      </p:sp>
      <p:sp>
        <p:nvSpPr>
          <p:cNvPr id="433" name="Google Shape;433;p60"/>
          <p:cNvSpPr txBox="1"/>
          <p:nvPr/>
        </p:nvSpPr>
        <p:spPr>
          <a:xfrm>
            <a:off x="1252650" y="2993445"/>
            <a:ext cx="66057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Engaging beyond value chains takes time and commitment.</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While engagement can take many different forms, the steps below illustrate a broad outline of a typical journey for a company or finance provider:</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Define the scope of engagement and allocate resources,</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Establish governance and coordination and build trust,</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Implement and evolve interventions,</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Monitor and evaluate your involvement,</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Communicate and report on shared progress.</a:t>
            </a:r>
            <a:endParaRPr>
              <a:solidFill>
                <a:srgbClr val="2C2D60"/>
              </a:solidFill>
            </a:endParaRPr>
          </a:p>
        </p:txBody>
      </p:sp>
      <p:pic>
        <p:nvPicPr>
          <p:cNvPr id="434" name="Google Shape;434;p60"/>
          <p:cNvPicPr preferRelativeResize="0"/>
          <p:nvPr/>
        </p:nvPicPr>
        <p:blipFill rotWithShape="1">
          <a:blip r:embed="rId3">
            <a:alphaModFix/>
          </a:blip>
          <a:srcRect l="29313" r="29313"/>
          <a:stretch/>
        </p:blipFill>
        <p:spPr>
          <a:xfrm>
            <a:off x="8993800" y="1697550"/>
            <a:ext cx="3199399" cy="5160450"/>
          </a:xfrm>
          <a:prstGeom prst="rect">
            <a:avLst/>
          </a:prstGeom>
          <a:noFill/>
          <a:ln>
            <a:noFill/>
          </a:ln>
        </p:spPr>
      </p:pic>
      <p:sp>
        <p:nvSpPr>
          <p:cNvPr id="435" name="Google Shape;435;p60"/>
          <p:cNvSpPr/>
          <p:nvPr/>
        </p:nvSpPr>
        <p:spPr>
          <a:xfrm>
            <a:off x="775025" y="176290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0"/>
          <p:cNvSpPr/>
          <p:nvPr/>
        </p:nvSpPr>
        <p:spPr>
          <a:xfrm>
            <a:off x="882038" y="186515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0"/>
          <p:cNvSpPr/>
          <p:nvPr/>
        </p:nvSpPr>
        <p:spPr>
          <a:xfrm>
            <a:off x="775025" y="3058174"/>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0"/>
          <p:cNvSpPr/>
          <p:nvPr/>
        </p:nvSpPr>
        <p:spPr>
          <a:xfrm>
            <a:off x="882038" y="3160424"/>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9" name="Google Shape;439;p60"/>
          <p:cNvCxnSpPr>
            <a:stCxn id="435" idx="4"/>
            <a:endCxn id="437" idx="0"/>
          </p:cNvCxnSpPr>
          <p:nvPr/>
        </p:nvCxnSpPr>
        <p:spPr>
          <a:xfrm>
            <a:off x="932675" y="2078200"/>
            <a:ext cx="0" cy="980100"/>
          </a:xfrm>
          <a:prstGeom prst="straightConnector1">
            <a:avLst/>
          </a:prstGeom>
          <a:noFill/>
          <a:ln w="19050" cap="flat" cmpd="sng">
            <a:solidFill>
              <a:srgbClr val="66679A"/>
            </a:solidFill>
            <a:prstDash val="dot"/>
            <a:round/>
            <a:headEnd type="none" w="med" len="med"/>
            <a:tailEnd type="none" w="med" len="med"/>
          </a:ln>
        </p:spPr>
      </p:cxnSp>
      <p:sp>
        <p:nvSpPr>
          <p:cNvPr id="440" name="Google Shape;440;p60"/>
          <p:cNvSpPr txBox="1">
            <a:spLocks noGrp="1"/>
          </p:cNvSpPr>
          <p:nvPr>
            <p:ph type="subTitle" idx="1"/>
          </p:nvPr>
        </p:nvSpPr>
        <p:spPr>
          <a:xfrm rot="5400000">
            <a:off x="-1377511" y="1597050"/>
            <a:ext cx="3013800" cy="4293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EXECUTIVE SUMMARY</a:t>
            </a:r>
            <a:endParaRPr sz="800"/>
          </a:p>
        </p:txBody>
      </p:sp>
      <p:sp>
        <p:nvSpPr>
          <p:cNvPr id="441" name="Google Shape;441;p60"/>
          <p:cNvSpPr txBox="1"/>
          <p:nvPr/>
        </p:nvSpPr>
        <p:spPr>
          <a:xfrm>
            <a:off x="8955250" y="6361175"/>
            <a:ext cx="3000000" cy="456248"/>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World Cocoa Foundation</a:t>
            </a:r>
            <a:endParaRPr sz="11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1"/>
          <p:cNvSpPr txBox="1">
            <a:spLocks noGrp="1"/>
          </p:cNvSpPr>
          <p:nvPr>
            <p:ph type="title"/>
          </p:nvPr>
        </p:nvSpPr>
        <p:spPr>
          <a:xfrm>
            <a:off x="609625" y="304800"/>
            <a:ext cx="6969300" cy="1227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
              <a:t>How does this all come together, and where can you go next?</a:t>
            </a:r>
            <a:endParaRPr/>
          </a:p>
        </p:txBody>
      </p:sp>
      <p:sp>
        <p:nvSpPr>
          <p:cNvPr id="447" name="Google Shape;447;p61"/>
          <p:cNvSpPr txBox="1"/>
          <p:nvPr/>
        </p:nvSpPr>
        <p:spPr>
          <a:xfrm>
            <a:off x="1252650" y="1697450"/>
            <a:ext cx="6497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The Corporate Action Matrix helps build an approach to engagement. </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Companies can use this matrix to identify the types of action that they can undertake at different levels and through what forms of interaction, to build a cohesive approach to engaging beyond value chains. </a:t>
            </a:r>
            <a:endParaRPr>
              <a:solidFill>
                <a:srgbClr val="2C2D60"/>
              </a:solidFill>
            </a:endParaRPr>
          </a:p>
        </p:txBody>
      </p:sp>
      <p:sp>
        <p:nvSpPr>
          <p:cNvPr id="448" name="Google Shape;448;p61"/>
          <p:cNvSpPr txBox="1"/>
          <p:nvPr/>
        </p:nvSpPr>
        <p:spPr>
          <a:xfrm>
            <a:off x="1252650" y="2993450"/>
            <a:ext cx="6497400" cy="12397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Where do I learn more, and find out what to do next?</a:t>
            </a:r>
            <a:endParaRPr b="1">
              <a:solidFill>
                <a:srgbClr val="2CB8C7"/>
              </a:solidFill>
            </a:endParaRPr>
          </a:p>
          <a:p>
            <a:pPr>
              <a:lnSpc>
                <a:spcPct val="115000"/>
              </a:lnSpc>
            </a:pPr>
            <a:r>
              <a:rPr lang="en">
                <a:solidFill>
                  <a:srgbClr val="2C2D60"/>
                </a:solidFill>
              </a:rPr>
              <a:t>This guidance note is just the start. There is a growing number of resources that can help businesses to answer questions about how to engage beyond their value chains, and to identify specific opportunities they can support. </a:t>
            </a:r>
            <a:endParaRPr>
              <a:solidFill>
                <a:srgbClr val="2C2D60"/>
              </a:solidFill>
            </a:endParaRPr>
          </a:p>
        </p:txBody>
      </p:sp>
      <p:sp>
        <p:nvSpPr>
          <p:cNvPr id="449" name="Google Shape;449;p61"/>
          <p:cNvSpPr/>
          <p:nvPr/>
        </p:nvSpPr>
        <p:spPr>
          <a:xfrm>
            <a:off x="775025" y="176290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1"/>
          <p:cNvSpPr/>
          <p:nvPr/>
        </p:nvSpPr>
        <p:spPr>
          <a:xfrm>
            <a:off x="882038" y="186515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1"/>
          <p:cNvSpPr/>
          <p:nvPr/>
        </p:nvSpPr>
        <p:spPr>
          <a:xfrm>
            <a:off x="775025" y="3049847"/>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1"/>
          <p:cNvSpPr/>
          <p:nvPr/>
        </p:nvSpPr>
        <p:spPr>
          <a:xfrm>
            <a:off x="882038" y="3152097"/>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3" name="Google Shape;453;p61"/>
          <p:cNvCxnSpPr>
            <a:stCxn id="449" idx="4"/>
            <a:endCxn id="451" idx="0"/>
          </p:cNvCxnSpPr>
          <p:nvPr/>
        </p:nvCxnSpPr>
        <p:spPr>
          <a:xfrm>
            <a:off x="932675" y="2078200"/>
            <a:ext cx="0" cy="971700"/>
          </a:xfrm>
          <a:prstGeom prst="straightConnector1">
            <a:avLst/>
          </a:prstGeom>
          <a:noFill/>
          <a:ln w="19050" cap="flat" cmpd="sng">
            <a:solidFill>
              <a:srgbClr val="66679A"/>
            </a:solidFill>
            <a:prstDash val="dot"/>
            <a:round/>
            <a:headEnd type="none" w="med" len="med"/>
            <a:tailEnd type="none" w="med" len="med"/>
          </a:ln>
        </p:spPr>
      </p:cxnSp>
      <p:pic>
        <p:nvPicPr>
          <p:cNvPr id="454" name="Google Shape;454;p61"/>
          <p:cNvPicPr preferRelativeResize="0"/>
          <p:nvPr/>
        </p:nvPicPr>
        <p:blipFill rotWithShape="1">
          <a:blip r:embed="rId3">
            <a:alphaModFix/>
          </a:blip>
          <a:srcRect l="8671" r="8663"/>
          <a:stretch/>
        </p:blipFill>
        <p:spPr>
          <a:xfrm>
            <a:off x="8993800" y="1697550"/>
            <a:ext cx="3199400" cy="5160448"/>
          </a:xfrm>
          <a:prstGeom prst="rect">
            <a:avLst/>
          </a:prstGeom>
          <a:noFill/>
          <a:ln>
            <a:noFill/>
          </a:ln>
        </p:spPr>
      </p:pic>
      <p:sp>
        <p:nvSpPr>
          <p:cNvPr id="455" name="Google Shape;455;p61"/>
          <p:cNvSpPr txBox="1">
            <a:spLocks noGrp="1"/>
          </p:cNvSpPr>
          <p:nvPr>
            <p:ph type="subTitle" idx="1"/>
          </p:nvPr>
        </p:nvSpPr>
        <p:spPr>
          <a:xfrm rot="5400000">
            <a:off x="-1377511" y="1597050"/>
            <a:ext cx="3013800" cy="4293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EXECUTIVE SUMMARY</a:t>
            </a:r>
            <a:endParaRPr sz="800"/>
          </a:p>
        </p:txBody>
      </p:sp>
      <p:sp>
        <p:nvSpPr>
          <p:cNvPr id="456" name="Google Shape;456;p61"/>
          <p:cNvSpPr txBox="1"/>
          <p:nvPr/>
        </p:nvSpPr>
        <p:spPr>
          <a:xfrm>
            <a:off x="8955250" y="6361175"/>
            <a:ext cx="3000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Henrique Paula</a:t>
            </a:r>
            <a:endParaRPr sz="11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2"/>
          <p:cNvSpPr/>
          <p:nvPr/>
        </p:nvSpPr>
        <p:spPr>
          <a:xfrm>
            <a:off x="4560025" y="1919525"/>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2"/>
          <p:cNvSpPr/>
          <p:nvPr/>
        </p:nvSpPr>
        <p:spPr>
          <a:xfrm>
            <a:off x="4667038" y="2021775"/>
            <a:ext cx="100200" cy="1002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CA9D"/>
              </a:solidFill>
            </a:endParaRPr>
          </a:p>
        </p:txBody>
      </p:sp>
      <p:sp>
        <p:nvSpPr>
          <p:cNvPr id="463" name="Google Shape;463;p62"/>
          <p:cNvSpPr/>
          <p:nvPr/>
        </p:nvSpPr>
        <p:spPr>
          <a:xfrm>
            <a:off x="4560025" y="3116372"/>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CA9D"/>
              </a:solidFill>
            </a:endParaRPr>
          </a:p>
        </p:txBody>
      </p:sp>
      <p:sp>
        <p:nvSpPr>
          <p:cNvPr id="464" name="Google Shape;464;p62"/>
          <p:cNvSpPr/>
          <p:nvPr/>
        </p:nvSpPr>
        <p:spPr>
          <a:xfrm>
            <a:off x="4667038" y="3218622"/>
            <a:ext cx="100200" cy="1002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465" name="Google Shape;465;p62"/>
          <p:cNvCxnSpPr>
            <a:stCxn id="461" idx="4"/>
            <a:endCxn id="463" idx="0"/>
          </p:cNvCxnSpPr>
          <p:nvPr/>
        </p:nvCxnSpPr>
        <p:spPr>
          <a:xfrm>
            <a:off x="4717675" y="2234825"/>
            <a:ext cx="0" cy="881400"/>
          </a:xfrm>
          <a:prstGeom prst="straightConnector1">
            <a:avLst/>
          </a:prstGeom>
          <a:noFill/>
          <a:ln w="19050" cap="flat" cmpd="sng">
            <a:solidFill>
              <a:srgbClr val="FBCA9D"/>
            </a:solidFill>
            <a:prstDash val="dot"/>
            <a:round/>
            <a:headEnd type="none" w="med" len="med"/>
            <a:tailEnd type="none" w="med" len="med"/>
          </a:ln>
        </p:spPr>
      </p:cxnSp>
      <p:pic>
        <p:nvPicPr>
          <p:cNvPr id="466" name="Google Shape;466;p62"/>
          <p:cNvPicPr preferRelativeResize="0"/>
          <p:nvPr/>
        </p:nvPicPr>
        <p:blipFill rotWithShape="1">
          <a:blip r:embed="rId3">
            <a:alphaModFix/>
          </a:blip>
          <a:srcRect l="29829" r="14466"/>
          <a:stretch/>
        </p:blipFill>
        <p:spPr>
          <a:xfrm>
            <a:off x="0" y="1919525"/>
            <a:ext cx="4127427" cy="4938474"/>
          </a:xfrm>
          <a:prstGeom prst="rect">
            <a:avLst/>
          </a:prstGeom>
          <a:noFill/>
          <a:ln>
            <a:noFill/>
          </a:ln>
        </p:spPr>
      </p:pic>
      <p:sp>
        <p:nvSpPr>
          <p:cNvPr id="467" name="Google Shape;467;p62"/>
          <p:cNvSpPr txBox="1"/>
          <p:nvPr/>
        </p:nvSpPr>
        <p:spPr>
          <a:xfrm>
            <a:off x="5037651" y="1843325"/>
            <a:ext cx="6894000" cy="4186757"/>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 sz="1300" b="1" dirty="0">
                <a:solidFill>
                  <a:srgbClr val="FBCA9D"/>
                </a:solidFill>
              </a:rPr>
              <a:t>…at different levels of government in Indonesia</a:t>
            </a:r>
            <a:endParaRPr sz="1300" b="1" dirty="0">
              <a:solidFill>
                <a:srgbClr val="FBCA9D"/>
              </a:solidFill>
            </a:endParaRPr>
          </a:p>
          <a:p>
            <a:pPr marL="457200" lvl="0" indent="-304800" algn="l" rtl="0">
              <a:lnSpc>
                <a:spcPct val="115000"/>
              </a:lnSpc>
              <a:spcBef>
                <a:spcPts val="1000"/>
              </a:spcBef>
              <a:spcAft>
                <a:spcPts val="0"/>
              </a:spcAft>
              <a:buClr>
                <a:schemeClr val="lt1"/>
              </a:buClr>
              <a:buSzPts val="1200"/>
              <a:buChar char="●"/>
            </a:pPr>
            <a:r>
              <a:rPr lang="en" sz="1200" b="1" dirty="0">
                <a:solidFill>
                  <a:schemeClr val="lt1"/>
                </a:solidFill>
              </a:rPr>
              <a:t>National: </a:t>
            </a:r>
            <a:r>
              <a:rPr lang="en" sz="1200" dirty="0">
                <a:solidFill>
                  <a:schemeClr val="lt1"/>
                </a:solidFill>
                <a:hlinkClick r:id="rId4" action="ppaction://hlinksldjump"/>
              </a:rPr>
              <a:t>Sustainable Palm Oil Platform (National Implementation Team)</a:t>
            </a:r>
            <a:endParaRPr sz="1200" dirty="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dirty="0">
                <a:solidFill>
                  <a:schemeClr val="lt1"/>
                </a:solidFill>
              </a:rPr>
              <a:t>Provincial: </a:t>
            </a:r>
            <a:r>
              <a:rPr lang="en" sz="1200" dirty="0">
                <a:solidFill>
                  <a:schemeClr val="lt1"/>
                </a:solidFill>
                <a:hlinkClick r:id="rId5" action="ppaction://hlinksldjump"/>
              </a:rPr>
              <a:t>North Sumatra Platform (Provincial Implementation Team)</a:t>
            </a:r>
            <a:endParaRPr sz="1200" dirty="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dirty="0">
                <a:solidFill>
                  <a:schemeClr val="lt1"/>
                </a:solidFill>
              </a:rPr>
              <a:t>District: </a:t>
            </a:r>
            <a:r>
              <a:rPr lang="en" sz="1200" dirty="0">
                <a:solidFill>
                  <a:schemeClr val="lt1"/>
                </a:solidFill>
                <a:hlinkClick r:id="rId6" action="ppaction://hlinksldjump"/>
              </a:rPr>
              <a:t>Siak Pelalawan</a:t>
            </a:r>
            <a:endParaRPr sz="1200" dirty="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dirty="0">
                <a:solidFill>
                  <a:schemeClr val="lt1"/>
                </a:solidFill>
              </a:rPr>
              <a:t>Landscape &amp; Multi-scale: </a:t>
            </a:r>
            <a:r>
              <a:rPr lang="en" sz="1200" dirty="0">
                <a:solidFill>
                  <a:schemeClr val="lt1"/>
                </a:solidFill>
                <a:hlinkClick r:id="rId7" action="ppaction://hlinksldjump"/>
              </a:rPr>
              <a:t>Coalition for Sustainable Livelihoods (CSL)</a:t>
            </a:r>
            <a:endParaRPr sz="1200" dirty="0">
              <a:solidFill>
                <a:schemeClr val="lt1"/>
              </a:solidFill>
            </a:endParaRPr>
          </a:p>
          <a:p>
            <a:pPr marL="0" lvl="0" indent="0" algn="l" rtl="0">
              <a:spcBef>
                <a:spcPts val="1000"/>
              </a:spcBef>
              <a:spcAft>
                <a:spcPts val="0"/>
              </a:spcAft>
              <a:buNone/>
            </a:pPr>
            <a:r>
              <a:rPr lang="en" sz="1300" b="1" dirty="0">
                <a:solidFill>
                  <a:srgbClr val="FBCA9D"/>
                </a:solidFill>
              </a:rPr>
              <a:t>…working together beyond their value chains</a:t>
            </a:r>
            <a:endParaRPr sz="1300" b="1" dirty="0">
              <a:solidFill>
                <a:srgbClr val="FBCA9D"/>
              </a:solidFill>
            </a:endParaRPr>
          </a:p>
          <a:p>
            <a:pPr marL="457200" lvl="0" indent="-304800" algn="l" rtl="0">
              <a:lnSpc>
                <a:spcPct val="115000"/>
              </a:lnSpc>
              <a:spcBef>
                <a:spcPts val="1000"/>
              </a:spcBef>
              <a:spcAft>
                <a:spcPts val="0"/>
              </a:spcAft>
              <a:buClr>
                <a:schemeClr val="lt1"/>
              </a:buClr>
              <a:buSzPts val="1200"/>
              <a:buChar char="●"/>
            </a:pPr>
            <a:r>
              <a:rPr lang="en" sz="1200" b="1" dirty="0">
                <a:solidFill>
                  <a:schemeClr val="lt1"/>
                </a:solidFill>
                <a:hlinkClick r:id="rId8" action="ppaction://hlinksldjump"/>
              </a:rPr>
              <a:t>Cocoa and Forests Initiative</a:t>
            </a:r>
            <a:endParaRPr sz="1200" b="1" dirty="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dirty="0">
                <a:solidFill>
                  <a:schemeClr val="lt1"/>
                </a:solidFill>
                <a:hlinkClick r:id="rId9" action="ppaction://hlinksldjump"/>
              </a:rPr>
              <a:t>Cerrado Working Group/Grupo de Trabalho do Cerrado (GTC)</a:t>
            </a:r>
            <a:endParaRPr sz="1200" b="1" dirty="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dirty="0">
                <a:solidFill>
                  <a:schemeClr val="lt1"/>
                </a:solidFill>
                <a:hlinkClick r:id="rId10" action="ppaction://hlinksldjump"/>
              </a:rPr>
              <a:t>The Soft Commodities Forum </a:t>
            </a:r>
            <a:endParaRPr sz="1200" b="1" dirty="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dirty="0">
                <a:solidFill>
                  <a:schemeClr val="lt1"/>
                </a:solidFill>
                <a:hlinkClick r:id="rId11" action="ppaction://hlinksldjump"/>
              </a:rPr>
              <a:t>Consumer Goods Forum (CGF) Forest Positive Coalition</a:t>
            </a:r>
            <a:endParaRPr sz="1200" b="1" dirty="0">
              <a:solidFill>
                <a:schemeClr val="lt1"/>
              </a:solidFill>
            </a:endParaRPr>
          </a:p>
          <a:p>
            <a:pPr marL="0" lvl="0" indent="0" algn="l" rtl="0">
              <a:spcBef>
                <a:spcPts val="500"/>
              </a:spcBef>
              <a:spcAft>
                <a:spcPts val="0"/>
              </a:spcAft>
              <a:buNone/>
            </a:pPr>
            <a:r>
              <a:rPr lang="en" sz="1300" b="1" dirty="0">
                <a:solidFill>
                  <a:srgbClr val="FBCA9D"/>
                </a:solidFill>
              </a:rPr>
              <a:t>…in different parts of the value chain</a:t>
            </a:r>
            <a:endParaRPr sz="1300" b="1" dirty="0">
              <a:solidFill>
                <a:srgbClr val="FBCA9D"/>
              </a:solidFill>
            </a:endParaRPr>
          </a:p>
          <a:p>
            <a:pPr marL="457200" lvl="0" indent="-304800" algn="l" rtl="0">
              <a:lnSpc>
                <a:spcPct val="115000"/>
              </a:lnSpc>
              <a:spcBef>
                <a:spcPts val="1000"/>
              </a:spcBef>
              <a:spcAft>
                <a:spcPts val="0"/>
              </a:spcAft>
              <a:buClr>
                <a:schemeClr val="lt1"/>
              </a:buClr>
              <a:buSzPts val="1200"/>
              <a:buChar char="●"/>
            </a:pPr>
            <a:r>
              <a:rPr lang="en" sz="1200" b="1" dirty="0">
                <a:solidFill>
                  <a:schemeClr val="lt1"/>
                </a:solidFill>
              </a:rPr>
              <a:t>Producers: </a:t>
            </a:r>
            <a:r>
              <a:rPr lang="en" sz="1200" dirty="0">
                <a:solidFill>
                  <a:schemeClr val="lt1"/>
                </a:solidFill>
                <a:hlinkClick r:id="rId12" action="ppaction://hlinksldjump"/>
              </a:rPr>
              <a:t>Wilmar International </a:t>
            </a:r>
            <a:endParaRPr sz="1200" dirty="0">
              <a:solidFill>
                <a:schemeClr val="lt1"/>
              </a:solidFill>
            </a:endParaRPr>
          </a:p>
          <a:p>
            <a:pPr marL="457200" indent="-304800">
              <a:lnSpc>
                <a:spcPct val="115000"/>
              </a:lnSpc>
              <a:buClr>
                <a:schemeClr val="lt1"/>
              </a:buClr>
              <a:buSzPts val="1200"/>
              <a:buChar char="●"/>
            </a:pPr>
            <a:r>
              <a:rPr lang="en" sz="1200" b="1" dirty="0">
                <a:solidFill>
                  <a:schemeClr val="lt1"/>
                </a:solidFill>
              </a:rPr>
              <a:t>Traders: </a:t>
            </a:r>
            <a:r>
              <a:rPr lang="en" sz="1200" dirty="0">
                <a:solidFill>
                  <a:schemeClr val="lt1"/>
                </a:solidFill>
                <a:hlinkClick r:id="rId13" action="ppaction://hlinksldjump"/>
              </a:rPr>
              <a:t>Olam Food Ingredients</a:t>
            </a:r>
            <a:r>
              <a:rPr lang="en" sz="1200" b="1" dirty="0">
                <a:solidFill>
                  <a:schemeClr val="lt1"/>
                </a:solidFill>
                <a:hlinkClick r:id="rId13" action="ppaction://hlinksldjump"/>
              </a:rPr>
              <a:t> </a:t>
            </a:r>
            <a:endParaRPr sz="1200" b="1" dirty="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dirty="0">
                <a:solidFill>
                  <a:schemeClr val="lt1"/>
                </a:solidFill>
              </a:rPr>
              <a:t>Manufacturers: </a:t>
            </a:r>
            <a:r>
              <a:rPr lang="en" sz="1200" dirty="0">
                <a:solidFill>
                  <a:schemeClr val="lt1"/>
                </a:solidFill>
                <a:hlinkClick r:id="rId14" action="ppaction://hlinksldjump"/>
              </a:rPr>
              <a:t>Unilever</a:t>
            </a:r>
            <a:endParaRPr sz="1200" dirty="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dirty="0">
                <a:solidFill>
                  <a:schemeClr val="lt1"/>
                </a:solidFill>
              </a:rPr>
              <a:t>Retailers: </a:t>
            </a:r>
            <a:r>
              <a:rPr lang="en" sz="1200" dirty="0">
                <a:solidFill>
                  <a:schemeClr val="lt1"/>
                </a:solidFill>
                <a:hlinkClick r:id="rId15" action="ppaction://hlinksldjump"/>
              </a:rPr>
              <a:t>Walmart</a:t>
            </a:r>
            <a:endParaRPr sz="1200" dirty="0">
              <a:solidFill>
                <a:schemeClr val="lt1"/>
              </a:solidFill>
            </a:endParaRPr>
          </a:p>
          <a:p>
            <a:pPr marL="457200" lvl="0" indent="-304800" algn="l" rtl="0">
              <a:lnSpc>
                <a:spcPct val="115000"/>
              </a:lnSpc>
              <a:spcBef>
                <a:spcPts val="0"/>
              </a:spcBef>
              <a:spcAft>
                <a:spcPts val="0"/>
              </a:spcAft>
              <a:buClr>
                <a:schemeClr val="lt1"/>
              </a:buClr>
              <a:buSzPts val="1200"/>
              <a:buChar char="●"/>
            </a:pPr>
            <a:r>
              <a:rPr lang="en" sz="1200" b="1" dirty="0">
                <a:solidFill>
                  <a:schemeClr val="lt1"/>
                </a:solidFill>
              </a:rPr>
              <a:t>Finance: </a:t>
            </a:r>
            <a:r>
              <a:rPr lang="en" sz="1200" dirty="0">
                <a:solidFill>
                  <a:schemeClr val="lt1"/>
                </a:solidFill>
                <a:hlinkClick r:id="rId16" action="ppaction://hlinksldjump"/>
              </a:rPr>
              <a:t>Rabobank</a:t>
            </a:r>
            <a:r>
              <a:rPr lang="en" sz="1200" dirty="0">
                <a:solidFill>
                  <a:schemeClr val="bg1"/>
                </a:solidFill>
              </a:rPr>
              <a:t>; </a:t>
            </a:r>
            <a:r>
              <a:rPr lang="en" sz="1200" u="sng" dirty="0">
                <a:solidFill>
                  <a:schemeClr val="bg1"/>
                </a:solidFill>
                <a:hlinkClick r:id="rId17" action="ppaction://hlinksldjump"/>
              </a:rPr>
              <a:t>&amp;Green Fund</a:t>
            </a:r>
            <a:endParaRPr sz="1200" dirty="0">
              <a:solidFill>
                <a:schemeClr val="bg1"/>
              </a:solidFill>
            </a:endParaRPr>
          </a:p>
        </p:txBody>
      </p:sp>
      <p:sp>
        <p:nvSpPr>
          <p:cNvPr id="468" name="Google Shape;468;p62"/>
          <p:cNvSpPr/>
          <p:nvPr/>
        </p:nvSpPr>
        <p:spPr>
          <a:xfrm>
            <a:off x="4560025" y="4276747"/>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2"/>
          <p:cNvSpPr/>
          <p:nvPr/>
        </p:nvSpPr>
        <p:spPr>
          <a:xfrm>
            <a:off x="4667038" y="4378997"/>
            <a:ext cx="100200" cy="1002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CA9D"/>
              </a:solidFill>
            </a:endParaRPr>
          </a:p>
        </p:txBody>
      </p:sp>
      <p:cxnSp>
        <p:nvCxnSpPr>
          <p:cNvPr id="470" name="Google Shape;470;p62"/>
          <p:cNvCxnSpPr>
            <a:stCxn id="463" idx="4"/>
            <a:endCxn id="468" idx="0"/>
          </p:cNvCxnSpPr>
          <p:nvPr/>
        </p:nvCxnSpPr>
        <p:spPr>
          <a:xfrm>
            <a:off x="4717675" y="3431672"/>
            <a:ext cx="0" cy="845100"/>
          </a:xfrm>
          <a:prstGeom prst="straightConnector1">
            <a:avLst/>
          </a:prstGeom>
          <a:noFill/>
          <a:ln w="19050" cap="flat" cmpd="sng">
            <a:solidFill>
              <a:srgbClr val="FBCA9D"/>
            </a:solidFill>
            <a:prstDash val="dot"/>
            <a:round/>
            <a:headEnd type="none" w="med" len="med"/>
            <a:tailEnd type="none" w="med" len="med"/>
          </a:ln>
        </p:spPr>
      </p:cxnSp>
      <p:sp>
        <p:nvSpPr>
          <p:cNvPr id="471" name="Google Shape;471;p62"/>
          <p:cNvSpPr txBox="1"/>
          <p:nvPr/>
        </p:nvSpPr>
        <p:spPr>
          <a:xfrm>
            <a:off x="4560025" y="5888250"/>
            <a:ext cx="7059600" cy="60936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chemeClr val="lt1"/>
                </a:solidFill>
                <a:hlinkClick r:id="rId18"/>
              </a:rPr>
              <a:t>The </a:t>
            </a:r>
            <a:r>
              <a:rPr lang="en" sz="1200" b="1" dirty="0">
                <a:solidFill>
                  <a:schemeClr val="lt1"/>
                </a:solidFill>
                <a:hlinkClick r:id="rId18"/>
              </a:rPr>
              <a:t>Value Beyond Value Chains Case Studies Collection</a:t>
            </a:r>
            <a:r>
              <a:rPr lang="en" sz="1200" dirty="0">
                <a:solidFill>
                  <a:schemeClr val="lt1"/>
                </a:solidFill>
                <a:hlinkClick r:id="rId18"/>
              </a:rPr>
              <a:t> </a:t>
            </a:r>
            <a:r>
              <a:rPr lang="en" sz="1200" dirty="0">
                <a:solidFill>
                  <a:schemeClr val="lt1"/>
                </a:solidFill>
              </a:rPr>
              <a:t>provides more detailed case studies of organisations collaborating to promote systemic transformation in commodities production.</a:t>
            </a:r>
            <a:endParaRPr sz="1200" dirty="0">
              <a:solidFill>
                <a:schemeClr val="lt1"/>
              </a:solidFill>
            </a:endParaRPr>
          </a:p>
        </p:txBody>
      </p:sp>
      <p:sp>
        <p:nvSpPr>
          <p:cNvPr id="472" name="Google Shape;472;p62"/>
          <p:cNvSpPr txBox="1">
            <a:spLocks noGrp="1"/>
          </p:cNvSpPr>
          <p:nvPr>
            <p:ph type="title"/>
          </p:nvPr>
        </p:nvSpPr>
        <p:spPr>
          <a:xfrm>
            <a:off x="4394750" y="164675"/>
            <a:ext cx="7536900" cy="1497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
              <a:t>What examples of businesses or financial institutions collaborations can we refer to?</a:t>
            </a:r>
            <a:endParaRPr/>
          </a:p>
        </p:txBody>
      </p:sp>
      <p:sp>
        <p:nvSpPr>
          <p:cNvPr id="473" name="Google Shape;473;p62"/>
          <p:cNvSpPr txBox="1">
            <a:spLocks noGrp="1"/>
          </p:cNvSpPr>
          <p:nvPr>
            <p:ph type="subTitle" idx="1"/>
          </p:nvPr>
        </p:nvSpPr>
        <p:spPr>
          <a:xfrm rot="5400000">
            <a:off x="-1377511" y="1597050"/>
            <a:ext cx="3013800" cy="4293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EXECUTIVE SUMMARY</a:t>
            </a:r>
            <a:endParaRPr sz="800"/>
          </a:p>
        </p:txBody>
      </p:sp>
      <p:sp>
        <p:nvSpPr>
          <p:cNvPr id="474" name="Google Shape;474;p62"/>
          <p:cNvSpPr txBox="1"/>
          <p:nvPr/>
        </p:nvSpPr>
        <p:spPr>
          <a:xfrm>
            <a:off x="344050" y="6361175"/>
            <a:ext cx="3000000"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Liberia</a:t>
            </a:r>
            <a:endParaRPr sz="11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3"/>
          <p:cNvSpPr/>
          <p:nvPr/>
        </p:nvSpPr>
        <p:spPr>
          <a:xfrm>
            <a:off x="0" y="0"/>
            <a:ext cx="12193200" cy="57810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0" name="Google Shape;480;p63"/>
          <p:cNvPicPr preferRelativeResize="0"/>
          <p:nvPr/>
        </p:nvPicPr>
        <p:blipFill rotWithShape="1">
          <a:blip r:embed="rId3">
            <a:alphaModFix/>
          </a:blip>
          <a:srcRect l="14936" t="42571" r="14936"/>
          <a:stretch/>
        </p:blipFill>
        <p:spPr>
          <a:xfrm>
            <a:off x="615450" y="538525"/>
            <a:ext cx="11577748" cy="6319476"/>
          </a:xfrm>
          <a:prstGeom prst="rect">
            <a:avLst/>
          </a:prstGeom>
          <a:noFill/>
          <a:ln>
            <a:noFill/>
          </a:ln>
        </p:spPr>
      </p:pic>
      <p:pic>
        <p:nvPicPr>
          <p:cNvPr id="481" name="Google Shape;481;p63"/>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482" name="Google Shape;482;p63"/>
          <p:cNvSpPr/>
          <p:nvPr/>
        </p:nvSpPr>
        <p:spPr>
          <a:xfrm>
            <a:off x="615500" y="2571750"/>
            <a:ext cx="11577900" cy="4324800"/>
          </a:xfrm>
          <a:prstGeom prst="rect">
            <a:avLst/>
          </a:prstGeom>
          <a:gradFill>
            <a:gsLst>
              <a:gs pos="0">
                <a:srgbClr val="2CB8C7"/>
              </a:gs>
              <a:gs pos="100000">
                <a:srgbClr val="FFFFFF">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3"/>
          <p:cNvSpPr txBox="1">
            <a:spLocks noGrp="1"/>
          </p:cNvSpPr>
          <p:nvPr>
            <p:ph type="title"/>
          </p:nvPr>
        </p:nvSpPr>
        <p:spPr>
          <a:xfrm>
            <a:off x="975175" y="4806425"/>
            <a:ext cx="8058000" cy="930000"/>
          </a:xfrm>
          <a:prstGeom prst="rect">
            <a:avLst/>
          </a:prstGeom>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sz="4800" b="1">
                <a:solidFill>
                  <a:schemeClr val="lt1"/>
                </a:solidFill>
              </a:rPr>
              <a:t>Why do we need transformation in commodities production?</a:t>
            </a:r>
            <a:endParaRPr sz="4800" b="1">
              <a:solidFill>
                <a:schemeClr val="lt1"/>
              </a:solidFill>
            </a:endParaRPr>
          </a:p>
        </p:txBody>
      </p:sp>
      <p:sp>
        <p:nvSpPr>
          <p:cNvPr id="484" name="Google Shape;484;p63"/>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3"/>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6" name="Google Shape;486;p63"/>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487" name="Google Shape;487;p63"/>
          <p:cNvSpPr txBox="1"/>
          <p:nvPr/>
        </p:nvSpPr>
        <p:spPr>
          <a:xfrm>
            <a:off x="8955250" y="6361175"/>
            <a:ext cx="3000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Paraguay</a:t>
            </a:r>
            <a:endParaRPr sz="11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6"/>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
              <a:t>Index</a:t>
            </a:r>
            <a:endParaRPr/>
          </a:p>
        </p:txBody>
      </p:sp>
      <p:sp>
        <p:nvSpPr>
          <p:cNvPr id="235" name="Google Shape;235;p46"/>
          <p:cNvSpPr txBox="1"/>
          <p:nvPr/>
        </p:nvSpPr>
        <p:spPr>
          <a:xfrm>
            <a:off x="1078225" y="890020"/>
            <a:ext cx="8894700" cy="4924395"/>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u="sng">
                <a:solidFill>
                  <a:srgbClr val="2CB8C7"/>
                </a:solidFill>
                <a:highlight>
                  <a:srgbClr val="FFFFFF"/>
                </a:highlight>
                <a:hlinkClick r:id="rId3" action="ppaction://hlinksldjump"/>
              </a:rPr>
              <a:t>Introduction</a:t>
            </a:r>
            <a:r>
              <a:rPr lang="en" u="sng">
                <a:solidFill>
                  <a:srgbClr val="2CB8C7"/>
                </a:solidFill>
                <a:highlight>
                  <a:srgbClr val="FFFFFF"/>
                </a:highlight>
                <a:hlinkClick r:id="rId3" action="ppaction://hlinksldjump">
                  <a:extLst>
                    <a:ext uri="{A12FA001-AC4F-418D-AE19-62706E023703}">
                      <ahyp:hlinkClr xmlns:ahyp="http://schemas.microsoft.com/office/drawing/2018/hyperlinkcolor" val="tx"/>
                    </a:ext>
                  </a:extLst>
                </a:hlinkClick>
              </a:rPr>
              <a:t> </a:t>
            </a:r>
            <a:endParaRPr>
              <a:solidFill>
                <a:srgbClr val="2CB8C7"/>
              </a:solidFill>
              <a:highlight>
                <a:srgbClr val="FFFFFF"/>
              </a:highlight>
            </a:endParaRPr>
          </a:p>
          <a:p>
            <a:pPr marL="0" lvl="0" indent="0" algn="l" rtl="0">
              <a:lnSpc>
                <a:spcPct val="200000"/>
              </a:lnSpc>
              <a:spcBef>
                <a:spcPts val="0"/>
              </a:spcBef>
              <a:spcAft>
                <a:spcPts val="0"/>
              </a:spcAft>
              <a:buNone/>
            </a:pPr>
            <a:r>
              <a:rPr lang="en" u="sng">
                <a:solidFill>
                  <a:srgbClr val="2CB8C7"/>
                </a:solidFill>
                <a:highlight>
                  <a:srgbClr val="FFFFFF"/>
                </a:highlight>
                <a:hlinkClick r:id="rId4" action="ppaction://hlinksldjump">
                  <a:extLst>
                    <a:ext uri="{A12FA001-AC4F-418D-AE19-62706E023703}">
                      <ahyp:hlinkClr xmlns:ahyp="http://schemas.microsoft.com/office/drawing/2018/hyperlinkcolor" val="tx"/>
                    </a:ext>
                  </a:extLst>
                </a:hlinkClick>
              </a:rPr>
              <a:t>Executive summary </a:t>
            </a:r>
            <a:endParaRPr>
              <a:solidFill>
                <a:srgbClr val="2CB8C7"/>
              </a:solidFill>
              <a:highlight>
                <a:srgbClr val="FFFFFF"/>
              </a:highlight>
            </a:endParaRPr>
          </a:p>
          <a:p>
            <a:pPr marL="0" lvl="0" indent="0" algn="l" rtl="0">
              <a:lnSpc>
                <a:spcPct val="200000"/>
              </a:lnSpc>
              <a:spcBef>
                <a:spcPts val="0"/>
              </a:spcBef>
              <a:spcAft>
                <a:spcPts val="0"/>
              </a:spcAft>
              <a:buNone/>
            </a:pPr>
            <a:r>
              <a:rPr lang="en" u="sng">
                <a:solidFill>
                  <a:srgbClr val="2CB8C7"/>
                </a:solidFill>
                <a:highlight>
                  <a:srgbClr val="FFFFFF"/>
                </a:highlight>
                <a:hlinkClick r:id="rId5" action="ppaction://hlinksldjump">
                  <a:extLst>
                    <a:ext uri="{A12FA001-AC4F-418D-AE19-62706E023703}">
                      <ahyp:hlinkClr xmlns:ahyp="http://schemas.microsoft.com/office/drawing/2018/hyperlinkcolor" val="tx"/>
                    </a:ext>
                  </a:extLst>
                </a:hlinkClick>
              </a:rPr>
              <a:t>Why do we need transformation in commodities production? </a:t>
            </a:r>
            <a:endParaRPr>
              <a:solidFill>
                <a:srgbClr val="2CB8C7"/>
              </a:solidFill>
              <a:highlight>
                <a:srgbClr val="FFFFFF"/>
              </a:highlight>
            </a:endParaRPr>
          </a:p>
          <a:p>
            <a:pPr marL="0" lvl="0" indent="0" algn="l" rtl="0">
              <a:lnSpc>
                <a:spcPct val="200000"/>
              </a:lnSpc>
              <a:spcBef>
                <a:spcPts val="0"/>
              </a:spcBef>
              <a:spcAft>
                <a:spcPts val="0"/>
              </a:spcAft>
              <a:buNone/>
            </a:pPr>
            <a:r>
              <a:rPr lang="en" u="sng">
                <a:solidFill>
                  <a:srgbClr val="2CB8C7"/>
                </a:solidFill>
                <a:highlight>
                  <a:srgbClr val="FFFFFF"/>
                </a:highlight>
                <a:hlinkClick r:id="rId6" action="ppaction://hlinksldjump">
                  <a:extLst>
                    <a:ext uri="{A12FA001-AC4F-418D-AE19-62706E023703}">
                      <ahyp:hlinkClr xmlns:ahyp="http://schemas.microsoft.com/office/drawing/2018/hyperlinkcolor" val="tx"/>
                    </a:ext>
                  </a:extLst>
                </a:hlinkClick>
              </a:rPr>
              <a:t>Why should companies and financial institutions engage beyond their value chains? </a:t>
            </a:r>
            <a:endParaRPr>
              <a:solidFill>
                <a:srgbClr val="2CB8C7"/>
              </a:solidFill>
              <a:highlight>
                <a:srgbClr val="FFFFFF"/>
              </a:highlight>
            </a:endParaRPr>
          </a:p>
          <a:p>
            <a:pPr marL="0" lvl="0" indent="0" algn="l" rtl="0">
              <a:lnSpc>
                <a:spcPct val="200000"/>
              </a:lnSpc>
              <a:spcBef>
                <a:spcPts val="0"/>
              </a:spcBef>
              <a:spcAft>
                <a:spcPts val="0"/>
              </a:spcAft>
              <a:buNone/>
            </a:pPr>
            <a:r>
              <a:rPr lang="en" u="sng">
                <a:solidFill>
                  <a:srgbClr val="2CB8C7"/>
                </a:solidFill>
                <a:highlight>
                  <a:srgbClr val="FFFFFF"/>
                </a:highlight>
                <a:hlinkClick r:id="rId7" action="ppaction://hlinksldjump">
                  <a:extLst>
                    <a:ext uri="{A12FA001-AC4F-418D-AE19-62706E023703}">
                      <ahyp:hlinkClr xmlns:ahyp="http://schemas.microsoft.com/office/drawing/2018/hyperlinkcolor" val="tx"/>
                    </a:ext>
                  </a:extLst>
                </a:hlinkClick>
              </a:rPr>
              <a:t>What value does engaging beyond value chains create? </a:t>
            </a:r>
            <a:endParaRPr>
              <a:solidFill>
                <a:srgbClr val="2CB8C7"/>
              </a:solidFill>
              <a:highlight>
                <a:srgbClr val="FFFFFF"/>
              </a:highlight>
            </a:endParaRPr>
          </a:p>
          <a:p>
            <a:pPr marL="0" lvl="0" indent="0" algn="l" rtl="0">
              <a:lnSpc>
                <a:spcPct val="200000"/>
              </a:lnSpc>
              <a:spcBef>
                <a:spcPts val="0"/>
              </a:spcBef>
              <a:spcAft>
                <a:spcPts val="0"/>
              </a:spcAft>
              <a:buNone/>
            </a:pPr>
            <a:r>
              <a:rPr lang="en" u="sng">
                <a:solidFill>
                  <a:srgbClr val="2CB8C7"/>
                </a:solidFill>
                <a:highlight>
                  <a:srgbClr val="FFFFFF"/>
                </a:highlight>
                <a:hlinkClick r:id="rId8" action="ppaction://hlinksldjump">
                  <a:extLst>
                    <a:ext uri="{A12FA001-AC4F-418D-AE19-62706E023703}">
                      <ahyp:hlinkClr xmlns:ahyp="http://schemas.microsoft.com/office/drawing/2018/hyperlinkcolor" val="tx"/>
                    </a:ext>
                  </a:extLst>
                </a:hlinkClick>
              </a:rPr>
              <a:t>What does engaging beyond value chains mean in practice? </a:t>
            </a:r>
            <a:endParaRPr>
              <a:solidFill>
                <a:srgbClr val="2CB8C7"/>
              </a:solidFill>
              <a:highlight>
                <a:srgbClr val="FFFFFF"/>
              </a:highlight>
            </a:endParaRPr>
          </a:p>
          <a:p>
            <a:pPr marL="0" lvl="0" indent="0" algn="l" rtl="0">
              <a:lnSpc>
                <a:spcPct val="200000"/>
              </a:lnSpc>
              <a:spcBef>
                <a:spcPts val="0"/>
              </a:spcBef>
              <a:spcAft>
                <a:spcPts val="0"/>
              </a:spcAft>
              <a:buNone/>
            </a:pPr>
            <a:r>
              <a:rPr lang="en" u="sng">
                <a:solidFill>
                  <a:srgbClr val="2CB8C7"/>
                </a:solidFill>
                <a:highlight>
                  <a:srgbClr val="FFFFFF"/>
                </a:highlight>
                <a:hlinkClick r:id="rId9" action="ppaction://hlinksldjump">
                  <a:extLst>
                    <a:ext uri="{A12FA001-AC4F-418D-AE19-62706E023703}">
                      <ahyp:hlinkClr xmlns:ahyp="http://schemas.microsoft.com/office/drawing/2018/hyperlinkcolor" val="tx"/>
                    </a:ext>
                  </a:extLst>
                </a:hlinkClick>
              </a:rPr>
              <a:t>How can businesses and financial institutions engage with different levels of government? </a:t>
            </a:r>
            <a:endParaRPr>
              <a:solidFill>
                <a:srgbClr val="2CB8C7"/>
              </a:solidFill>
              <a:highlight>
                <a:srgbClr val="FFFFFF"/>
              </a:highlight>
            </a:endParaRPr>
          </a:p>
          <a:p>
            <a:pPr marL="0" lvl="0" indent="0" algn="l" rtl="0">
              <a:lnSpc>
                <a:spcPct val="200000"/>
              </a:lnSpc>
              <a:spcBef>
                <a:spcPts val="0"/>
              </a:spcBef>
              <a:spcAft>
                <a:spcPts val="0"/>
              </a:spcAft>
              <a:buNone/>
            </a:pPr>
            <a:r>
              <a:rPr lang="en" u="sng">
                <a:solidFill>
                  <a:srgbClr val="2CB8C7"/>
                </a:solidFill>
                <a:highlight>
                  <a:srgbClr val="FFFFFF"/>
                </a:highlight>
                <a:hlinkClick r:id="rId10" action="ppaction://hlinksldjump">
                  <a:extLst>
                    <a:ext uri="{A12FA001-AC4F-418D-AE19-62706E023703}">
                      <ahyp:hlinkClr xmlns:ahyp="http://schemas.microsoft.com/office/drawing/2018/hyperlinkcolor" val="tx"/>
                    </a:ext>
                  </a:extLst>
                </a:hlinkClick>
              </a:rPr>
              <a:t>What kinds of support can businesses and financial institutions provide outside their value chains? </a:t>
            </a:r>
            <a:endParaRPr>
              <a:solidFill>
                <a:srgbClr val="2CB8C7"/>
              </a:solidFill>
              <a:highlight>
                <a:srgbClr val="FFFFFF"/>
              </a:highlight>
            </a:endParaRPr>
          </a:p>
          <a:p>
            <a:pPr marL="0" lvl="0" indent="0" algn="l" rtl="0">
              <a:lnSpc>
                <a:spcPct val="200000"/>
              </a:lnSpc>
              <a:spcBef>
                <a:spcPts val="0"/>
              </a:spcBef>
              <a:spcAft>
                <a:spcPts val="0"/>
              </a:spcAft>
              <a:buNone/>
            </a:pPr>
            <a:r>
              <a:rPr lang="en" u="sng">
                <a:solidFill>
                  <a:srgbClr val="2CB8C7"/>
                </a:solidFill>
                <a:highlight>
                  <a:srgbClr val="FFFFFF"/>
                </a:highlight>
                <a:hlinkClick r:id="rId11" action="ppaction://hlinksldjump">
                  <a:extLst>
                    <a:ext uri="{A12FA001-AC4F-418D-AE19-62706E023703}">
                      <ahyp:hlinkClr xmlns:ahyp="http://schemas.microsoft.com/office/drawing/2018/hyperlinkcolor" val="tx"/>
                    </a:ext>
                  </a:extLst>
                </a:hlinkClick>
              </a:rPr>
              <a:t>What does engaging beyond value chains mean for different parts of the value chain? </a:t>
            </a:r>
            <a:endParaRPr>
              <a:solidFill>
                <a:srgbClr val="2CB8C7"/>
              </a:solidFill>
              <a:highlight>
                <a:srgbClr val="FFFFFF"/>
              </a:highlight>
            </a:endParaRPr>
          </a:p>
          <a:p>
            <a:pPr marL="0" lvl="0" indent="0" algn="l" rtl="0">
              <a:lnSpc>
                <a:spcPct val="200000"/>
              </a:lnSpc>
              <a:spcBef>
                <a:spcPts val="0"/>
              </a:spcBef>
              <a:spcAft>
                <a:spcPts val="0"/>
              </a:spcAft>
              <a:buNone/>
            </a:pPr>
            <a:r>
              <a:rPr lang="en" u="sng">
                <a:solidFill>
                  <a:srgbClr val="2CB8C7"/>
                </a:solidFill>
                <a:highlight>
                  <a:srgbClr val="FFFFFF"/>
                </a:highlight>
                <a:hlinkClick r:id="rId12" action="ppaction://hlinksldjump">
                  <a:extLst>
                    <a:ext uri="{A12FA001-AC4F-418D-AE19-62706E023703}">
                      <ahyp:hlinkClr xmlns:ahyp="http://schemas.microsoft.com/office/drawing/2018/hyperlinkcolor" val="tx"/>
                    </a:ext>
                  </a:extLst>
                </a:hlinkClick>
              </a:rPr>
              <a:t>What does engaging beyond value chains mean for different parts of an organisation? </a:t>
            </a:r>
            <a:endParaRPr>
              <a:solidFill>
                <a:srgbClr val="2CB8C7"/>
              </a:solidFill>
              <a:highlight>
                <a:srgbClr val="FFFFFF"/>
              </a:highlight>
            </a:endParaRPr>
          </a:p>
          <a:p>
            <a:pPr marL="0" lvl="0" indent="0" algn="l" rtl="0">
              <a:lnSpc>
                <a:spcPct val="200000"/>
              </a:lnSpc>
              <a:spcBef>
                <a:spcPts val="0"/>
              </a:spcBef>
              <a:spcAft>
                <a:spcPts val="0"/>
              </a:spcAft>
              <a:buNone/>
            </a:pPr>
            <a:r>
              <a:rPr lang="en" u="sng">
                <a:solidFill>
                  <a:srgbClr val="2CB8C7"/>
                </a:solidFill>
                <a:highlight>
                  <a:srgbClr val="FFFFFF"/>
                </a:highlight>
                <a:hlinkClick r:id="rId13" action="ppaction://hlinksldjump">
                  <a:extLst>
                    <a:ext uri="{A12FA001-AC4F-418D-AE19-62706E023703}">
                      <ahyp:hlinkClr xmlns:ahyp="http://schemas.microsoft.com/office/drawing/2018/hyperlinkcolor" val="tx"/>
                    </a:ext>
                  </a:extLst>
                </a:hlinkClick>
              </a:rPr>
              <a:t>How does this all come together, and where can you go next? </a:t>
            </a:r>
            <a:endParaRPr>
              <a:solidFill>
                <a:srgbClr val="2CB8C7"/>
              </a:solidFill>
              <a:highlight>
                <a:srgbClr val="FFFFFF"/>
              </a:highlight>
            </a:endParaRPr>
          </a:p>
        </p:txBody>
      </p:sp>
      <p:cxnSp>
        <p:nvCxnSpPr>
          <p:cNvPr id="236" name="Google Shape;236;p46"/>
          <p:cNvCxnSpPr>
            <a:stCxn id="237" idx="4"/>
          </p:cNvCxnSpPr>
          <p:nvPr/>
        </p:nvCxnSpPr>
        <p:spPr>
          <a:xfrm>
            <a:off x="932725" y="1353925"/>
            <a:ext cx="0" cy="5648400"/>
          </a:xfrm>
          <a:prstGeom prst="straightConnector1">
            <a:avLst/>
          </a:prstGeom>
          <a:noFill/>
          <a:ln w="9525" cap="flat" cmpd="sng">
            <a:solidFill>
              <a:srgbClr val="66679A"/>
            </a:solidFill>
            <a:prstDash val="dot"/>
            <a:round/>
            <a:headEnd type="none" w="med" len="med"/>
            <a:tailEnd type="none" w="med" len="med"/>
          </a:ln>
        </p:spPr>
      </p:cxnSp>
      <p:sp>
        <p:nvSpPr>
          <p:cNvPr id="238" name="Google Shape;238;p46"/>
          <p:cNvSpPr/>
          <p:nvPr/>
        </p:nvSpPr>
        <p:spPr>
          <a:xfrm>
            <a:off x="832525" y="1153525"/>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6"/>
          <p:cNvSpPr/>
          <p:nvPr/>
        </p:nvSpPr>
        <p:spPr>
          <a:xfrm>
            <a:off x="900507" y="1218481"/>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40" name="Google Shape;240;p46"/>
          <p:cNvSpPr/>
          <p:nvPr/>
        </p:nvSpPr>
        <p:spPr>
          <a:xfrm>
            <a:off x="832525" y="1577063"/>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6"/>
          <p:cNvSpPr/>
          <p:nvPr/>
        </p:nvSpPr>
        <p:spPr>
          <a:xfrm>
            <a:off x="900507" y="1642019"/>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42" name="Google Shape;242;p46"/>
          <p:cNvSpPr/>
          <p:nvPr/>
        </p:nvSpPr>
        <p:spPr>
          <a:xfrm>
            <a:off x="832525" y="2000601"/>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6"/>
          <p:cNvSpPr/>
          <p:nvPr/>
        </p:nvSpPr>
        <p:spPr>
          <a:xfrm>
            <a:off x="900507" y="2065557"/>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44" name="Google Shape;244;p46"/>
          <p:cNvSpPr/>
          <p:nvPr/>
        </p:nvSpPr>
        <p:spPr>
          <a:xfrm>
            <a:off x="832525" y="2424126"/>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6"/>
          <p:cNvSpPr/>
          <p:nvPr/>
        </p:nvSpPr>
        <p:spPr>
          <a:xfrm>
            <a:off x="900507" y="2489082"/>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46" name="Google Shape;246;p46"/>
          <p:cNvSpPr/>
          <p:nvPr/>
        </p:nvSpPr>
        <p:spPr>
          <a:xfrm>
            <a:off x="832525" y="2847651"/>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6"/>
          <p:cNvSpPr/>
          <p:nvPr/>
        </p:nvSpPr>
        <p:spPr>
          <a:xfrm>
            <a:off x="900507" y="2912607"/>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48" name="Google Shape;248;p46"/>
          <p:cNvSpPr/>
          <p:nvPr/>
        </p:nvSpPr>
        <p:spPr>
          <a:xfrm>
            <a:off x="832525" y="3271176"/>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6"/>
          <p:cNvSpPr/>
          <p:nvPr/>
        </p:nvSpPr>
        <p:spPr>
          <a:xfrm>
            <a:off x="900507" y="3336132"/>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50" name="Google Shape;250;p46"/>
          <p:cNvSpPr/>
          <p:nvPr/>
        </p:nvSpPr>
        <p:spPr>
          <a:xfrm>
            <a:off x="832525" y="3694701"/>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6"/>
          <p:cNvSpPr/>
          <p:nvPr/>
        </p:nvSpPr>
        <p:spPr>
          <a:xfrm>
            <a:off x="900507" y="3759657"/>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52" name="Google Shape;252;p46"/>
          <p:cNvSpPr/>
          <p:nvPr/>
        </p:nvSpPr>
        <p:spPr>
          <a:xfrm>
            <a:off x="832525" y="4118226"/>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6"/>
          <p:cNvSpPr/>
          <p:nvPr/>
        </p:nvSpPr>
        <p:spPr>
          <a:xfrm>
            <a:off x="900507" y="4183182"/>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54" name="Google Shape;254;p46"/>
          <p:cNvSpPr/>
          <p:nvPr/>
        </p:nvSpPr>
        <p:spPr>
          <a:xfrm>
            <a:off x="832525" y="4541751"/>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6"/>
          <p:cNvSpPr/>
          <p:nvPr/>
        </p:nvSpPr>
        <p:spPr>
          <a:xfrm>
            <a:off x="900507" y="4606707"/>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56" name="Google Shape;256;p46"/>
          <p:cNvSpPr/>
          <p:nvPr/>
        </p:nvSpPr>
        <p:spPr>
          <a:xfrm>
            <a:off x="832525" y="4965276"/>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6"/>
          <p:cNvSpPr/>
          <p:nvPr/>
        </p:nvSpPr>
        <p:spPr>
          <a:xfrm>
            <a:off x="900507" y="5030232"/>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58" name="Google Shape;258;p46"/>
          <p:cNvSpPr/>
          <p:nvPr/>
        </p:nvSpPr>
        <p:spPr>
          <a:xfrm>
            <a:off x="832525" y="5388801"/>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6"/>
          <p:cNvSpPr/>
          <p:nvPr/>
        </p:nvSpPr>
        <p:spPr>
          <a:xfrm>
            <a:off x="900507" y="5453757"/>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64"/>
          <p:cNvPicPr preferRelativeResize="0"/>
          <p:nvPr/>
        </p:nvPicPr>
        <p:blipFill>
          <a:blip r:embed="rId3">
            <a:alphaModFix/>
          </a:blip>
          <a:stretch>
            <a:fillRect/>
          </a:stretch>
        </p:blipFill>
        <p:spPr>
          <a:xfrm>
            <a:off x="4497375" y="2206927"/>
            <a:ext cx="3281402" cy="3228236"/>
          </a:xfrm>
          <a:prstGeom prst="rect">
            <a:avLst/>
          </a:prstGeom>
          <a:noFill/>
          <a:ln>
            <a:noFill/>
          </a:ln>
        </p:spPr>
      </p:pic>
      <p:sp>
        <p:nvSpPr>
          <p:cNvPr id="493" name="Google Shape;493;p64"/>
          <p:cNvSpPr txBox="1"/>
          <p:nvPr/>
        </p:nvSpPr>
        <p:spPr>
          <a:xfrm>
            <a:off x="517165" y="2163595"/>
            <a:ext cx="3592500" cy="461700"/>
          </a:xfrm>
          <a:prstGeom prst="rect">
            <a:avLst/>
          </a:prstGeom>
          <a:noFill/>
          <a:ln>
            <a:noFill/>
          </a:ln>
        </p:spPr>
        <p:txBody>
          <a:bodyPr spcFirstLastPara="1" wrap="square" lIns="91425" tIns="91425" rIns="91425" bIns="91425" anchor="t" anchorCtr="0">
            <a:spAutoFit/>
          </a:bodyPr>
          <a:lstStyle/>
          <a:p>
            <a:pPr marL="0" lvl="0" indent="0" algn="r" rtl="0">
              <a:spcBef>
                <a:spcPts val="500"/>
              </a:spcBef>
              <a:spcAft>
                <a:spcPts val="0"/>
              </a:spcAft>
              <a:buNone/>
            </a:pPr>
            <a:r>
              <a:rPr lang="en" sz="1800" b="1">
                <a:solidFill>
                  <a:srgbClr val="2CB8C7"/>
                </a:solidFill>
              </a:rPr>
              <a:t>Climate change</a:t>
            </a:r>
            <a:endParaRPr sz="1800" b="1">
              <a:solidFill>
                <a:srgbClr val="2CB8C7"/>
              </a:solidFill>
            </a:endParaRPr>
          </a:p>
        </p:txBody>
      </p:sp>
      <p:sp>
        <p:nvSpPr>
          <p:cNvPr id="494" name="Google Shape;494;p64"/>
          <p:cNvSpPr txBox="1"/>
          <p:nvPr/>
        </p:nvSpPr>
        <p:spPr>
          <a:xfrm>
            <a:off x="751065" y="3026140"/>
            <a:ext cx="3000000" cy="461700"/>
          </a:xfrm>
          <a:prstGeom prst="rect">
            <a:avLst/>
          </a:prstGeom>
          <a:noFill/>
          <a:ln>
            <a:noFill/>
          </a:ln>
        </p:spPr>
        <p:txBody>
          <a:bodyPr spcFirstLastPara="1" wrap="square" lIns="91425" tIns="91425" rIns="91425" bIns="91425" anchor="t" anchorCtr="0">
            <a:spAutoFit/>
          </a:bodyPr>
          <a:lstStyle/>
          <a:p>
            <a:pPr marL="0" lvl="0" indent="0" algn="r" rtl="0">
              <a:spcBef>
                <a:spcPts val="500"/>
              </a:spcBef>
              <a:spcAft>
                <a:spcPts val="0"/>
              </a:spcAft>
              <a:buNone/>
            </a:pPr>
            <a:r>
              <a:rPr lang="en" sz="1800" b="1">
                <a:solidFill>
                  <a:srgbClr val="2CB8C7"/>
                </a:solidFill>
              </a:rPr>
              <a:t>Biodiversity loss</a:t>
            </a:r>
            <a:endParaRPr sz="1800">
              <a:solidFill>
                <a:srgbClr val="2CB8C7"/>
              </a:solidFill>
            </a:endParaRPr>
          </a:p>
        </p:txBody>
      </p:sp>
      <p:sp>
        <p:nvSpPr>
          <p:cNvPr id="495" name="Google Shape;495;p64"/>
          <p:cNvSpPr txBox="1"/>
          <p:nvPr/>
        </p:nvSpPr>
        <p:spPr>
          <a:xfrm>
            <a:off x="874490" y="4006916"/>
            <a:ext cx="3000000" cy="461700"/>
          </a:xfrm>
          <a:prstGeom prst="rect">
            <a:avLst/>
          </a:prstGeom>
          <a:noFill/>
          <a:ln>
            <a:noFill/>
          </a:ln>
        </p:spPr>
        <p:txBody>
          <a:bodyPr spcFirstLastPara="1" wrap="square" lIns="91425" tIns="91425" rIns="91425" bIns="91425" anchor="t" anchorCtr="0">
            <a:spAutoFit/>
          </a:bodyPr>
          <a:lstStyle/>
          <a:p>
            <a:pPr marL="0" lvl="0" indent="0" algn="r" rtl="0">
              <a:spcBef>
                <a:spcPts val="500"/>
              </a:spcBef>
              <a:spcAft>
                <a:spcPts val="0"/>
              </a:spcAft>
              <a:buNone/>
            </a:pPr>
            <a:r>
              <a:rPr lang="en" sz="1800" b="1">
                <a:solidFill>
                  <a:srgbClr val="2CB8C7"/>
                </a:solidFill>
              </a:rPr>
              <a:t>Pollution</a:t>
            </a:r>
            <a:endParaRPr sz="1800">
              <a:solidFill>
                <a:srgbClr val="2CB8C7"/>
              </a:solidFill>
            </a:endParaRPr>
          </a:p>
        </p:txBody>
      </p:sp>
      <p:sp>
        <p:nvSpPr>
          <p:cNvPr id="496" name="Google Shape;496;p64"/>
          <p:cNvSpPr txBox="1"/>
          <p:nvPr/>
        </p:nvSpPr>
        <p:spPr>
          <a:xfrm>
            <a:off x="972727" y="5275903"/>
            <a:ext cx="3213000" cy="461700"/>
          </a:xfrm>
          <a:prstGeom prst="rect">
            <a:avLst/>
          </a:prstGeom>
          <a:noFill/>
          <a:ln>
            <a:noFill/>
          </a:ln>
        </p:spPr>
        <p:txBody>
          <a:bodyPr spcFirstLastPara="1" wrap="square" lIns="91425" tIns="91425" rIns="91425" bIns="91425" anchor="t" anchorCtr="0">
            <a:spAutoFit/>
          </a:bodyPr>
          <a:lstStyle/>
          <a:p>
            <a:pPr marL="0" lvl="0" indent="0" algn="r" rtl="0">
              <a:spcBef>
                <a:spcPts val="500"/>
              </a:spcBef>
              <a:spcAft>
                <a:spcPts val="0"/>
              </a:spcAft>
              <a:buNone/>
            </a:pPr>
            <a:r>
              <a:rPr lang="en" sz="1800" b="1">
                <a:solidFill>
                  <a:srgbClr val="2CB8C7"/>
                </a:solidFill>
              </a:rPr>
              <a:t>Fresh water scarcity</a:t>
            </a:r>
            <a:endParaRPr sz="1800">
              <a:solidFill>
                <a:srgbClr val="2CB8C7"/>
              </a:solidFill>
            </a:endParaRPr>
          </a:p>
        </p:txBody>
      </p:sp>
      <p:sp>
        <p:nvSpPr>
          <p:cNvPr id="497" name="Google Shape;497;p64"/>
          <p:cNvSpPr txBox="1"/>
          <p:nvPr/>
        </p:nvSpPr>
        <p:spPr>
          <a:xfrm>
            <a:off x="5347449" y="5780650"/>
            <a:ext cx="2625600" cy="4617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800" b="1">
                <a:solidFill>
                  <a:srgbClr val="2CB8C7"/>
                </a:solidFill>
              </a:rPr>
              <a:t>Land degradation</a:t>
            </a:r>
            <a:endParaRPr sz="1800">
              <a:solidFill>
                <a:srgbClr val="2CB8C7"/>
              </a:solidFill>
            </a:endParaRPr>
          </a:p>
        </p:txBody>
      </p:sp>
      <p:sp>
        <p:nvSpPr>
          <p:cNvPr id="498" name="Google Shape;498;p64"/>
          <p:cNvSpPr txBox="1"/>
          <p:nvPr/>
        </p:nvSpPr>
        <p:spPr>
          <a:xfrm>
            <a:off x="8108966" y="4964839"/>
            <a:ext cx="3463800" cy="4617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800" b="1">
                <a:solidFill>
                  <a:srgbClr val="2CB8C7"/>
                </a:solidFill>
              </a:rPr>
              <a:t>Deforestation</a:t>
            </a:r>
            <a:endParaRPr sz="1800">
              <a:solidFill>
                <a:srgbClr val="2CB8C7"/>
              </a:solidFill>
            </a:endParaRPr>
          </a:p>
        </p:txBody>
      </p:sp>
      <p:sp>
        <p:nvSpPr>
          <p:cNvPr id="499" name="Google Shape;499;p64"/>
          <p:cNvSpPr txBox="1"/>
          <p:nvPr/>
        </p:nvSpPr>
        <p:spPr>
          <a:xfrm>
            <a:off x="8558918" y="3741885"/>
            <a:ext cx="3194100" cy="4617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800" b="1">
                <a:solidFill>
                  <a:srgbClr val="2CB8C7"/>
                </a:solidFill>
              </a:rPr>
              <a:t>Soil erosion</a:t>
            </a:r>
            <a:endParaRPr sz="1800">
              <a:solidFill>
                <a:srgbClr val="2CB8C7"/>
              </a:solidFill>
            </a:endParaRPr>
          </a:p>
        </p:txBody>
      </p:sp>
      <p:sp>
        <p:nvSpPr>
          <p:cNvPr id="500" name="Google Shape;500;p64"/>
          <p:cNvSpPr txBox="1"/>
          <p:nvPr/>
        </p:nvSpPr>
        <p:spPr>
          <a:xfrm>
            <a:off x="8385215" y="2441667"/>
            <a:ext cx="3541500" cy="4617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800" b="1">
                <a:solidFill>
                  <a:srgbClr val="2CB8C7"/>
                </a:solidFill>
              </a:rPr>
              <a:t>Human rights issues</a:t>
            </a:r>
            <a:endParaRPr sz="1800">
              <a:solidFill>
                <a:srgbClr val="2CB8C7"/>
              </a:solidFill>
            </a:endParaRPr>
          </a:p>
        </p:txBody>
      </p:sp>
      <p:sp>
        <p:nvSpPr>
          <p:cNvPr id="501" name="Google Shape;501;p64"/>
          <p:cNvSpPr txBox="1"/>
          <p:nvPr/>
        </p:nvSpPr>
        <p:spPr>
          <a:xfrm>
            <a:off x="8035579" y="1268967"/>
            <a:ext cx="3592500" cy="4617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800" b="1">
                <a:solidFill>
                  <a:srgbClr val="2CB8C7"/>
                </a:solidFill>
              </a:rPr>
              <a:t>Producer poverty</a:t>
            </a:r>
            <a:endParaRPr sz="1800">
              <a:solidFill>
                <a:srgbClr val="2CB8C7"/>
              </a:solidFill>
            </a:endParaRPr>
          </a:p>
        </p:txBody>
      </p:sp>
      <p:sp>
        <p:nvSpPr>
          <p:cNvPr id="502" name="Google Shape;502;p64"/>
          <p:cNvSpPr/>
          <p:nvPr/>
        </p:nvSpPr>
        <p:spPr>
          <a:xfrm>
            <a:off x="4102725" y="2399522"/>
            <a:ext cx="168600" cy="1686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4"/>
          <p:cNvSpPr/>
          <p:nvPr/>
        </p:nvSpPr>
        <p:spPr>
          <a:xfrm>
            <a:off x="4159935" y="2454185"/>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4"/>
          <p:cNvSpPr/>
          <p:nvPr/>
        </p:nvSpPr>
        <p:spPr>
          <a:xfrm>
            <a:off x="3830650" y="3281617"/>
            <a:ext cx="168600" cy="1686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4"/>
          <p:cNvSpPr/>
          <p:nvPr/>
        </p:nvSpPr>
        <p:spPr>
          <a:xfrm>
            <a:off x="3887860" y="3336281"/>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4"/>
          <p:cNvSpPr/>
          <p:nvPr/>
        </p:nvSpPr>
        <p:spPr>
          <a:xfrm>
            <a:off x="3904946" y="4223849"/>
            <a:ext cx="168600" cy="1686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4"/>
          <p:cNvSpPr/>
          <p:nvPr/>
        </p:nvSpPr>
        <p:spPr>
          <a:xfrm>
            <a:off x="3962156" y="4278512"/>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4"/>
          <p:cNvSpPr/>
          <p:nvPr/>
        </p:nvSpPr>
        <p:spPr>
          <a:xfrm>
            <a:off x="4243249" y="5503674"/>
            <a:ext cx="168600" cy="1686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4"/>
          <p:cNvSpPr/>
          <p:nvPr/>
        </p:nvSpPr>
        <p:spPr>
          <a:xfrm>
            <a:off x="4300458" y="5558337"/>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4"/>
          <p:cNvSpPr/>
          <p:nvPr/>
        </p:nvSpPr>
        <p:spPr>
          <a:xfrm>
            <a:off x="6226175" y="5672275"/>
            <a:ext cx="168600" cy="1686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4"/>
          <p:cNvSpPr/>
          <p:nvPr/>
        </p:nvSpPr>
        <p:spPr>
          <a:xfrm>
            <a:off x="6283385" y="5726938"/>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4"/>
          <p:cNvSpPr/>
          <p:nvPr/>
        </p:nvSpPr>
        <p:spPr>
          <a:xfrm>
            <a:off x="7917192" y="5175825"/>
            <a:ext cx="168600" cy="1686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4"/>
          <p:cNvSpPr/>
          <p:nvPr/>
        </p:nvSpPr>
        <p:spPr>
          <a:xfrm>
            <a:off x="7974402" y="5230488"/>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4"/>
          <p:cNvSpPr/>
          <p:nvPr/>
        </p:nvSpPr>
        <p:spPr>
          <a:xfrm>
            <a:off x="8329082" y="3925403"/>
            <a:ext cx="168600" cy="1686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4"/>
          <p:cNvSpPr/>
          <p:nvPr/>
        </p:nvSpPr>
        <p:spPr>
          <a:xfrm>
            <a:off x="8386291" y="3980066"/>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4"/>
          <p:cNvSpPr/>
          <p:nvPr/>
        </p:nvSpPr>
        <p:spPr>
          <a:xfrm>
            <a:off x="8211380" y="2676315"/>
            <a:ext cx="168600" cy="1686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4"/>
          <p:cNvSpPr/>
          <p:nvPr/>
        </p:nvSpPr>
        <p:spPr>
          <a:xfrm>
            <a:off x="8268590" y="2730978"/>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4"/>
          <p:cNvSpPr/>
          <p:nvPr/>
        </p:nvSpPr>
        <p:spPr>
          <a:xfrm>
            <a:off x="7853873" y="1480766"/>
            <a:ext cx="168600" cy="1686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4"/>
          <p:cNvSpPr/>
          <p:nvPr/>
        </p:nvSpPr>
        <p:spPr>
          <a:xfrm>
            <a:off x="7911082" y="1535429"/>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0" name="Google Shape;520;p64"/>
          <p:cNvPicPr preferRelativeResize="0"/>
          <p:nvPr/>
        </p:nvPicPr>
        <p:blipFill rotWithShape="1">
          <a:blip r:embed="rId4">
            <a:alphaModFix/>
          </a:blip>
          <a:srcRect/>
          <a:stretch/>
        </p:blipFill>
        <p:spPr>
          <a:xfrm>
            <a:off x="5438098" y="2347172"/>
            <a:ext cx="497755" cy="497755"/>
          </a:xfrm>
          <a:prstGeom prst="rect">
            <a:avLst/>
          </a:prstGeom>
          <a:noFill/>
          <a:ln>
            <a:noFill/>
          </a:ln>
        </p:spPr>
      </p:pic>
      <p:pic>
        <p:nvPicPr>
          <p:cNvPr id="521" name="Google Shape;521;p64"/>
          <p:cNvPicPr preferRelativeResize="0"/>
          <p:nvPr/>
        </p:nvPicPr>
        <p:blipFill rotWithShape="1">
          <a:blip r:embed="rId5">
            <a:alphaModFix/>
          </a:blip>
          <a:srcRect/>
          <a:stretch/>
        </p:blipFill>
        <p:spPr>
          <a:xfrm>
            <a:off x="4550534" y="3341521"/>
            <a:ext cx="497755" cy="497755"/>
          </a:xfrm>
          <a:prstGeom prst="rect">
            <a:avLst/>
          </a:prstGeom>
          <a:noFill/>
          <a:ln>
            <a:noFill/>
          </a:ln>
        </p:spPr>
      </p:pic>
      <p:pic>
        <p:nvPicPr>
          <p:cNvPr id="522" name="Google Shape;522;p64"/>
          <p:cNvPicPr preferRelativeResize="0"/>
          <p:nvPr/>
        </p:nvPicPr>
        <p:blipFill rotWithShape="1">
          <a:blip r:embed="rId6">
            <a:alphaModFix/>
          </a:blip>
          <a:srcRect/>
          <a:stretch/>
        </p:blipFill>
        <p:spPr>
          <a:xfrm>
            <a:off x="4721173" y="4223841"/>
            <a:ext cx="497755" cy="497755"/>
          </a:xfrm>
          <a:prstGeom prst="rect">
            <a:avLst/>
          </a:prstGeom>
          <a:noFill/>
          <a:ln>
            <a:noFill/>
          </a:ln>
        </p:spPr>
      </p:pic>
      <p:pic>
        <p:nvPicPr>
          <p:cNvPr id="523" name="Google Shape;523;p64"/>
          <p:cNvPicPr preferRelativeResize="0"/>
          <p:nvPr/>
        </p:nvPicPr>
        <p:blipFill rotWithShape="1">
          <a:blip r:embed="rId7">
            <a:alphaModFix/>
          </a:blip>
          <a:srcRect/>
          <a:stretch/>
        </p:blipFill>
        <p:spPr>
          <a:xfrm>
            <a:off x="5461913" y="4472721"/>
            <a:ext cx="497755" cy="497755"/>
          </a:xfrm>
          <a:prstGeom prst="rect">
            <a:avLst/>
          </a:prstGeom>
          <a:noFill/>
          <a:ln>
            <a:noFill/>
          </a:ln>
        </p:spPr>
      </p:pic>
      <p:sp>
        <p:nvSpPr>
          <p:cNvPr id="524" name="Google Shape;524;p64"/>
          <p:cNvSpPr/>
          <p:nvPr/>
        </p:nvSpPr>
        <p:spPr>
          <a:xfrm>
            <a:off x="5860169" y="3925392"/>
            <a:ext cx="459600" cy="467100"/>
          </a:xfrm>
          <a:prstGeom prst="ellipse">
            <a:avLst/>
          </a:prstGeom>
          <a:solidFill>
            <a:srgbClr val="5D619F"/>
          </a:solidFill>
          <a:ln w="12700" cap="flat" cmpd="sng">
            <a:solidFill>
              <a:srgbClr val="5D619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ato Light"/>
              <a:ea typeface="Lato Light"/>
              <a:cs typeface="Lato Light"/>
              <a:sym typeface="Lato Light"/>
            </a:endParaRPr>
          </a:p>
        </p:txBody>
      </p:sp>
      <p:pic>
        <p:nvPicPr>
          <p:cNvPr id="525" name="Google Shape;525;p64" descr="Farmer female with solid fill"/>
          <p:cNvPicPr preferRelativeResize="0"/>
          <p:nvPr/>
        </p:nvPicPr>
        <p:blipFill rotWithShape="1">
          <a:blip r:embed="rId8">
            <a:alphaModFix/>
          </a:blip>
          <a:srcRect/>
          <a:stretch/>
        </p:blipFill>
        <p:spPr>
          <a:xfrm>
            <a:off x="5906703" y="3985103"/>
            <a:ext cx="387757" cy="387757"/>
          </a:xfrm>
          <a:prstGeom prst="rect">
            <a:avLst/>
          </a:prstGeom>
          <a:noFill/>
          <a:ln>
            <a:noFill/>
          </a:ln>
        </p:spPr>
      </p:pic>
      <p:pic>
        <p:nvPicPr>
          <p:cNvPr id="526" name="Google Shape;526;p64"/>
          <p:cNvPicPr preferRelativeResize="0"/>
          <p:nvPr/>
        </p:nvPicPr>
        <p:blipFill rotWithShape="1">
          <a:blip r:embed="rId9">
            <a:alphaModFix/>
          </a:blip>
          <a:srcRect/>
          <a:stretch/>
        </p:blipFill>
        <p:spPr>
          <a:xfrm>
            <a:off x="6745379" y="4372857"/>
            <a:ext cx="497755" cy="497755"/>
          </a:xfrm>
          <a:prstGeom prst="rect">
            <a:avLst/>
          </a:prstGeom>
          <a:noFill/>
          <a:ln>
            <a:noFill/>
          </a:ln>
        </p:spPr>
      </p:pic>
      <p:pic>
        <p:nvPicPr>
          <p:cNvPr id="527" name="Google Shape;527;p64"/>
          <p:cNvPicPr preferRelativeResize="0"/>
          <p:nvPr/>
        </p:nvPicPr>
        <p:blipFill rotWithShape="1">
          <a:blip r:embed="rId10">
            <a:alphaModFix/>
          </a:blip>
          <a:srcRect/>
          <a:stretch/>
        </p:blipFill>
        <p:spPr>
          <a:xfrm>
            <a:off x="7330866" y="3985097"/>
            <a:ext cx="497755" cy="497755"/>
          </a:xfrm>
          <a:prstGeom prst="rect">
            <a:avLst/>
          </a:prstGeom>
          <a:noFill/>
          <a:ln>
            <a:noFill/>
          </a:ln>
        </p:spPr>
      </p:pic>
      <p:sp>
        <p:nvSpPr>
          <p:cNvPr id="528" name="Google Shape;528;p64"/>
          <p:cNvSpPr/>
          <p:nvPr/>
        </p:nvSpPr>
        <p:spPr>
          <a:xfrm>
            <a:off x="6582855" y="3755825"/>
            <a:ext cx="459600" cy="467100"/>
          </a:xfrm>
          <a:prstGeom prst="ellipse">
            <a:avLst/>
          </a:prstGeom>
          <a:solidFill>
            <a:srgbClr val="5D619F"/>
          </a:solidFill>
          <a:ln w="12700" cap="flat" cmpd="sng">
            <a:solidFill>
              <a:srgbClr val="5D619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ato Light"/>
              <a:ea typeface="Lato Light"/>
              <a:cs typeface="Lato Light"/>
              <a:sym typeface="Lato Light"/>
            </a:endParaRPr>
          </a:p>
        </p:txBody>
      </p:sp>
      <p:cxnSp>
        <p:nvCxnSpPr>
          <p:cNvPr id="530" name="Google Shape;530;p64"/>
          <p:cNvCxnSpPr>
            <a:stCxn id="520" idx="1"/>
            <a:endCxn id="502" idx="6"/>
          </p:cNvCxnSpPr>
          <p:nvPr/>
        </p:nvCxnSpPr>
        <p:spPr>
          <a:xfrm rot="10800000">
            <a:off x="4271398" y="2483850"/>
            <a:ext cx="1166700" cy="112200"/>
          </a:xfrm>
          <a:prstGeom prst="curvedConnector3">
            <a:avLst>
              <a:gd name="adj1" fmla="val 50003"/>
            </a:avLst>
          </a:prstGeom>
          <a:noFill/>
          <a:ln w="9525" cap="flat" cmpd="sng">
            <a:solidFill>
              <a:srgbClr val="66679A"/>
            </a:solidFill>
            <a:prstDash val="dot"/>
            <a:round/>
            <a:headEnd type="none" w="med" len="med"/>
            <a:tailEnd type="none" w="med" len="med"/>
          </a:ln>
        </p:spPr>
      </p:cxnSp>
      <p:cxnSp>
        <p:nvCxnSpPr>
          <p:cNvPr id="531" name="Google Shape;531;p64"/>
          <p:cNvCxnSpPr>
            <a:stCxn id="521" idx="1"/>
            <a:endCxn id="504" idx="5"/>
          </p:cNvCxnSpPr>
          <p:nvPr/>
        </p:nvCxnSpPr>
        <p:spPr>
          <a:xfrm rot="10800000">
            <a:off x="3974534" y="3425399"/>
            <a:ext cx="576000" cy="165000"/>
          </a:xfrm>
          <a:prstGeom prst="curvedConnector2">
            <a:avLst/>
          </a:prstGeom>
          <a:noFill/>
          <a:ln w="9525" cap="flat" cmpd="sng">
            <a:solidFill>
              <a:srgbClr val="66679A"/>
            </a:solidFill>
            <a:prstDash val="dot"/>
            <a:round/>
            <a:headEnd type="none" w="med" len="med"/>
            <a:tailEnd type="none" w="med" len="med"/>
          </a:ln>
        </p:spPr>
      </p:cxnSp>
      <p:cxnSp>
        <p:nvCxnSpPr>
          <p:cNvPr id="532" name="Google Shape;532;p64"/>
          <p:cNvCxnSpPr>
            <a:stCxn id="522" idx="1"/>
            <a:endCxn id="506" idx="6"/>
          </p:cNvCxnSpPr>
          <p:nvPr/>
        </p:nvCxnSpPr>
        <p:spPr>
          <a:xfrm rot="10800000">
            <a:off x="4073473" y="4308019"/>
            <a:ext cx="647700" cy="164700"/>
          </a:xfrm>
          <a:prstGeom prst="curvedConnector3">
            <a:avLst>
              <a:gd name="adj1" fmla="val 49994"/>
            </a:avLst>
          </a:prstGeom>
          <a:noFill/>
          <a:ln w="9525" cap="flat" cmpd="sng">
            <a:solidFill>
              <a:srgbClr val="66679A"/>
            </a:solidFill>
            <a:prstDash val="dot"/>
            <a:round/>
            <a:headEnd type="none" w="med" len="med"/>
            <a:tailEnd type="none" w="med" len="med"/>
          </a:ln>
        </p:spPr>
      </p:cxnSp>
      <p:cxnSp>
        <p:nvCxnSpPr>
          <p:cNvPr id="533" name="Google Shape;533;p64"/>
          <p:cNvCxnSpPr>
            <a:stCxn id="523" idx="1"/>
            <a:endCxn id="508" idx="6"/>
          </p:cNvCxnSpPr>
          <p:nvPr/>
        </p:nvCxnSpPr>
        <p:spPr>
          <a:xfrm flipH="1">
            <a:off x="4411913" y="4721599"/>
            <a:ext cx="1050000" cy="866400"/>
          </a:xfrm>
          <a:prstGeom prst="curvedConnector3">
            <a:avLst>
              <a:gd name="adj1" fmla="val 50003"/>
            </a:avLst>
          </a:prstGeom>
          <a:noFill/>
          <a:ln w="9525" cap="flat" cmpd="sng">
            <a:solidFill>
              <a:srgbClr val="66679A"/>
            </a:solidFill>
            <a:prstDash val="dot"/>
            <a:round/>
            <a:headEnd type="none" w="med" len="med"/>
            <a:tailEnd type="none" w="med" len="med"/>
          </a:ln>
        </p:spPr>
      </p:cxnSp>
      <p:cxnSp>
        <p:nvCxnSpPr>
          <p:cNvPr id="534" name="Google Shape;534;p64"/>
          <p:cNvCxnSpPr/>
          <p:nvPr/>
        </p:nvCxnSpPr>
        <p:spPr>
          <a:xfrm rot="5400000" flipH="1">
            <a:off x="5986325" y="5348125"/>
            <a:ext cx="517500" cy="130800"/>
          </a:xfrm>
          <a:prstGeom prst="curvedConnector3">
            <a:avLst>
              <a:gd name="adj1" fmla="val 50000"/>
            </a:avLst>
          </a:prstGeom>
          <a:noFill/>
          <a:ln w="9525" cap="flat" cmpd="sng">
            <a:solidFill>
              <a:srgbClr val="66679A"/>
            </a:solidFill>
            <a:prstDash val="dot"/>
            <a:round/>
            <a:headEnd type="none" w="med" len="med"/>
            <a:tailEnd type="none" w="med" len="med"/>
          </a:ln>
        </p:spPr>
      </p:cxnSp>
      <p:cxnSp>
        <p:nvCxnSpPr>
          <p:cNvPr id="535" name="Google Shape;535;p64"/>
          <p:cNvCxnSpPr>
            <a:stCxn id="518" idx="3"/>
            <a:endCxn id="525" idx="0"/>
          </p:cNvCxnSpPr>
          <p:nvPr/>
        </p:nvCxnSpPr>
        <p:spPr>
          <a:xfrm rot="5400000">
            <a:off x="5809313" y="1915825"/>
            <a:ext cx="2360400" cy="1778100"/>
          </a:xfrm>
          <a:prstGeom prst="curvedConnector3">
            <a:avLst>
              <a:gd name="adj1" fmla="val 50524"/>
            </a:avLst>
          </a:prstGeom>
          <a:noFill/>
          <a:ln w="9525" cap="flat" cmpd="sng">
            <a:solidFill>
              <a:srgbClr val="66679A"/>
            </a:solidFill>
            <a:prstDash val="dot"/>
            <a:round/>
            <a:headEnd type="none" w="med" len="med"/>
            <a:tailEnd type="none" w="med" len="med"/>
          </a:ln>
        </p:spPr>
      </p:cxnSp>
      <p:cxnSp>
        <p:nvCxnSpPr>
          <p:cNvPr id="536" name="Google Shape;536;p64"/>
          <p:cNvCxnSpPr>
            <a:stCxn id="516" idx="3"/>
          </p:cNvCxnSpPr>
          <p:nvPr/>
        </p:nvCxnSpPr>
        <p:spPr>
          <a:xfrm rot="5400000">
            <a:off x="7032771" y="2612624"/>
            <a:ext cx="995700" cy="1410900"/>
          </a:xfrm>
          <a:prstGeom prst="curvedConnector3">
            <a:avLst>
              <a:gd name="adj1" fmla="val 71548"/>
            </a:avLst>
          </a:prstGeom>
          <a:noFill/>
          <a:ln w="9525" cap="flat" cmpd="sng">
            <a:solidFill>
              <a:srgbClr val="66679A"/>
            </a:solidFill>
            <a:prstDash val="dot"/>
            <a:round/>
            <a:headEnd type="none" w="med" len="med"/>
            <a:tailEnd type="none" w="med" len="med"/>
          </a:ln>
        </p:spPr>
      </p:cxnSp>
      <p:cxnSp>
        <p:nvCxnSpPr>
          <p:cNvPr id="537" name="Google Shape;537;p64"/>
          <p:cNvCxnSpPr>
            <a:endCxn id="527" idx="3"/>
          </p:cNvCxnSpPr>
          <p:nvPr/>
        </p:nvCxnSpPr>
        <p:spPr>
          <a:xfrm flipH="1">
            <a:off x="7828621" y="4009575"/>
            <a:ext cx="500400" cy="224400"/>
          </a:xfrm>
          <a:prstGeom prst="curvedConnector3">
            <a:avLst>
              <a:gd name="adj1" fmla="val 50000"/>
            </a:avLst>
          </a:prstGeom>
          <a:noFill/>
          <a:ln w="9525" cap="flat" cmpd="sng">
            <a:solidFill>
              <a:srgbClr val="66679A"/>
            </a:solidFill>
            <a:prstDash val="dot"/>
            <a:round/>
            <a:headEnd type="none" w="med" len="med"/>
            <a:tailEnd type="none" w="med" len="med"/>
          </a:ln>
        </p:spPr>
      </p:cxnSp>
      <p:cxnSp>
        <p:nvCxnSpPr>
          <p:cNvPr id="538" name="Google Shape;538;p64"/>
          <p:cNvCxnSpPr>
            <a:stCxn id="512" idx="2"/>
            <a:endCxn id="526" idx="2"/>
          </p:cNvCxnSpPr>
          <p:nvPr/>
        </p:nvCxnSpPr>
        <p:spPr>
          <a:xfrm rot="10800000">
            <a:off x="6994392" y="4870725"/>
            <a:ext cx="922800" cy="389400"/>
          </a:xfrm>
          <a:prstGeom prst="curvedConnector2">
            <a:avLst/>
          </a:prstGeom>
          <a:noFill/>
          <a:ln w="9525" cap="flat" cmpd="sng">
            <a:solidFill>
              <a:srgbClr val="66679A"/>
            </a:solidFill>
            <a:prstDash val="dot"/>
            <a:round/>
            <a:headEnd type="none" w="med" len="med"/>
            <a:tailEnd type="none" w="med" len="med"/>
          </a:ln>
        </p:spPr>
      </p:cxnSp>
      <p:sp>
        <p:nvSpPr>
          <p:cNvPr id="539" name="Google Shape;539;p64"/>
          <p:cNvSpPr txBox="1">
            <a:spLocks noGrp="1"/>
          </p:cNvSpPr>
          <p:nvPr>
            <p:ph type="title"/>
          </p:nvPr>
        </p:nvSpPr>
        <p:spPr>
          <a:xfrm>
            <a:off x="609625" y="152400"/>
            <a:ext cx="7266600" cy="1089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Unsustainable commodity production is creating major risks</a:t>
            </a:r>
            <a:endParaRPr sz="2600"/>
          </a:p>
        </p:txBody>
      </p:sp>
      <p:sp>
        <p:nvSpPr>
          <p:cNvPr id="540" name="Google Shape;540;p64"/>
          <p:cNvSpPr txBox="1">
            <a:spLocks noGrp="1"/>
          </p:cNvSpPr>
          <p:nvPr>
            <p:ph type="title"/>
          </p:nvPr>
        </p:nvSpPr>
        <p:spPr>
          <a:xfrm>
            <a:off x="609625" y="1097050"/>
            <a:ext cx="6852300" cy="665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a:t>Environmental and social challenges threaten food production</a:t>
            </a:r>
            <a:r>
              <a:rPr lang="en" sz="1400" b="0"/>
              <a:t> globally, especially in tropical commodity producing landscapes and supply chains. </a:t>
            </a:r>
            <a:endParaRPr sz="1400" b="0"/>
          </a:p>
        </p:txBody>
      </p:sp>
      <p:sp>
        <p:nvSpPr>
          <p:cNvPr id="541" name="Google Shape;541;p64"/>
          <p:cNvSpPr txBox="1">
            <a:spLocks noGrp="1"/>
          </p:cNvSpPr>
          <p:nvPr>
            <p:ph type="subTitle" idx="1"/>
          </p:nvPr>
        </p:nvSpPr>
        <p:spPr>
          <a:xfrm rot="5400000">
            <a:off x="-2712512" y="2900250"/>
            <a:ext cx="5652000" cy="461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DO WE NEED TRANSFORMATION IN COMMODITIES PRODUCTION?</a:t>
            </a:r>
            <a:endParaRPr sz="800"/>
          </a:p>
        </p:txBody>
      </p:sp>
      <p:sp>
        <p:nvSpPr>
          <p:cNvPr id="542" name="Google Shape;542;p64"/>
          <p:cNvSpPr/>
          <p:nvPr/>
        </p:nvSpPr>
        <p:spPr>
          <a:xfrm>
            <a:off x="6114237" y="4814298"/>
            <a:ext cx="429300" cy="436200"/>
          </a:xfrm>
          <a:prstGeom prst="ellipse">
            <a:avLst/>
          </a:prstGeom>
          <a:solidFill>
            <a:srgbClr val="5D619F"/>
          </a:solidFill>
          <a:ln w="12700" cap="flat" cmpd="sng">
            <a:solidFill>
              <a:srgbClr val="5D619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ato Light"/>
              <a:ea typeface="Lato Light"/>
              <a:cs typeface="Lato Light"/>
              <a:sym typeface="Lato Light"/>
            </a:endParaRPr>
          </a:p>
        </p:txBody>
      </p:sp>
      <p:pic>
        <p:nvPicPr>
          <p:cNvPr id="543" name="Google Shape;543;p64"/>
          <p:cNvPicPr preferRelativeResize="0"/>
          <p:nvPr/>
        </p:nvPicPr>
        <p:blipFill>
          <a:blip r:embed="rId11">
            <a:alphaModFix/>
          </a:blip>
          <a:stretch>
            <a:fillRect/>
          </a:stretch>
        </p:blipFill>
        <p:spPr>
          <a:xfrm>
            <a:off x="6202656" y="4888688"/>
            <a:ext cx="252450" cy="271878"/>
          </a:xfrm>
          <a:prstGeom prst="rect">
            <a:avLst/>
          </a:prstGeom>
          <a:noFill/>
          <a:ln>
            <a:noFill/>
          </a:ln>
        </p:spPr>
      </p:pic>
      <p:pic>
        <p:nvPicPr>
          <p:cNvPr id="56" name="Google Shape;984;p86"/>
          <p:cNvPicPr preferRelativeResize="0"/>
          <p:nvPr/>
        </p:nvPicPr>
        <p:blipFill>
          <a:blip r:embed="rId12">
            <a:alphaModFix/>
            <a:lum bright="70000" contrast="-70000"/>
          </a:blip>
          <a:stretch>
            <a:fillRect/>
          </a:stretch>
        </p:blipFill>
        <p:spPr>
          <a:xfrm>
            <a:off x="6643778" y="3886798"/>
            <a:ext cx="354271" cy="24894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5"/>
          <p:cNvSpPr txBox="1"/>
          <p:nvPr/>
        </p:nvSpPr>
        <p:spPr>
          <a:xfrm>
            <a:off x="1252650" y="1191475"/>
            <a:ext cx="64974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Climate change</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Agriculture and food systems account for </a:t>
            </a:r>
            <a:r>
              <a:rPr lang="en" b="1" u="sng">
                <a:solidFill>
                  <a:schemeClr val="hlink"/>
                </a:solidFill>
                <a:hlinkClick r:id="rId3"/>
              </a:rPr>
              <a:t>around a third</a:t>
            </a:r>
            <a:r>
              <a:rPr lang="en">
                <a:solidFill>
                  <a:srgbClr val="2C2D60"/>
                </a:solidFill>
              </a:rPr>
              <a:t> of global greenhouse gas emissions, contributing to climate impacts such as extreme weather, flooding, droughts, wildfires, pests and diseases - further disrupting natural systems and reducing productivity.</a:t>
            </a:r>
            <a:endParaRPr>
              <a:solidFill>
                <a:srgbClr val="2C2D60"/>
              </a:solidFill>
            </a:endParaRPr>
          </a:p>
        </p:txBody>
      </p:sp>
      <p:sp>
        <p:nvSpPr>
          <p:cNvPr id="549" name="Google Shape;549;p65"/>
          <p:cNvSpPr txBox="1"/>
          <p:nvPr/>
        </p:nvSpPr>
        <p:spPr>
          <a:xfrm>
            <a:off x="1252650" y="2722325"/>
            <a:ext cx="64974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Biodiversity loss</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Agriculture drives </a:t>
            </a:r>
            <a:r>
              <a:rPr lang="en" b="1" u="sng">
                <a:solidFill>
                  <a:schemeClr val="hlink"/>
                </a:solidFill>
                <a:hlinkClick r:id="rId4"/>
              </a:rPr>
              <a:t>around 80% of native habitat loss</a:t>
            </a:r>
            <a:r>
              <a:rPr lang="en">
                <a:solidFill>
                  <a:srgbClr val="2C2D60"/>
                </a:solidFill>
              </a:rPr>
              <a:t>, and is the primary threat to </a:t>
            </a:r>
            <a:r>
              <a:rPr lang="en" b="1" u="sng">
                <a:solidFill>
                  <a:schemeClr val="hlink"/>
                </a:solidFill>
                <a:hlinkClick r:id="rId5"/>
              </a:rPr>
              <a:t>86% of the 28,000 species</a:t>
            </a:r>
            <a:r>
              <a:rPr lang="en">
                <a:solidFill>
                  <a:srgbClr val="2C2D60"/>
                </a:solidFill>
              </a:rPr>
              <a:t> currently at risk of extinction.</a:t>
            </a:r>
            <a:endParaRPr>
              <a:solidFill>
                <a:srgbClr val="2C2D60"/>
              </a:solidFill>
            </a:endParaRPr>
          </a:p>
        </p:txBody>
      </p:sp>
      <p:sp>
        <p:nvSpPr>
          <p:cNvPr id="550" name="Google Shape;550;p65"/>
          <p:cNvSpPr/>
          <p:nvPr/>
        </p:nvSpPr>
        <p:spPr>
          <a:xfrm>
            <a:off x="775025" y="125692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5"/>
          <p:cNvSpPr/>
          <p:nvPr/>
        </p:nvSpPr>
        <p:spPr>
          <a:xfrm>
            <a:off x="882038" y="135917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5"/>
          <p:cNvSpPr/>
          <p:nvPr/>
        </p:nvSpPr>
        <p:spPr>
          <a:xfrm>
            <a:off x="775025" y="2765372"/>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5"/>
          <p:cNvSpPr/>
          <p:nvPr/>
        </p:nvSpPr>
        <p:spPr>
          <a:xfrm>
            <a:off x="882038" y="2867622"/>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4" name="Google Shape;554;p65"/>
          <p:cNvCxnSpPr>
            <a:stCxn id="550" idx="4"/>
          </p:cNvCxnSpPr>
          <p:nvPr/>
        </p:nvCxnSpPr>
        <p:spPr>
          <a:xfrm>
            <a:off x="932675" y="1572225"/>
            <a:ext cx="0" cy="5277300"/>
          </a:xfrm>
          <a:prstGeom prst="straightConnector1">
            <a:avLst/>
          </a:prstGeom>
          <a:noFill/>
          <a:ln w="19050" cap="flat" cmpd="sng">
            <a:solidFill>
              <a:srgbClr val="66679A"/>
            </a:solidFill>
            <a:prstDash val="dot"/>
            <a:round/>
            <a:headEnd type="none" w="med" len="med"/>
            <a:tailEnd type="none" w="med" len="med"/>
          </a:ln>
        </p:spPr>
      </p:cxnSp>
      <p:pic>
        <p:nvPicPr>
          <p:cNvPr id="555" name="Google Shape;555;p65"/>
          <p:cNvPicPr preferRelativeResize="0"/>
          <p:nvPr/>
        </p:nvPicPr>
        <p:blipFill rotWithShape="1">
          <a:blip r:embed="rId6">
            <a:alphaModFix/>
          </a:blip>
          <a:srcRect/>
          <a:stretch/>
        </p:blipFill>
        <p:spPr>
          <a:xfrm>
            <a:off x="718025" y="2708375"/>
            <a:ext cx="429300" cy="429300"/>
          </a:xfrm>
          <a:prstGeom prst="rect">
            <a:avLst/>
          </a:prstGeom>
          <a:noFill/>
          <a:ln>
            <a:noFill/>
          </a:ln>
        </p:spPr>
      </p:pic>
      <p:pic>
        <p:nvPicPr>
          <p:cNvPr id="556" name="Google Shape;556;p65"/>
          <p:cNvPicPr preferRelativeResize="0"/>
          <p:nvPr/>
        </p:nvPicPr>
        <p:blipFill rotWithShape="1">
          <a:blip r:embed="rId7">
            <a:alphaModFix/>
          </a:blip>
          <a:srcRect/>
          <a:stretch/>
        </p:blipFill>
        <p:spPr>
          <a:xfrm>
            <a:off x="717500" y="1199925"/>
            <a:ext cx="429300" cy="429300"/>
          </a:xfrm>
          <a:prstGeom prst="rect">
            <a:avLst/>
          </a:prstGeom>
          <a:noFill/>
          <a:ln>
            <a:noFill/>
          </a:ln>
        </p:spPr>
      </p:pic>
      <p:sp>
        <p:nvSpPr>
          <p:cNvPr id="557" name="Google Shape;557;p65"/>
          <p:cNvSpPr txBox="1"/>
          <p:nvPr/>
        </p:nvSpPr>
        <p:spPr>
          <a:xfrm>
            <a:off x="1252650" y="3770525"/>
            <a:ext cx="6497400" cy="12397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Pollution</a:t>
            </a:r>
            <a:endParaRPr b="1">
              <a:solidFill>
                <a:srgbClr val="2CB8C7"/>
              </a:solidFill>
            </a:endParaRPr>
          </a:p>
          <a:p>
            <a:pPr>
              <a:lnSpc>
                <a:spcPct val="115000"/>
              </a:lnSpc>
            </a:pPr>
            <a:r>
              <a:rPr lang="en" b="1" u="sng">
                <a:solidFill>
                  <a:schemeClr val="hlink"/>
                </a:solidFill>
                <a:hlinkClick r:id="rId8">
                  <a:extLst>
                    <a:ext uri="{A12FA001-AC4F-418D-AE19-62706E023703}">
                      <ahyp:hlinkClr xmlns:ahyp="http://schemas.microsoft.com/office/drawing/2018/hyperlinkcolor" val="tx"/>
                    </a:ext>
                  </a:extLst>
                </a:hlinkClick>
              </a:rPr>
              <a:t>Overuse of chemical fertilizers and pesticides</a:t>
            </a:r>
            <a:r>
              <a:rPr lang="en">
                <a:solidFill>
                  <a:srgbClr val="2C2D60"/>
                </a:solidFill>
              </a:rPr>
              <a:t> in farming is polluting soils, contaminating water systems and the ocean, and damaging crucial biodiversity – including pollinators </a:t>
            </a:r>
            <a:r>
              <a:rPr lang="en"/>
              <a:t>–</a:t>
            </a:r>
            <a:r>
              <a:rPr lang="en">
                <a:solidFill>
                  <a:srgbClr val="2C2D60"/>
                </a:solidFill>
              </a:rPr>
              <a:t> which are essential to ecosystems and productivity.</a:t>
            </a:r>
            <a:endParaRPr>
              <a:solidFill>
                <a:srgbClr val="2C2D60"/>
              </a:solidFill>
            </a:endParaRPr>
          </a:p>
        </p:txBody>
      </p:sp>
      <p:pic>
        <p:nvPicPr>
          <p:cNvPr id="558" name="Google Shape;558;p65"/>
          <p:cNvPicPr preferRelativeResize="0"/>
          <p:nvPr/>
        </p:nvPicPr>
        <p:blipFill rotWithShape="1">
          <a:blip r:embed="rId9">
            <a:alphaModFix/>
          </a:blip>
          <a:srcRect/>
          <a:stretch/>
        </p:blipFill>
        <p:spPr>
          <a:xfrm>
            <a:off x="718025" y="3770513"/>
            <a:ext cx="429300" cy="429300"/>
          </a:xfrm>
          <a:prstGeom prst="rect">
            <a:avLst/>
          </a:prstGeom>
          <a:noFill/>
          <a:ln>
            <a:noFill/>
          </a:ln>
        </p:spPr>
      </p:pic>
      <p:sp>
        <p:nvSpPr>
          <p:cNvPr id="559" name="Google Shape;559;p65"/>
          <p:cNvSpPr txBox="1">
            <a:spLocks noGrp="1"/>
          </p:cNvSpPr>
          <p:nvPr>
            <p:ph type="title"/>
          </p:nvPr>
        </p:nvSpPr>
        <p:spPr>
          <a:xfrm>
            <a:off x="609625" y="152400"/>
            <a:ext cx="7266600" cy="1089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Unsustainable commodity production is creating major risks</a:t>
            </a:r>
            <a:endParaRPr sz="2600"/>
          </a:p>
        </p:txBody>
      </p:sp>
      <p:sp>
        <p:nvSpPr>
          <p:cNvPr id="560" name="Google Shape;560;p65"/>
          <p:cNvSpPr txBox="1">
            <a:spLocks noGrp="1"/>
          </p:cNvSpPr>
          <p:nvPr>
            <p:ph type="subTitle" idx="1"/>
          </p:nvPr>
        </p:nvSpPr>
        <p:spPr>
          <a:xfrm rot="5400000">
            <a:off x="-2712512" y="2900250"/>
            <a:ext cx="5652000" cy="461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DO WE NEED TRANSFORMATION IN COMMODITIES PRODUCTION?</a:t>
            </a:r>
            <a:endParaRPr sz="800"/>
          </a:p>
        </p:txBody>
      </p:sp>
      <p:pic>
        <p:nvPicPr>
          <p:cNvPr id="561" name="Google Shape;561;p65"/>
          <p:cNvPicPr preferRelativeResize="0"/>
          <p:nvPr/>
        </p:nvPicPr>
        <p:blipFill>
          <a:blip r:embed="rId10">
            <a:alphaModFix/>
          </a:blip>
          <a:stretch>
            <a:fillRect/>
          </a:stretch>
        </p:blipFill>
        <p:spPr>
          <a:xfrm>
            <a:off x="8846823" y="1119322"/>
            <a:ext cx="4574401" cy="4500274"/>
          </a:xfrm>
          <a:prstGeom prst="rect">
            <a:avLst/>
          </a:prstGeom>
          <a:noFill/>
          <a:ln>
            <a:noFill/>
          </a:ln>
        </p:spPr>
      </p:pic>
      <p:sp>
        <p:nvSpPr>
          <p:cNvPr id="562" name="Google Shape;562;p65"/>
          <p:cNvSpPr txBox="1"/>
          <p:nvPr/>
        </p:nvSpPr>
        <p:spPr>
          <a:xfrm>
            <a:off x="1252650" y="5066525"/>
            <a:ext cx="6497400" cy="12397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Fresh water scarcity</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Agriculture accounts</a:t>
            </a:r>
            <a:r>
              <a:rPr lang="en" b="1">
                <a:solidFill>
                  <a:srgbClr val="2C2D60"/>
                </a:solidFill>
              </a:rPr>
              <a:t> </a:t>
            </a:r>
            <a:r>
              <a:rPr lang="en" b="1" u="sng">
                <a:solidFill>
                  <a:schemeClr val="hlink"/>
                </a:solidFill>
                <a:hlinkClick r:id="rId11">
                  <a:extLst>
                    <a:ext uri="{A12FA001-AC4F-418D-AE19-62706E023703}">
                      <ahyp:hlinkClr xmlns:ahyp="http://schemas.microsoft.com/office/drawing/2018/hyperlinkcolor" val="tx"/>
                    </a:ext>
                  </a:extLst>
                </a:hlinkClick>
              </a:rPr>
              <a:t>for around 70% of global freshwater withdrawals</a:t>
            </a:r>
            <a:r>
              <a:rPr lang="en" b="1">
                <a:solidFill>
                  <a:srgbClr val="2C2D60"/>
                </a:solidFill>
              </a:rPr>
              <a:t> </a:t>
            </a:r>
            <a:r>
              <a:rPr lang="en">
                <a:solidFill>
                  <a:srgbClr val="2C2D60"/>
                </a:solidFill>
              </a:rPr>
              <a:t>(up to 90% in some economies) and on average is only replenished at </a:t>
            </a:r>
            <a:r>
              <a:rPr lang="en" b="1" u="sng">
                <a:solidFill>
                  <a:schemeClr val="hlink"/>
                </a:solidFill>
                <a:hlinkClick r:id="rId12">
                  <a:extLst>
                    <a:ext uri="{A12FA001-AC4F-418D-AE19-62706E023703}">
                      <ahyp:hlinkClr xmlns:ahyp="http://schemas.microsoft.com/office/drawing/2018/hyperlinkcolor" val="tx"/>
                    </a:ext>
                  </a:extLst>
                </a:hlinkClick>
              </a:rPr>
              <a:t>around 60% </a:t>
            </a:r>
            <a:r>
              <a:rPr lang="en">
                <a:solidFill>
                  <a:srgbClr val="2C2D60"/>
                </a:solidFill>
              </a:rPr>
              <a:t>the rate of extraction, leading to growing scarcity.</a:t>
            </a:r>
            <a:endParaRPr>
              <a:solidFill>
                <a:srgbClr val="2C2D60"/>
              </a:solidFill>
            </a:endParaRPr>
          </a:p>
        </p:txBody>
      </p:sp>
      <p:pic>
        <p:nvPicPr>
          <p:cNvPr id="563" name="Google Shape;563;p65"/>
          <p:cNvPicPr preferRelativeResize="0"/>
          <p:nvPr/>
        </p:nvPicPr>
        <p:blipFill rotWithShape="1">
          <a:blip r:embed="rId13">
            <a:alphaModFix/>
          </a:blip>
          <a:srcRect/>
          <a:stretch/>
        </p:blipFill>
        <p:spPr>
          <a:xfrm>
            <a:off x="717500" y="5066525"/>
            <a:ext cx="429300" cy="429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6"/>
          <p:cNvSpPr txBox="1"/>
          <p:nvPr/>
        </p:nvSpPr>
        <p:spPr>
          <a:xfrm>
            <a:off x="1252650" y="1191475"/>
            <a:ext cx="6497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Land degradation</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A third of the world’s arable land has been degraded by agrochemicals and monoculture or lost to erosion in </a:t>
            </a:r>
            <a:r>
              <a:rPr lang="en" b="1" u="sng">
                <a:solidFill>
                  <a:schemeClr val="hlink"/>
                </a:solidFill>
                <a:hlinkClick r:id="rId3"/>
              </a:rPr>
              <a:t>the last 40 years</a:t>
            </a:r>
            <a:r>
              <a:rPr lang="en">
                <a:solidFill>
                  <a:srgbClr val="2C2D60"/>
                </a:solidFill>
              </a:rPr>
              <a:t> – yet global demand for food continues to rise.</a:t>
            </a:r>
            <a:endParaRPr>
              <a:solidFill>
                <a:srgbClr val="2C2D60"/>
              </a:solidFill>
            </a:endParaRPr>
          </a:p>
        </p:txBody>
      </p:sp>
      <p:sp>
        <p:nvSpPr>
          <p:cNvPr id="569" name="Google Shape;569;p66"/>
          <p:cNvSpPr txBox="1"/>
          <p:nvPr/>
        </p:nvSpPr>
        <p:spPr>
          <a:xfrm>
            <a:off x="1252650" y="2425225"/>
            <a:ext cx="64974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Deforestation</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Just seven agricultural commodities — cattle, oil palm, soy, cocoa, rubber, coffee and timber — accounted for</a:t>
            </a:r>
            <a:r>
              <a:rPr lang="en" b="1">
                <a:solidFill>
                  <a:srgbClr val="2C2D60"/>
                </a:solidFill>
              </a:rPr>
              <a:t> </a:t>
            </a:r>
            <a:r>
              <a:rPr lang="en" b="1" u="sng">
                <a:solidFill>
                  <a:schemeClr val="hlink"/>
                </a:solidFill>
                <a:hlinkClick r:id="rId4"/>
              </a:rPr>
              <a:t>26% of global tree cover loss</a:t>
            </a:r>
            <a:r>
              <a:rPr lang="en">
                <a:solidFill>
                  <a:srgbClr val="2C2D60"/>
                </a:solidFill>
              </a:rPr>
              <a:t> from 2001 to 2015. Loss of primary forest continues to increase, </a:t>
            </a:r>
            <a:r>
              <a:rPr lang="en" b="1" u="sng">
                <a:solidFill>
                  <a:schemeClr val="hlink"/>
                </a:solidFill>
                <a:hlinkClick r:id="rId5"/>
              </a:rPr>
              <a:t>growing 12% between 2019 and 2020</a:t>
            </a:r>
            <a:r>
              <a:rPr lang="en">
                <a:solidFill>
                  <a:srgbClr val="2C2D60"/>
                </a:solidFill>
              </a:rPr>
              <a:t> despite the pandemic.</a:t>
            </a:r>
            <a:endParaRPr>
              <a:solidFill>
                <a:srgbClr val="2C2D60"/>
              </a:solidFill>
            </a:endParaRPr>
          </a:p>
        </p:txBody>
      </p:sp>
      <p:sp>
        <p:nvSpPr>
          <p:cNvPr id="570" name="Google Shape;570;p66"/>
          <p:cNvSpPr/>
          <p:nvPr/>
        </p:nvSpPr>
        <p:spPr>
          <a:xfrm>
            <a:off x="775025" y="125692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6"/>
          <p:cNvSpPr/>
          <p:nvPr/>
        </p:nvSpPr>
        <p:spPr>
          <a:xfrm>
            <a:off x="882038" y="135917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2" name="Google Shape;572;p66"/>
          <p:cNvCxnSpPr/>
          <p:nvPr/>
        </p:nvCxnSpPr>
        <p:spPr>
          <a:xfrm>
            <a:off x="932675" y="-58825"/>
            <a:ext cx="0" cy="6916800"/>
          </a:xfrm>
          <a:prstGeom prst="straightConnector1">
            <a:avLst/>
          </a:prstGeom>
          <a:noFill/>
          <a:ln w="19050" cap="flat" cmpd="sng">
            <a:solidFill>
              <a:srgbClr val="66679A"/>
            </a:solidFill>
            <a:prstDash val="dot"/>
            <a:round/>
            <a:headEnd type="none" w="med" len="med"/>
            <a:tailEnd type="none" w="med" len="med"/>
          </a:ln>
        </p:spPr>
      </p:cxnSp>
      <p:sp>
        <p:nvSpPr>
          <p:cNvPr id="573" name="Google Shape;573;p66"/>
          <p:cNvSpPr txBox="1"/>
          <p:nvPr/>
        </p:nvSpPr>
        <p:spPr>
          <a:xfrm>
            <a:off x="1252650" y="3892825"/>
            <a:ext cx="64974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Soil erosion</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Human activity and land use change are the primary cause of accelerated soil erosion, with major implications for nutrient and carbon cycling and land productivity. Rates of soil erosion are predicted to </a:t>
            </a:r>
            <a:r>
              <a:rPr lang="en" b="1" u="sng">
                <a:solidFill>
                  <a:schemeClr val="hlink"/>
                </a:solidFill>
                <a:hlinkClick r:id="rId6"/>
              </a:rPr>
              <a:t>rise by up to two thirds</a:t>
            </a:r>
            <a:r>
              <a:rPr lang="en">
                <a:solidFill>
                  <a:srgbClr val="2C2D60"/>
                </a:solidFill>
              </a:rPr>
              <a:t> over the next 50 years.</a:t>
            </a:r>
            <a:endParaRPr b="1">
              <a:solidFill>
                <a:srgbClr val="2C2D60"/>
              </a:solidFill>
            </a:endParaRPr>
          </a:p>
        </p:txBody>
      </p:sp>
      <p:sp>
        <p:nvSpPr>
          <p:cNvPr id="574" name="Google Shape;574;p66"/>
          <p:cNvSpPr txBox="1">
            <a:spLocks noGrp="1"/>
          </p:cNvSpPr>
          <p:nvPr>
            <p:ph type="subTitle" idx="1"/>
          </p:nvPr>
        </p:nvSpPr>
        <p:spPr>
          <a:xfrm rot="5400000">
            <a:off x="-2712512" y="2900250"/>
            <a:ext cx="5652000" cy="461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DO WE NEED TRANSFORMATION IN COMMODITIES PRODUCTION?</a:t>
            </a:r>
            <a:endParaRPr sz="800"/>
          </a:p>
        </p:txBody>
      </p:sp>
      <p:pic>
        <p:nvPicPr>
          <p:cNvPr id="575" name="Google Shape;575;p66"/>
          <p:cNvPicPr preferRelativeResize="0"/>
          <p:nvPr/>
        </p:nvPicPr>
        <p:blipFill>
          <a:blip r:embed="rId7">
            <a:alphaModFix/>
          </a:blip>
          <a:stretch>
            <a:fillRect/>
          </a:stretch>
        </p:blipFill>
        <p:spPr>
          <a:xfrm>
            <a:off x="8846823" y="1119322"/>
            <a:ext cx="4574401" cy="4500274"/>
          </a:xfrm>
          <a:prstGeom prst="rect">
            <a:avLst/>
          </a:prstGeom>
          <a:noFill/>
          <a:ln>
            <a:noFill/>
          </a:ln>
        </p:spPr>
      </p:pic>
      <p:pic>
        <p:nvPicPr>
          <p:cNvPr id="576" name="Google Shape;576;p66"/>
          <p:cNvPicPr preferRelativeResize="0"/>
          <p:nvPr/>
        </p:nvPicPr>
        <p:blipFill rotWithShape="1">
          <a:blip r:embed="rId8">
            <a:alphaModFix/>
          </a:blip>
          <a:srcRect/>
          <a:stretch/>
        </p:blipFill>
        <p:spPr>
          <a:xfrm>
            <a:off x="718036" y="2411287"/>
            <a:ext cx="429300" cy="429300"/>
          </a:xfrm>
          <a:prstGeom prst="rect">
            <a:avLst/>
          </a:prstGeom>
          <a:noFill/>
          <a:ln>
            <a:noFill/>
          </a:ln>
        </p:spPr>
      </p:pic>
      <p:pic>
        <p:nvPicPr>
          <p:cNvPr id="577" name="Google Shape;577;p66"/>
          <p:cNvPicPr preferRelativeResize="0"/>
          <p:nvPr/>
        </p:nvPicPr>
        <p:blipFill rotWithShape="1">
          <a:blip r:embed="rId9">
            <a:alphaModFix/>
          </a:blip>
          <a:srcRect/>
          <a:stretch/>
        </p:blipFill>
        <p:spPr>
          <a:xfrm>
            <a:off x="718550" y="3893350"/>
            <a:ext cx="428250" cy="428250"/>
          </a:xfrm>
          <a:prstGeom prst="rect">
            <a:avLst/>
          </a:prstGeom>
          <a:noFill/>
          <a:ln>
            <a:noFill/>
          </a:ln>
        </p:spPr>
      </p:pic>
      <p:sp>
        <p:nvSpPr>
          <p:cNvPr id="578" name="Google Shape;578;p66"/>
          <p:cNvSpPr/>
          <p:nvPr/>
        </p:nvSpPr>
        <p:spPr>
          <a:xfrm>
            <a:off x="729799" y="1196485"/>
            <a:ext cx="429300" cy="436200"/>
          </a:xfrm>
          <a:prstGeom prst="ellipse">
            <a:avLst/>
          </a:prstGeom>
          <a:solidFill>
            <a:srgbClr val="5D619F"/>
          </a:solidFill>
          <a:ln w="12700" cap="flat" cmpd="sng">
            <a:solidFill>
              <a:srgbClr val="5D619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ato Light"/>
              <a:ea typeface="Lato Light"/>
              <a:cs typeface="Lato Light"/>
              <a:sym typeface="Lato Light"/>
            </a:endParaRPr>
          </a:p>
        </p:txBody>
      </p:sp>
      <p:pic>
        <p:nvPicPr>
          <p:cNvPr id="579" name="Google Shape;579;p66"/>
          <p:cNvPicPr preferRelativeResize="0"/>
          <p:nvPr/>
        </p:nvPicPr>
        <p:blipFill>
          <a:blip r:embed="rId10">
            <a:alphaModFix/>
          </a:blip>
          <a:stretch>
            <a:fillRect/>
          </a:stretch>
        </p:blipFill>
        <p:spPr>
          <a:xfrm>
            <a:off x="818219" y="1270875"/>
            <a:ext cx="252450" cy="271878"/>
          </a:xfrm>
          <a:prstGeom prst="rect">
            <a:avLst/>
          </a:prstGeom>
          <a:noFill/>
          <a:ln>
            <a:noFill/>
          </a:ln>
        </p:spPr>
      </p:pic>
      <p:sp>
        <p:nvSpPr>
          <p:cNvPr id="580" name="Google Shape;580;p66"/>
          <p:cNvSpPr txBox="1">
            <a:spLocks noGrp="1"/>
          </p:cNvSpPr>
          <p:nvPr>
            <p:ph type="title"/>
          </p:nvPr>
        </p:nvSpPr>
        <p:spPr>
          <a:xfrm>
            <a:off x="1236588" y="152400"/>
            <a:ext cx="7266600" cy="1089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Unsustainable commodity production is creating major risks</a:t>
            </a:r>
            <a:endParaRPr sz="2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7"/>
          <p:cNvSpPr txBox="1"/>
          <p:nvPr/>
        </p:nvSpPr>
        <p:spPr>
          <a:xfrm>
            <a:off x="1252650" y="1191475"/>
            <a:ext cx="6497400" cy="163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Human rights issues</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Commodity supply chains are a major source of exploitation. Around </a:t>
            </a:r>
            <a:r>
              <a:rPr lang="en" b="1" u="sng">
                <a:solidFill>
                  <a:schemeClr val="hlink"/>
                </a:solidFill>
                <a:hlinkClick r:id="rId3"/>
              </a:rPr>
              <a:t>70% of child labour globally</a:t>
            </a:r>
            <a:r>
              <a:rPr lang="en">
                <a:solidFill>
                  <a:srgbClr val="2C2D60"/>
                </a:solidFill>
              </a:rPr>
              <a:t> is estimated to be in the agriculture sector. Indigenous Peoples and Local Communities are particularly vulnerable to expansion and displacement when their customary rights to land and resources are not respected.</a:t>
            </a:r>
            <a:endParaRPr>
              <a:solidFill>
                <a:srgbClr val="2C2D60"/>
              </a:solidFill>
            </a:endParaRPr>
          </a:p>
        </p:txBody>
      </p:sp>
      <p:sp>
        <p:nvSpPr>
          <p:cNvPr id="586" name="Google Shape;586;p67"/>
          <p:cNvSpPr txBox="1"/>
          <p:nvPr/>
        </p:nvSpPr>
        <p:spPr>
          <a:xfrm>
            <a:off x="1252650" y="2920825"/>
            <a:ext cx="64974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Producer poverty</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Agriculture is critical to the economic growth of many developing and emerging economies. Of over 200 million smallholder farms operating in commercial supply chains, </a:t>
            </a:r>
            <a:r>
              <a:rPr lang="en" b="1" u="sng">
                <a:solidFill>
                  <a:schemeClr val="hlink"/>
                </a:solidFill>
                <a:hlinkClick r:id="rId4"/>
              </a:rPr>
              <a:t>up to 139 million households</a:t>
            </a:r>
            <a:r>
              <a:rPr lang="en">
                <a:solidFill>
                  <a:srgbClr val="2C2D60"/>
                </a:solidFill>
              </a:rPr>
              <a:t> are estimated to be below the median poverty line, and up to 54 million households in extreme poverty.</a:t>
            </a:r>
            <a:endParaRPr>
              <a:solidFill>
                <a:srgbClr val="2C2D60"/>
              </a:solidFill>
            </a:endParaRPr>
          </a:p>
        </p:txBody>
      </p:sp>
      <p:cxnSp>
        <p:nvCxnSpPr>
          <p:cNvPr id="587" name="Google Shape;587;p67"/>
          <p:cNvCxnSpPr>
            <a:endCxn id="588" idx="0"/>
          </p:cNvCxnSpPr>
          <p:nvPr/>
        </p:nvCxnSpPr>
        <p:spPr>
          <a:xfrm>
            <a:off x="932675" y="-42025"/>
            <a:ext cx="0" cy="2949000"/>
          </a:xfrm>
          <a:prstGeom prst="straightConnector1">
            <a:avLst/>
          </a:prstGeom>
          <a:noFill/>
          <a:ln w="19050" cap="flat" cmpd="sng">
            <a:solidFill>
              <a:srgbClr val="66679A"/>
            </a:solidFill>
            <a:prstDash val="dot"/>
            <a:round/>
            <a:headEnd type="none" w="med" len="med"/>
            <a:tailEnd type="none" w="med" len="med"/>
          </a:ln>
        </p:spPr>
      </p:cxnSp>
      <p:sp>
        <p:nvSpPr>
          <p:cNvPr id="589" name="Google Shape;589;p67"/>
          <p:cNvSpPr txBox="1">
            <a:spLocks noGrp="1"/>
          </p:cNvSpPr>
          <p:nvPr>
            <p:ph type="title"/>
          </p:nvPr>
        </p:nvSpPr>
        <p:spPr>
          <a:xfrm>
            <a:off x="1236588" y="152400"/>
            <a:ext cx="7266600" cy="1089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Unsustainable commodity production is creating major risks</a:t>
            </a:r>
            <a:endParaRPr sz="2600"/>
          </a:p>
        </p:txBody>
      </p:sp>
      <p:sp>
        <p:nvSpPr>
          <p:cNvPr id="590" name="Google Shape;590;p67"/>
          <p:cNvSpPr txBox="1">
            <a:spLocks noGrp="1"/>
          </p:cNvSpPr>
          <p:nvPr>
            <p:ph type="subTitle" idx="1"/>
          </p:nvPr>
        </p:nvSpPr>
        <p:spPr>
          <a:xfrm rot="5400000">
            <a:off x="-2712512" y="2900250"/>
            <a:ext cx="5652000" cy="461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DO WE NEED TRANSFORMATION IN COMMODITIES PRODUCTION?</a:t>
            </a:r>
            <a:endParaRPr sz="800"/>
          </a:p>
        </p:txBody>
      </p:sp>
      <p:pic>
        <p:nvPicPr>
          <p:cNvPr id="591" name="Google Shape;591;p67"/>
          <p:cNvPicPr preferRelativeResize="0"/>
          <p:nvPr/>
        </p:nvPicPr>
        <p:blipFill>
          <a:blip r:embed="rId5">
            <a:alphaModFix/>
          </a:blip>
          <a:stretch>
            <a:fillRect/>
          </a:stretch>
        </p:blipFill>
        <p:spPr>
          <a:xfrm>
            <a:off x="8846823" y="1119322"/>
            <a:ext cx="4574401" cy="4500274"/>
          </a:xfrm>
          <a:prstGeom prst="rect">
            <a:avLst/>
          </a:prstGeom>
          <a:noFill/>
          <a:ln>
            <a:noFill/>
          </a:ln>
        </p:spPr>
      </p:pic>
      <p:sp>
        <p:nvSpPr>
          <p:cNvPr id="592" name="Google Shape;592;p67"/>
          <p:cNvSpPr/>
          <p:nvPr/>
        </p:nvSpPr>
        <p:spPr>
          <a:xfrm>
            <a:off x="718025" y="1196427"/>
            <a:ext cx="429300" cy="436200"/>
          </a:xfrm>
          <a:prstGeom prst="ellipse">
            <a:avLst/>
          </a:prstGeom>
          <a:solidFill>
            <a:srgbClr val="5D619F"/>
          </a:solidFill>
          <a:ln w="12700" cap="flat" cmpd="sng">
            <a:solidFill>
              <a:srgbClr val="5D619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ato Light"/>
              <a:ea typeface="Lato Light"/>
              <a:cs typeface="Lato Light"/>
              <a:sym typeface="Lato Light"/>
            </a:endParaRPr>
          </a:p>
        </p:txBody>
      </p:sp>
      <p:sp>
        <p:nvSpPr>
          <p:cNvPr id="594" name="Google Shape;594;p67"/>
          <p:cNvSpPr/>
          <p:nvPr/>
        </p:nvSpPr>
        <p:spPr>
          <a:xfrm>
            <a:off x="729799" y="2903360"/>
            <a:ext cx="429300" cy="436200"/>
          </a:xfrm>
          <a:prstGeom prst="ellipse">
            <a:avLst/>
          </a:prstGeom>
          <a:solidFill>
            <a:srgbClr val="5D619F"/>
          </a:solidFill>
          <a:ln w="12700" cap="flat" cmpd="sng">
            <a:solidFill>
              <a:srgbClr val="5D619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ato Light"/>
              <a:ea typeface="Lato Light"/>
              <a:cs typeface="Lato Light"/>
              <a:sym typeface="Lato Light"/>
            </a:endParaRPr>
          </a:p>
        </p:txBody>
      </p:sp>
      <p:pic>
        <p:nvPicPr>
          <p:cNvPr id="595" name="Google Shape;595;p67" descr="Farmer female with solid fill"/>
          <p:cNvPicPr preferRelativeResize="0"/>
          <p:nvPr/>
        </p:nvPicPr>
        <p:blipFill rotWithShape="1">
          <a:blip r:embed="rId6">
            <a:alphaModFix/>
          </a:blip>
          <a:srcRect/>
          <a:stretch/>
        </p:blipFill>
        <p:spPr>
          <a:xfrm>
            <a:off x="773265" y="2959135"/>
            <a:ext cx="362194" cy="362194"/>
          </a:xfrm>
          <a:prstGeom prst="rect">
            <a:avLst/>
          </a:prstGeom>
          <a:noFill/>
          <a:ln>
            <a:noFill/>
          </a:ln>
        </p:spPr>
      </p:pic>
      <p:pic>
        <p:nvPicPr>
          <p:cNvPr id="12" name="Google Shape;984;p86"/>
          <p:cNvPicPr preferRelativeResize="0"/>
          <p:nvPr/>
        </p:nvPicPr>
        <p:blipFill>
          <a:blip r:embed="rId7">
            <a:alphaModFix/>
            <a:lum bright="70000" contrast="-70000"/>
          </a:blip>
          <a:stretch>
            <a:fillRect/>
          </a:stretch>
        </p:blipFill>
        <p:spPr>
          <a:xfrm>
            <a:off x="755539" y="1308001"/>
            <a:ext cx="354271" cy="24894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8"/>
          <p:cNvSpPr txBox="1">
            <a:spLocks noGrp="1"/>
          </p:cNvSpPr>
          <p:nvPr>
            <p:ph type="subTitle" idx="1"/>
          </p:nvPr>
        </p:nvSpPr>
        <p:spPr>
          <a:xfrm rot="5400000">
            <a:off x="-2712512" y="2900250"/>
            <a:ext cx="5652000" cy="461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DO WE NEED TRANSFORMATION IN COMMODITIES PRODUCTION?</a:t>
            </a:r>
            <a:endParaRPr sz="800"/>
          </a:p>
        </p:txBody>
      </p:sp>
      <p:sp>
        <p:nvSpPr>
          <p:cNvPr id="601" name="Google Shape;601;p68"/>
          <p:cNvSpPr txBox="1">
            <a:spLocks noGrp="1"/>
          </p:cNvSpPr>
          <p:nvPr>
            <p:ph type="title"/>
          </p:nvPr>
        </p:nvSpPr>
        <p:spPr>
          <a:xfrm>
            <a:off x="609625" y="152400"/>
            <a:ext cx="7266600" cy="1089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But overcoming these systemic challenges offers huge reward</a:t>
            </a:r>
            <a:endParaRPr sz="2600"/>
          </a:p>
        </p:txBody>
      </p:sp>
      <p:sp>
        <p:nvSpPr>
          <p:cNvPr id="602" name="Google Shape;602;p68"/>
          <p:cNvSpPr txBox="1">
            <a:spLocks noGrp="1"/>
          </p:cNvSpPr>
          <p:nvPr>
            <p:ph type="title"/>
          </p:nvPr>
        </p:nvSpPr>
        <p:spPr>
          <a:xfrm>
            <a:off x="609625" y="1097050"/>
            <a:ext cx="6852300" cy="665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Transforming tropical commodity production in landscapes and supply chains will ensure </a:t>
            </a:r>
            <a:r>
              <a:rPr lang="en" sz="1400"/>
              <a:t>future productivity and security, improve livelihoods and protect crucial ecosystems and natural resources. </a:t>
            </a:r>
            <a:endParaRPr sz="1400"/>
          </a:p>
        </p:txBody>
      </p:sp>
      <p:sp>
        <p:nvSpPr>
          <p:cNvPr id="603" name="Google Shape;603;p68"/>
          <p:cNvSpPr txBox="1"/>
          <p:nvPr/>
        </p:nvSpPr>
        <p:spPr>
          <a:xfrm>
            <a:off x="1252650" y="2189350"/>
            <a:ext cx="6852300" cy="188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Climate mitigation</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The world’s forests </a:t>
            </a:r>
            <a:r>
              <a:rPr lang="en" b="1" u="sng">
                <a:solidFill>
                  <a:schemeClr val="hlink"/>
                </a:solidFill>
                <a:hlinkClick r:id="rId3"/>
              </a:rPr>
              <a:t>absorb around 7.6 billion tonnes of CO2e per year</a:t>
            </a:r>
            <a:r>
              <a:rPr lang="en">
                <a:solidFill>
                  <a:srgbClr val="2C2D60"/>
                </a:solidFill>
              </a:rPr>
              <a:t>, 1.5 times more CO2 than the US emits annually. Avoiding deforestation and degradation could </a:t>
            </a:r>
            <a:r>
              <a:rPr lang="en" b="1" u="sng">
                <a:solidFill>
                  <a:schemeClr val="hlink"/>
                </a:solidFill>
                <a:hlinkClick r:id="rId4"/>
              </a:rPr>
              <a:t>prevent up to 4.3–5.5 Gt CO2 being emitted</a:t>
            </a:r>
            <a:r>
              <a:rPr lang="en">
                <a:solidFill>
                  <a:srgbClr val="2C2D60"/>
                </a:solidFill>
              </a:rPr>
              <a:t> into the atmosphere each year, helping to meet the goals of the </a:t>
            </a:r>
            <a:r>
              <a:rPr lang="en" b="1" u="sng">
                <a:solidFill>
                  <a:schemeClr val="hlink"/>
                </a:solidFill>
                <a:hlinkClick r:id="rId5"/>
              </a:rPr>
              <a:t>Paris Agreement</a:t>
            </a:r>
            <a:r>
              <a:rPr lang="en">
                <a:solidFill>
                  <a:srgbClr val="2C2D60"/>
                </a:solidFill>
              </a:rPr>
              <a:t>. Action to reduce deforestation could be </a:t>
            </a:r>
            <a:r>
              <a:rPr lang="en" b="1" u="sng">
                <a:solidFill>
                  <a:schemeClr val="hlink"/>
                </a:solidFill>
                <a:hlinkClick r:id="rId6"/>
              </a:rPr>
              <a:t>more rapidly deployed</a:t>
            </a:r>
            <a:r>
              <a:rPr lang="en">
                <a:solidFill>
                  <a:srgbClr val="2C2D60"/>
                </a:solidFill>
              </a:rPr>
              <a:t> than other mitigation strategies, which could reduce risks of rising future climate policy costs.</a:t>
            </a:r>
            <a:endParaRPr>
              <a:solidFill>
                <a:srgbClr val="2C2D60"/>
              </a:solidFill>
            </a:endParaRPr>
          </a:p>
        </p:txBody>
      </p:sp>
      <p:sp>
        <p:nvSpPr>
          <p:cNvPr id="604" name="Google Shape;604;p68"/>
          <p:cNvSpPr/>
          <p:nvPr/>
        </p:nvSpPr>
        <p:spPr>
          <a:xfrm>
            <a:off x="775025" y="2232397"/>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8"/>
          <p:cNvSpPr/>
          <p:nvPr/>
        </p:nvSpPr>
        <p:spPr>
          <a:xfrm>
            <a:off x="882038" y="2334647"/>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6" name="Google Shape;606;p68"/>
          <p:cNvCxnSpPr>
            <a:stCxn id="604" idx="4"/>
            <a:endCxn id="607" idx="0"/>
          </p:cNvCxnSpPr>
          <p:nvPr/>
        </p:nvCxnSpPr>
        <p:spPr>
          <a:xfrm>
            <a:off x="932675" y="2547697"/>
            <a:ext cx="0" cy="1642500"/>
          </a:xfrm>
          <a:prstGeom prst="straightConnector1">
            <a:avLst/>
          </a:prstGeom>
          <a:noFill/>
          <a:ln w="19050" cap="flat" cmpd="sng">
            <a:solidFill>
              <a:srgbClr val="66679A"/>
            </a:solidFill>
            <a:prstDash val="dot"/>
            <a:round/>
            <a:headEnd type="none" w="med" len="med"/>
            <a:tailEnd type="none" w="med" len="med"/>
          </a:ln>
        </p:spPr>
      </p:cxnSp>
      <p:pic>
        <p:nvPicPr>
          <p:cNvPr id="608" name="Google Shape;608;p68"/>
          <p:cNvPicPr preferRelativeResize="0"/>
          <p:nvPr/>
        </p:nvPicPr>
        <p:blipFill>
          <a:blip r:embed="rId7">
            <a:alphaModFix/>
          </a:blip>
          <a:stretch>
            <a:fillRect/>
          </a:stretch>
        </p:blipFill>
        <p:spPr>
          <a:xfrm>
            <a:off x="8846823" y="1119322"/>
            <a:ext cx="4574401" cy="4500274"/>
          </a:xfrm>
          <a:prstGeom prst="rect">
            <a:avLst/>
          </a:prstGeom>
          <a:noFill/>
          <a:ln>
            <a:noFill/>
          </a:ln>
        </p:spPr>
      </p:pic>
      <p:sp>
        <p:nvSpPr>
          <p:cNvPr id="609" name="Google Shape;609;p68"/>
          <p:cNvSpPr txBox="1"/>
          <p:nvPr/>
        </p:nvSpPr>
        <p:spPr>
          <a:xfrm>
            <a:off x="1252650" y="4152550"/>
            <a:ext cx="64974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Climate adaptation</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Forests play a </a:t>
            </a:r>
            <a:r>
              <a:rPr lang="en" b="1" u="sng">
                <a:solidFill>
                  <a:schemeClr val="hlink"/>
                </a:solidFill>
                <a:hlinkClick r:id="rId4"/>
              </a:rPr>
              <a:t>crucial role</a:t>
            </a:r>
            <a:r>
              <a:rPr lang="en">
                <a:solidFill>
                  <a:srgbClr val="2C2D60"/>
                </a:solidFill>
              </a:rPr>
              <a:t> in climate change adaptation efforts. They act as a food safety net for local and Indigenous communities during climate shocks, reduce risks from disasters like coastal flooding, and help regulate water systems and microclimates to ensure ecological balance.</a:t>
            </a:r>
            <a:endParaRPr>
              <a:solidFill>
                <a:srgbClr val="2C2D60"/>
              </a:solidFill>
            </a:endParaRPr>
          </a:p>
        </p:txBody>
      </p:sp>
      <p:sp>
        <p:nvSpPr>
          <p:cNvPr id="607" name="Google Shape;607;p68"/>
          <p:cNvSpPr/>
          <p:nvPr/>
        </p:nvSpPr>
        <p:spPr>
          <a:xfrm>
            <a:off x="775025" y="419019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8"/>
          <p:cNvSpPr/>
          <p:nvPr/>
        </p:nvSpPr>
        <p:spPr>
          <a:xfrm>
            <a:off x="882038" y="429244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1" name="Google Shape;611;p68"/>
          <p:cNvCxnSpPr>
            <a:stCxn id="607" idx="4"/>
          </p:cNvCxnSpPr>
          <p:nvPr/>
        </p:nvCxnSpPr>
        <p:spPr>
          <a:xfrm>
            <a:off x="932675" y="4505495"/>
            <a:ext cx="0" cy="2324400"/>
          </a:xfrm>
          <a:prstGeom prst="straightConnector1">
            <a:avLst/>
          </a:prstGeom>
          <a:noFill/>
          <a:ln w="19050" cap="flat" cmpd="sng">
            <a:solidFill>
              <a:srgbClr val="66679A"/>
            </a:solidFill>
            <a:prstDash val="dot"/>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9"/>
          <p:cNvSpPr txBox="1">
            <a:spLocks noGrp="1"/>
          </p:cNvSpPr>
          <p:nvPr>
            <p:ph type="subTitle" idx="1"/>
          </p:nvPr>
        </p:nvSpPr>
        <p:spPr>
          <a:xfrm rot="5400000">
            <a:off x="-2712512" y="2900250"/>
            <a:ext cx="5652000" cy="461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DO WE NEED TRANSFORMATION IN COMMODITIES PRODUCTION?</a:t>
            </a:r>
            <a:endParaRPr sz="800"/>
          </a:p>
        </p:txBody>
      </p:sp>
      <p:pic>
        <p:nvPicPr>
          <p:cNvPr id="617" name="Google Shape;617;p69"/>
          <p:cNvPicPr preferRelativeResize="0"/>
          <p:nvPr/>
        </p:nvPicPr>
        <p:blipFill>
          <a:blip r:embed="rId3">
            <a:alphaModFix/>
          </a:blip>
          <a:stretch>
            <a:fillRect/>
          </a:stretch>
        </p:blipFill>
        <p:spPr>
          <a:xfrm>
            <a:off x="8846823" y="1119322"/>
            <a:ext cx="4574401" cy="4500274"/>
          </a:xfrm>
          <a:prstGeom prst="rect">
            <a:avLst/>
          </a:prstGeom>
          <a:noFill/>
          <a:ln>
            <a:noFill/>
          </a:ln>
        </p:spPr>
      </p:pic>
      <p:sp>
        <p:nvSpPr>
          <p:cNvPr id="618" name="Google Shape;618;p69"/>
          <p:cNvSpPr txBox="1">
            <a:spLocks noGrp="1"/>
          </p:cNvSpPr>
          <p:nvPr>
            <p:ph type="title"/>
          </p:nvPr>
        </p:nvSpPr>
        <p:spPr>
          <a:xfrm>
            <a:off x="1236588" y="152400"/>
            <a:ext cx="7266600" cy="1089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But overcoming these systemic challenges offers huge reward</a:t>
            </a:r>
            <a:endParaRPr sz="2600"/>
          </a:p>
        </p:txBody>
      </p:sp>
      <p:sp>
        <p:nvSpPr>
          <p:cNvPr id="619" name="Google Shape;619;p69"/>
          <p:cNvSpPr txBox="1"/>
          <p:nvPr/>
        </p:nvSpPr>
        <p:spPr>
          <a:xfrm>
            <a:off x="1252650" y="1190413"/>
            <a:ext cx="6852300" cy="163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Biodiversity conservation</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Over </a:t>
            </a:r>
            <a:r>
              <a:rPr lang="en" b="1" u="sng">
                <a:solidFill>
                  <a:schemeClr val="hlink"/>
                </a:solidFill>
                <a:hlinkClick r:id="rId4"/>
              </a:rPr>
              <a:t>80% of the world’s terrestrial biodiversity</a:t>
            </a:r>
            <a:r>
              <a:rPr lang="en">
                <a:solidFill>
                  <a:srgbClr val="2C2D60"/>
                </a:solidFill>
              </a:rPr>
              <a:t> can be found in forests. Preventing forest loss could ensure the survival of many species, and the ability of forests to provide essential ecosystem services such as clean air and water, healthy soils for agriculture, and climate regulation. This will be critical to meeting the goals of the </a:t>
            </a:r>
            <a:r>
              <a:rPr lang="en" b="1" u="sng">
                <a:solidFill>
                  <a:schemeClr val="hlink"/>
                </a:solidFill>
                <a:hlinkClick r:id="rId5"/>
              </a:rPr>
              <a:t>Convention on Biological Diversity</a:t>
            </a:r>
            <a:r>
              <a:rPr lang="en">
                <a:solidFill>
                  <a:srgbClr val="2C2D60"/>
                </a:solidFill>
              </a:rPr>
              <a:t>.</a:t>
            </a:r>
            <a:endParaRPr>
              <a:solidFill>
                <a:srgbClr val="2C2D60"/>
              </a:solidFill>
            </a:endParaRPr>
          </a:p>
        </p:txBody>
      </p:sp>
      <p:sp>
        <p:nvSpPr>
          <p:cNvPr id="620" name="Google Shape;620;p69"/>
          <p:cNvSpPr/>
          <p:nvPr/>
        </p:nvSpPr>
        <p:spPr>
          <a:xfrm>
            <a:off x="775025" y="1233461"/>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9"/>
          <p:cNvSpPr/>
          <p:nvPr/>
        </p:nvSpPr>
        <p:spPr>
          <a:xfrm>
            <a:off x="882038" y="1335711"/>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2" name="Google Shape;622;p69"/>
          <p:cNvCxnSpPr>
            <a:stCxn id="620" idx="4"/>
            <a:endCxn id="623" idx="0"/>
          </p:cNvCxnSpPr>
          <p:nvPr/>
        </p:nvCxnSpPr>
        <p:spPr>
          <a:xfrm>
            <a:off x="932675" y="1548761"/>
            <a:ext cx="0" cy="1362600"/>
          </a:xfrm>
          <a:prstGeom prst="straightConnector1">
            <a:avLst/>
          </a:prstGeom>
          <a:noFill/>
          <a:ln w="19050" cap="flat" cmpd="sng">
            <a:solidFill>
              <a:srgbClr val="66679A"/>
            </a:solidFill>
            <a:prstDash val="dot"/>
            <a:round/>
            <a:headEnd type="none" w="med" len="med"/>
            <a:tailEnd type="none" w="med" len="med"/>
          </a:ln>
        </p:spPr>
      </p:cxnSp>
      <p:sp>
        <p:nvSpPr>
          <p:cNvPr id="624" name="Google Shape;624;p69"/>
          <p:cNvSpPr txBox="1"/>
          <p:nvPr/>
        </p:nvSpPr>
        <p:spPr>
          <a:xfrm>
            <a:off x="1252650" y="2873851"/>
            <a:ext cx="64974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Land restoration and regeneration</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Restoring 150 million hectares of degraded agricultural land could </a:t>
            </a:r>
            <a:r>
              <a:rPr lang="en" b="1" u="sng">
                <a:solidFill>
                  <a:schemeClr val="hlink"/>
                </a:solidFill>
                <a:hlinkClick r:id="rId6"/>
              </a:rPr>
              <a:t>generate $85 billion in net benefits</a:t>
            </a:r>
            <a:r>
              <a:rPr lang="en">
                <a:solidFill>
                  <a:srgbClr val="2C2D60"/>
                </a:solidFill>
              </a:rPr>
              <a:t>, provide $30 billion to $40 billion each year in extra income for smallholder farmers and grow additional food for nearly 200 million people.</a:t>
            </a:r>
            <a:endParaRPr>
              <a:solidFill>
                <a:srgbClr val="2C2D60"/>
              </a:solidFill>
            </a:endParaRPr>
          </a:p>
        </p:txBody>
      </p:sp>
      <p:sp>
        <p:nvSpPr>
          <p:cNvPr id="623" name="Google Shape;623;p69"/>
          <p:cNvSpPr/>
          <p:nvPr/>
        </p:nvSpPr>
        <p:spPr>
          <a:xfrm>
            <a:off x="775025" y="2911496"/>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9"/>
          <p:cNvSpPr/>
          <p:nvPr/>
        </p:nvSpPr>
        <p:spPr>
          <a:xfrm>
            <a:off x="882038" y="3013746"/>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6" name="Google Shape;626;p69"/>
          <p:cNvCxnSpPr>
            <a:stCxn id="623" idx="4"/>
            <a:endCxn id="627" idx="0"/>
          </p:cNvCxnSpPr>
          <p:nvPr/>
        </p:nvCxnSpPr>
        <p:spPr>
          <a:xfrm>
            <a:off x="932675" y="3226796"/>
            <a:ext cx="0" cy="1152300"/>
          </a:xfrm>
          <a:prstGeom prst="straightConnector1">
            <a:avLst/>
          </a:prstGeom>
          <a:noFill/>
          <a:ln w="19050" cap="flat" cmpd="sng">
            <a:solidFill>
              <a:srgbClr val="66679A"/>
            </a:solidFill>
            <a:prstDash val="dot"/>
            <a:round/>
            <a:headEnd type="none" w="med" len="med"/>
            <a:tailEnd type="none" w="med" len="med"/>
          </a:ln>
        </p:spPr>
      </p:cxnSp>
      <p:cxnSp>
        <p:nvCxnSpPr>
          <p:cNvPr id="628" name="Google Shape;628;p69"/>
          <p:cNvCxnSpPr>
            <a:endCxn id="620" idx="0"/>
          </p:cNvCxnSpPr>
          <p:nvPr/>
        </p:nvCxnSpPr>
        <p:spPr>
          <a:xfrm>
            <a:off x="932675" y="-67339"/>
            <a:ext cx="0" cy="1300800"/>
          </a:xfrm>
          <a:prstGeom prst="straightConnector1">
            <a:avLst/>
          </a:prstGeom>
          <a:noFill/>
          <a:ln w="19050" cap="flat" cmpd="sng">
            <a:solidFill>
              <a:srgbClr val="66679A"/>
            </a:solidFill>
            <a:prstDash val="dot"/>
            <a:round/>
            <a:headEnd type="none" w="med" len="med"/>
            <a:tailEnd type="none" w="med" len="med"/>
          </a:ln>
        </p:spPr>
      </p:cxnSp>
      <p:sp>
        <p:nvSpPr>
          <p:cNvPr id="629" name="Google Shape;629;p69"/>
          <p:cNvSpPr txBox="1"/>
          <p:nvPr/>
        </p:nvSpPr>
        <p:spPr>
          <a:xfrm>
            <a:off x="1252650" y="4341438"/>
            <a:ext cx="6497400" cy="14875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Sustainable livelihoods and poverty reduction</a:t>
            </a:r>
            <a:endParaRPr b="1">
              <a:solidFill>
                <a:srgbClr val="2CB8C7"/>
              </a:solidFill>
            </a:endParaRPr>
          </a:p>
          <a:p>
            <a:pPr>
              <a:lnSpc>
                <a:spcPct val="115000"/>
              </a:lnSpc>
            </a:pPr>
            <a:r>
              <a:rPr lang="en">
                <a:solidFill>
                  <a:srgbClr val="2C2D60"/>
                </a:solidFill>
              </a:rPr>
              <a:t>A study on the benefits of sustainability certification and standards for palm oil, coffee and cocoa producers has </a:t>
            </a:r>
            <a:r>
              <a:rPr lang="en" b="1" u="sng">
                <a:solidFill>
                  <a:schemeClr val="hlink"/>
                </a:solidFill>
                <a:hlinkClick r:id="rId7">
                  <a:extLst>
                    <a:ext uri="{A12FA001-AC4F-418D-AE19-62706E023703}">
                      <ahyp:hlinkClr xmlns:ahyp="http://schemas.microsoft.com/office/drawing/2018/hyperlinkcolor" val="tx"/>
                    </a:ext>
                  </a:extLst>
                </a:hlinkClick>
              </a:rPr>
              <a:t>found improvements in income</a:t>
            </a:r>
            <a:r>
              <a:rPr lang="en">
                <a:solidFill>
                  <a:srgbClr val="2C2D60"/>
                </a:solidFill>
              </a:rPr>
              <a:t> from the target commodity in 65% of the cases. Fairtrade certification is associated with </a:t>
            </a:r>
            <a:r>
              <a:rPr lang="en" b="1" u="sng">
                <a:solidFill>
                  <a:schemeClr val="hlink"/>
                </a:solidFill>
                <a:hlinkClick r:id="rId8">
                  <a:extLst>
                    <a:ext uri="{A12FA001-AC4F-418D-AE19-62706E023703}">
                      <ahyp:hlinkClr xmlns:ahyp="http://schemas.microsoft.com/office/drawing/2018/hyperlinkcolor" val="tx"/>
                    </a:ext>
                  </a:extLst>
                </a:hlinkClick>
              </a:rPr>
              <a:t>higher output prices and higher incomes</a:t>
            </a:r>
            <a:r>
              <a:rPr lang="en">
                <a:solidFill>
                  <a:srgbClr val="2C2D60"/>
                </a:solidFill>
              </a:rPr>
              <a:t> among smallholder farmers.</a:t>
            </a:r>
            <a:endParaRPr>
              <a:solidFill>
                <a:srgbClr val="2C2D60"/>
              </a:solidFill>
            </a:endParaRPr>
          </a:p>
        </p:txBody>
      </p:sp>
      <p:sp>
        <p:nvSpPr>
          <p:cNvPr id="627" name="Google Shape;627;p69"/>
          <p:cNvSpPr/>
          <p:nvPr/>
        </p:nvSpPr>
        <p:spPr>
          <a:xfrm>
            <a:off x="775025" y="4379084"/>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9"/>
          <p:cNvSpPr/>
          <p:nvPr/>
        </p:nvSpPr>
        <p:spPr>
          <a:xfrm>
            <a:off x="882038" y="4481334"/>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1" name="Google Shape;631;p69"/>
          <p:cNvCxnSpPr>
            <a:stCxn id="627" idx="4"/>
          </p:cNvCxnSpPr>
          <p:nvPr/>
        </p:nvCxnSpPr>
        <p:spPr>
          <a:xfrm>
            <a:off x="932675" y="4694384"/>
            <a:ext cx="0" cy="2411400"/>
          </a:xfrm>
          <a:prstGeom prst="straightConnector1">
            <a:avLst/>
          </a:prstGeom>
          <a:noFill/>
          <a:ln w="19050" cap="flat" cmpd="sng">
            <a:solidFill>
              <a:srgbClr val="66679A"/>
            </a:solidFill>
            <a:prstDash val="dot"/>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0"/>
          <p:cNvSpPr txBox="1">
            <a:spLocks noGrp="1"/>
          </p:cNvSpPr>
          <p:nvPr>
            <p:ph type="subTitle" idx="1"/>
          </p:nvPr>
        </p:nvSpPr>
        <p:spPr>
          <a:xfrm rot="5400000">
            <a:off x="-2712512" y="2900250"/>
            <a:ext cx="5652000" cy="461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DO WE NEED TRANSFORMATION IN COMMODITIES PRODUCTION?</a:t>
            </a:r>
            <a:endParaRPr sz="800"/>
          </a:p>
        </p:txBody>
      </p:sp>
      <p:pic>
        <p:nvPicPr>
          <p:cNvPr id="637" name="Google Shape;637;p70"/>
          <p:cNvPicPr preferRelativeResize="0"/>
          <p:nvPr/>
        </p:nvPicPr>
        <p:blipFill>
          <a:blip r:embed="rId3">
            <a:alphaModFix/>
          </a:blip>
          <a:stretch>
            <a:fillRect/>
          </a:stretch>
        </p:blipFill>
        <p:spPr>
          <a:xfrm>
            <a:off x="8846823" y="1119322"/>
            <a:ext cx="4574401" cy="4500274"/>
          </a:xfrm>
          <a:prstGeom prst="rect">
            <a:avLst/>
          </a:prstGeom>
          <a:noFill/>
          <a:ln>
            <a:noFill/>
          </a:ln>
        </p:spPr>
      </p:pic>
      <p:sp>
        <p:nvSpPr>
          <p:cNvPr id="638" name="Google Shape;638;p70"/>
          <p:cNvSpPr txBox="1">
            <a:spLocks noGrp="1"/>
          </p:cNvSpPr>
          <p:nvPr>
            <p:ph type="title"/>
          </p:nvPr>
        </p:nvSpPr>
        <p:spPr>
          <a:xfrm>
            <a:off x="1236588" y="152400"/>
            <a:ext cx="7266600" cy="1089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But overcoming these systemic challenges offers huge reward</a:t>
            </a:r>
            <a:endParaRPr sz="2600"/>
          </a:p>
        </p:txBody>
      </p:sp>
      <p:sp>
        <p:nvSpPr>
          <p:cNvPr id="639" name="Google Shape;639;p70"/>
          <p:cNvSpPr txBox="1"/>
          <p:nvPr/>
        </p:nvSpPr>
        <p:spPr>
          <a:xfrm>
            <a:off x="1252650" y="1190413"/>
            <a:ext cx="6852300" cy="1735317"/>
          </a:xfrm>
          <a:prstGeom prst="rect">
            <a:avLst/>
          </a:prstGeom>
          <a:noFill/>
          <a:ln>
            <a:noFill/>
          </a:ln>
        </p:spPr>
        <p:txBody>
          <a:bodyPr spcFirstLastPara="1" wrap="square" lIns="91425" tIns="91425" rIns="91425" bIns="91425" anchor="t" anchorCtr="0">
            <a:spAutoFit/>
          </a:bodyPr>
          <a:lstStyle/>
          <a:p>
            <a:pPr>
              <a:lnSpc>
                <a:spcPct val="114999"/>
              </a:lnSpc>
              <a:spcBef>
                <a:spcPts val="500"/>
              </a:spcBef>
            </a:pPr>
            <a:r>
              <a:rPr lang="en" b="1">
                <a:solidFill>
                  <a:srgbClr val="2CB8C7"/>
                </a:solidFill>
              </a:rPr>
              <a:t>Cost savings from ecosystems services</a:t>
            </a:r>
            <a:endParaRPr lang="en-US">
              <a:solidFill>
                <a:srgbClr val="2CB8C7"/>
              </a:solidFill>
            </a:endParaRPr>
          </a:p>
          <a:p>
            <a:pPr>
              <a:lnSpc>
                <a:spcPct val="115000"/>
              </a:lnSpc>
            </a:pPr>
            <a:r>
              <a:rPr lang="en">
                <a:solidFill>
                  <a:srgbClr val="2C2D60"/>
                </a:solidFill>
              </a:rPr>
              <a:t>The economic value of forests is vast – one estimate suggests that the total value of intact forests and their ecosystem services is </a:t>
            </a:r>
            <a:r>
              <a:rPr lang="en" b="1" u="sng">
                <a:solidFill>
                  <a:schemeClr val="hlink"/>
                </a:solidFill>
                <a:hlinkClick r:id="rId4">
                  <a:extLst>
                    <a:ext uri="{A12FA001-AC4F-418D-AE19-62706E023703}">
                      <ahyp:hlinkClr xmlns:ahyp="http://schemas.microsoft.com/office/drawing/2018/hyperlinkcolor" val="tx"/>
                    </a:ext>
                  </a:extLst>
                </a:hlinkClick>
              </a:rPr>
              <a:t>up to $150 trillion</a:t>
            </a:r>
            <a:r>
              <a:rPr lang="en">
                <a:solidFill>
                  <a:srgbClr val="2C2D60"/>
                </a:solidFill>
              </a:rPr>
              <a:t>, around double the value of global stock markets. A total cost of $2.7 trillion for anti-deforestation measures and a further $3.5 trillion on restoration for the period 2030 to 2070 would </a:t>
            </a:r>
            <a:r>
              <a:rPr lang="en" b="1" u="sng">
                <a:solidFill>
                  <a:schemeClr val="hlink"/>
                </a:solidFill>
              </a:rPr>
              <a:t>save $33.5 trillion</a:t>
            </a:r>
            <a:r>
              <a:rPr lang="en">
                <a:solidFill>
                  <a:srgbClr val="2C2D60"/>
                </a:solidFill>
              </a:rPr>
              <a:t> in economic costs.</a:t>
            </a:r>
            <a:endParaRPr>
              <a:solidFill>
                <a:srgbClr val="2C2D60"/>
              </a:solidFill>
            </a:endParaRPr>
          </a:p>
        </p:txBody>
      </p:sp>
      <p:sp>
        <p:nvSpPr>
          <p:cNvPr id="640" name="Google Shape;640;p70"/>
          <p:cNvSpPr/>
          <p:nvPr/>
        </p:nvSpPr>
        <p:spPr>
          <a:xfrm>
            <a:off x="775025" y="1233461"/>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0"/>
          <p:cNvSpPr/>
          <p:nvPr/>
        </p:nvSpPr>
        <p:spPr>
          <a:xfrm>
            <a:off x="882038" y="1335711"/>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2" name="Google Shape;642;p70"/>
          <p:cNvCxnSpPr>
            <a:stCxn id="640" idx="4"/>
            <a:endCxn id="643" idx="0"/>
          </p:cNvCxnSpPr>
          <p:nvPr/>
        </p:nvCxnSpPr>
        <p:spPr>
          <a:xfrm>
            <a:off x="932675" y="1548761"/>
            <a:ext cx="0" cy="1362600"/>
          </a:xfrm>
          <a:prstGeom prst="straightConnector1">
            <a:avLst/>
          </a:prstGeom>
          <a:noFill/>
          <a:ln w="19050" cap="flat" cmpd="sng">
            <a:solidFill>
              <a:srgbClr val="66679A"/>
            </a:solidFill>
            <a:prstDash val="dot"/>
            <a:round/>
            <a:headEnd type="none" w="med" len="med"/>
            <a:tailEnd type="none" w="med" len="med"/>
          </a:ln>
        </p:spPr>
      </p:cxnSp>
      <p:sp>
        <p:nvSpPr>
          <p:cNvPr id="644" name="Google Shape;644;p70"/>
          <p:cNvSpPr txBox="1"/>
          <p:nvPr/>
        </p:nvSpPr>
        <p:spPr>
          <a:xfrm>
            <a:off x="1252650" y="2873851"/>
            <a:ext cx="6497400" cy="1983077"/>
          </a:xfrm>
          <a:prstGeom prst="rect">
            <a:avLst/>
          </a:prstGeom>
          <a:noFill/>
          <a:ln>
            <a:noFill/>
          </a:ln>
        </p:spPr>
        <p:txBody>
          <a:bodyPr spcFirstLastPara="1" wrap="square" lIns="91425" tIns="91425" rIns="91425" bIns="91425" anchor="t" anchorCtr="0">
            <a:spAutoFit/>
          </a:bodyPr>
          <a:lstStyle/>
          <a:p>
            <a:pPr>
              <a:lnSpc>
                <a:spcPct val="115000"/>
              </a:lnSpc>
              <a:spcBef>
                <a:spcPts val="500"/>
              </a:spcBef>
            </a:pPr>
            <a:r>
              <a:rPr lang="en" b="1">
                <a:solidFill>
                  <a:srgbClr val="2CB8C7"/>
                </a:solidFill>
              </a:rPr>
              <a:t>Socio-economic benefits</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The sustainable management of forests could create </a:t>
            </a:r>
            <a:r>
              <a:rPr lang="en" b="1" u="sng">
                <a:solidFill>
                  <a:schemeClr val="hlink"/>
                </a:solidFill>
                <a:hlinkClick r:id="rId5">
                  <a:extLst>
                    <a:ext uri="{A12FA001-AC4F-418D-AE19-62706E023703}">
                      <ahyp:hlinkClr xmlns:ahyp="http://schemas.microsoft.com/office/drawing/2018/hyperlinkcolor" val="tx"/>
                    </a:ext>
                  </a:extLst>
                </a:hlinkClick>
              </a:rPr>
              <a:t>$230 billion in business opportunities</a:t>
            </a:r>
            <a:r>
              <a:rPr lang="en">
                <a:solidFill>
                  <a:srgbClr val="2C2D60"/>
                </a:solidFill>
              </a:rPr>
              <a:t> and 16 million jobs worldwide by 2030. The global organic farming market was worth </a:t>
            </a:r>
            <a:r>
              <a:rPr lang="en" b="1" u="sng">
                <a:solidFill>
                  <a:schemeClr val="hlink"/>
                </a:solidFill>
                <a:hlinkClick r:id="rId6">
                  <a:extLst>
                    <a:ext uri="{A12FA001-AC4F-418D-AE19-62706E023703}">
                      <ahyp:hlinkClr xmlns:ahyp="http://schemas.microsoft.com/office/drawing/2018/hyperlinkcolor" val="tx"/>
                    </a:ext>
                  </a:extLst>
                </a:hlinkClick>
              </a:rPr>
              <a:t>$95.38 billion in 2020</a:t>
            </a:r>
            <a:r>
              <a:rPr lang="en" b="1">
                <a:solidFill>
                  <a:srgbClr val="2C2D60"/>
                </a:solidFill>
              </a:rPr>
              <a:t> </a:t>
            </a:r>
            <a:r>
              <a:rPr lang="en">
                <a:solidFill>
                  <a:srgbClr val="2C2D60"/>
                </a:solidFill>
              </a:rPr>
              <a:t>and is expected to reach $151.36 billion in 2025, indicating growing demand for sustainable commodities. Transformation of the commodities sector could play a major role in helping to achieve many of the </a:t>
            </a:r>
            <a:r>
              <a:rPr lang="en" b="1" u="sng">
                <a:solidFill>
                  <a:schemeClr val="hlink"/>
                </a:solidFill>
                <a:hlinkClick r:id="rId7">
                  <a:extLst>
                    <a:ext uri="{A12FA001-AC4F-418D-AE19-62706E023703}">
                      <ahyp:hlinkClr xmlns:ahyp="http://schemas.microsoft.com/office/drawing/2018/hyperlinkcolor" val="tx"/>
                    </a:ext>
                  </a:extLst>
                </a:hlinkClick>
              </a:rPr>
              <a:t>Sustainable Development Goals</a:t>
            </a:r>
            <a:r>
              <a:rPr lang="en">
                <a:solidFill>
                  <a:srgbClr val="2C2D60"/>
                </a:solidFill>
              </a:rPr>
              <a:t>.</a:t>
            </a:r>
            <a:endParaRPr>
              <a:solidFill>
                <a:srgbClr val="2C2D60"/>
              </a:solidFill>
            </a:endParaRPr>
          </a:p>
        </p:txBody>
      </p:sp>
      <p:sp>
        <p:nvSpPr>
          <p:cNvPr id="643" name="Google Shape;643;p70"/>
          <p:cNvSpPr/>
          <p:nvPr/>
        </p:nvSpPr>
        <p:spPr>
          <a:xfrm>
            <a:off x="775025" y="2911496"/>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0"/>
          <p:cNvSpPr/>
          <p:nvPr/>
        </p:nvSpPr>
        <p:spPr>
          <a:xfrm>
            <a:off x="882038" y="3013746"/>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6" name="Google Shape;646;p70"/>
          <p:cNvCxnSpPr>
            <a:endCxn id="640" idx="0"/>
          </p:cNvCxnSpPr>
          <p:nvPr/>
        </p:nvCxnSpPr>
        <p:spPr>
          <a:xfrm>
            <a:off x="932675" y="-67339"/>
            <a:ext cx="0" cy="1300800"/>
          </a:xfrm>
          <a:prstGeom prst="straightConnector1">
            <a:avLst/>
          </a:prstGeom>
          <a:noFill/>
          <a:ln w="19050" cap="flat" cmpd="sng">
            <a:solidFill>
              <a:srgbClr val="66679A"/>
            </a:solidFill>
            <a:prstDash val="dot"/>
            <a:round/>
            <a:headEnd type="non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71"/>
          <p:cNvSpPr/>
          <p:nvPr/>
        </p:nvSpPr>
        <p:spPr>
          <a:xfrm>
            <a:off x="0" y="0"/>
            <a:ext cx="12193200" cy="5781000"/>
          </a:xfrm>
          <a:prstGeom prst="rect">
            <a:avLst/>
          </a:prstGeom>
          <a:solidFill>
            <a:srgbClr val="46B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2" name="Google Shape;652;p71"/>
          <p:cNvPicPr preferRelativeResize="0"/>
          <p:nvPr/>
        </p:nvPicPr>
        <p:blipFill rotWithShape="1">
          <a:blip r:embed="rId3">
            <a:alphaModFix/>
          </a:blip>
          <a:srcRect l="8779" r="8779"/>
          <a:stretch/>
        </p:blipFill>
        <p:spPr>
          <a:xfrm>
            <a:off x="615450" y="538525"/>
            <a:ext cx="11577747" cy="6319476"/>
          </a:xfrm>
          <a:prstGeom prst="rect">
            <a:avLst/>
          </a:prstGeom>
          <a:noFill/>
          <a:ln>
            <a:noFill/>
          </a:ln>
        </p:spPr>
      </p:pic>
      <p:sp>
        <p:nvSpPr>
          <p:cNvPr id="653" name="Google Shape;653;p71"/>
          <p:cNvSpPr/>
          <p:nvPr/>
        </p:nvSpPr>
        <p:spPr>
          <a:xfrm>
            <a:off x="615450" y="1849120"/>
            <a:ext cx="11577900" cy="5007305"/>
          </a:xfrm>
          <a:prstGeom prst="rect">
            <a:avLst/>
          </a:prstGeom>
          <a:gradFill>
            <a:gsLst>
              <a:gs pos="0">
                <a:srgbClr val="48B27E"/>
              </a:gs>
              <a:gs pos="100000">
                <a:srgbClr val="48B27E">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4" name="Google Shape;654;p71"/>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655" name="Google Shape;655;p71"/>
          <p:cNvSpPr txBox="1">
            <a:spLocks noGrp="1"/>
          </p:cNvSpPr>
          <p:nvPr>
            <p:ph type="title"/>
          </p:nvPr>
        </p:nvSpPr>
        <p:spPr>
          <a:xfrm>
            <a:off x="975175" y="4806425"/>
            <a:ext cx="8058000" cy="9300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sz="4800" b="1">
                <a:solidFill>
                  <a:schemeClr val="lt1"/>
                </a:solidFill>
              </a:rPr>
              <a:t>Why should companies and financial institutions engage beyond their value chains? </a:t>
            </a:r>
            <a:endParaRPr sz="4800" b="1">
              <a:solidFill>
                <a:schemeClr val="lt1"/>
              </a:solidFill>
            </a:endParaRPr>
          </a:p>
        </p:txBody>
      </p:sp>
      <p:sp>
        <p:nvSpPr>
          <p:cNvPr id="656" name="Google Shape;656;p71"/>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1"/>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 name="Google Shape;658;p71"/>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659" name="Google Shape;659;p71"/>
          <p:cNvSpPr txBox="1"/>
          <p:nvPr/>
        </p:nvSpPr>
        <p:spPr>
          <a:xfrm>
            <a:off x="8955250" y="6361175"/>
            <a:ext cx="3000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IDH SourceUp </a:t>
            </a:r>
            <a:endParaRPr sz="11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2"/>
          <p:cNvSpPr/>
          <p:nvPr/>
        </p:nvSpPr>
        <p:spPr>
          <a:xfrm>
            <a:off x="5208825" y="9988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5315838" y="11011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666" name="Google Shape;666;p72"/>
          <p:cNvSpPr/>
          <p:nvPr/>
        </p:nvSpPr>
        <p:spPr>
          <a:xfrm>
            <a:off x="5208825" y="27708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5315838" y="28730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668" name="Google Shape;668;p72"/>
          <p:cNvCxnSpPr>
            <a:stCxn id="664" idx="4"/>
            <a:endCxn id="666" idx="0"/>
          </p:cNvCxnSpPr>
          <p:nvPr/>
        </p:nvCxnSpPr>
        <p:spPr>
          <a:xfrm>
            <a:off x="5366475" y="1314163"/>
            <a:ext cx="0" cy="1456800"/>
          </a:xfrm>
          <a:prstGeom prst="straightConnector1">
            <a:avLst/>
          </a:prstGeom>
          <a:noFill/>
          <a:ln w="19050" cap="flat" cmpd="sng">
            <a:solidFill>
              <a:srgbClr val="66679A"/>
            </a:solidFill>
            <a:prstDash val="dot"/>
            <a:round/>
            <a:headEnd type="none" w="med" len="med"/>
            <a:tailEnd type="none" w="med" len="med"/>
          </a:ln>
        </p:spPr>
      </p:cxnSp>
      <p:sp>
        <p:nvSpPr>
          <p:cNvPr id="669" name="Google Shape;669;p72"/>
          <p:cNvSpPr txBox="1"/>
          <p:nvPr/>
        </p:nvSpPr>
        <p:spPr>
          <a:xfrm>
            <a:off x="5686450" y="933425"/>
            <a:ext cx="5758500" cy="182380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US" sz="1200" b="1">
                <a:solidFill>
                  <a:srgbClr val="2CB8C7"/>
                </a:solidFill>
              </a:rPr>
              <a:t>Brand and reputation</a:t>
            </a:r>
          </a:p>
          <a:p>
            <a:pPr marL="0" lvl="0" indent="0" algn="l" rtl="0">
              <a:lnSpc>
                <a:spcPct val="115000"/>
              </a:lnSpc>
              <a:spcBef>
                <a:spcPts val="0"/>
              </a:spcBef>
              <a:spcAft>
                <a:spcPts val="0"/>
              </a:spcAft>
              <a:buNone/>
            </a:pPr>
            <a:r>
              <a:rPr lang="en-US" sz="1100" b="1">
                <a:solidFill>
                  <a:srgbClr val="2C2D60"/>
                </a:solidFill>
              </a:rPr>
              <a:t>Deforestation, negative environmental impacts, poor labour conditions, and human rights abuses in supply chains are increasingly being exposed </a:t>
            </a:r>
            <a:r>
              <a:rPr lang="en-US" sz="1100">
                <a:solidFill>
                  <a:srgbClr val="2C2D60"/>
                </a:solidFill>
              </a:rPr>
              <a:t>in campaigns which target retailers, manufacturers, traders and producers. This can cause major </a:t>
            </a:r>
            <a:r>
              <a:rPr lang="en-US" sz="1100" b="1">
                <a:solidFill>
                  <a:srgbClr val="2C2D60"/>
                </a:solidFill>
              </a:rPr>
              <a:t>damage to brand reputation, </a:t>
            </a:r>
            <a:r>
              <a:rPr lang="en-US" sz="1100">
                <a:solidFill>
                  <a:srgbClr val="2C2D60"/>
                </a:solidFill>
              </a:rPr>
              <a:t>leading to loss of demand, investment or employee talent - severely undermining business stability, reputation and future growth. </a:t>
            </a:r>
          </a:p>
          <a:p>
            <a:pPr marL="0" lvl="0" indent="0" algn="l" rtl="0">
              <a:lnSpc>
                <a:spcPct val="115000"/>
              </a:lnSpc>
              <a:spcBef>
                <a:spcPts val="0"/>
              </a:spcBef>
              <a:spcAft>
                <a:spcPts val="0"/>
              </a:spcAft>
              <a:buNone/>
            </a:pPr>
            <a:r>
              <a:rPr lang="en-US" sz="1100" i="1">
                <a:solidFill>
                  <a:srgbClr val="2C2D60"/>
                </a:solidFill>
              </a:rPr>
              <a:t>e.g., Campaign organisations such as Mighty Earth issue regular reviews of company performance that receive great attention from the international community. </a:t>
            </a:r>
          </a:p>
        </p:txBody>
      </p:sp>
      <p:sp>
        <p:nvSpPr>
          <p:cNvPr id="670" name="Google Shape;670;p72"/>
          <p:cNvSpPr txBox="1"/>
          <p:nvPr/>
        </p:nvSpPr>
        <p:spPr>
          <a:xfrm>
            <a:off x="5686450" y="2722925"/>
            <a:ext cx="5758500" cy="260247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US" sz="1200" b="1">
                <a:solidFill>
                  <a:srgbClr val="2CB8C7"/>
                </a:solidFill>
              </a:rPr>
              <a:t>License to operate</a:t>
            </a:r>
          </a:p>
          <a:p>
            <a:pPr>
              <a:lnSpc>
                <a:spcPct val="115000"/>
              </a:lnSpc>
            </a:pPr>
            <a:r>
              <a:rPr lang="en-US" sz="1100" b="1">
                <a:solidFill>
                  <a:srgbClr val="2C2D60"/>
                </a:solidFill>
              </a:rPr>
              <a:t>Markets and trade blocs are building tougher legislation and regulations for commodity imports associated with deforestation. </a:t>
            </a:r>
            <a:r>
              <a:rPr lang="en-US" sz="1100">
                <a:solidFill>
                  <a:srgbClr val="2C2D60"/>
                </a:solidFill>
              </a:rPr>
              <a:t>The EU, UK and US are introducing import regulations with environmental and social requirements, to effectively ban commodity imports that cannot demonstrate compliance. </a:t>
            </a:r>
          </a:p>
          <a:p>
            <a:pPr>
              <a:lnSpc>
                <a:spcPct val="115000"/>
              </a:lnSpc>
            </a:pPr>
            <a:r>
              <a:rPr lang="en-US" sz="1100" i="1">
                <a:solidFill>
                  <a:srgbClr val="2C2D60"/>
                </a:solidFill>
              </a:rPr>
              <a:t>e.g., The US Customs and Border Agency banned imports from two Malaysian palm oil corporations in 2020 in response to evidence of human rights abuses. Major buyers followed by refusing to procure from them.</a:t>
            </a:r>
          </a:p>
          <a:p>
            <a:pPr marL="0" lvl="0" indent="0" algn="l" rtl="0">
              <a:lnSpc>
                <a:spcPct val="115000"/>
              </a:lnSpc>
              <a:spcBef>
                <a:spcPts val="0"/>
              </a:spcBef>
              <a:spcAft>
                <a:spcPts val="0"/>
              </a:spcAft>
              <a:buNone/>
            </a:pPr>
            <a:r>
              <a:rPr lang="en-US" sz="1100" i="1">
                <a:solidFill>
                  <a:srgbClr val="2C2D60"/>
                </a:solidFill>
              </a:rPr>
              <a:t>e.g., The Council of the EU adopted in June 2022 </a:t>
            </a:r>
            <a:r>
              <a:rPr lang="en-US" sz="1100" i="1">
                <a:solidFill>
                  <a:srgbClr val="2C2D60"/>
                </a:solidFill>
                <a:hlinkClick r:id="rId3"/>
              </a:rPr>
              <a:t>mandatory due diligence rules </a:t>
            </a:r>
            <a:r>
              <a:rPr lang="en-US" sz="1100" i="1">
                <a:solidFill>
                  <a:srgbClr val="2C2D60"/>
                </a:solidFill>
              </a:rPr>
              <a:t>for all operators and traders who place, make available or export palm oil, beef, timber, coffee, cocoa and soy from the EU market to limit the consumption of products contributing to deforestation or forest degradation</a:t>
            </a:r>
          </a:p>
        </p:txBody>
      </p:sp>
      <p:sp>
        <p:nvSpPr>
          <p:cNvPr id="671" name="Google Shape;671;p72"/>
          <p:cNvSpPr txBox="1"/>
          <p:nvPr/>
        </p:nvSpPr>
        <p:spPr>
          <a:xfrm>
            <a:off x="5686450" y="5293126"/>
            <a:ext cx="5783569" cy="12397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US" sz="1200" b="1">
                <a:solidFill>
                  <a:srgbClr val="2CB8C7"/>
                </a:solidFill>
              </a:rPr>
              <a:t>Supply chain disruption</a:t>
            </a:r>
          </a:p>
          <a:p>
            <a:pPr>
              <a:lnSpc>
                <a:spcPct val="115000"/>
              </a:lnSpc>
            </a:pPr>
            <a:r>
              <a:rPr lang="en-US" sz="1100" b="1">
                <a:solidFill>
                  <a:srgbClr val="2C2D60"/>
                </a:solidFill>
              </a:rPr>
              <a:t>Trading bans, or crop failures from land degradation or climate change, can disrupt sourcing and cause ripple effects and loss of business across entire supply chains. </a:t>
            </a:r>
          </a:p>
          <a:p>
            <a:pPr marL="0" lvl="0" indent="0" algn="l" rtl="0">
              <a:lnSpc>
                <a:spcPct val="115000"/>
              </a:lnSpc>
              <a:spcBef>
                <a:spcPts val="0"/>
              </a:spcBef>
              <a:spcAft>
                <a:spcPts val="0"/>
              </a:spcAft>
              <a:buNone/>
            </a:pPr>
            <a:r>
              <a:rPr lang="en-US" sz="1100" i="1">
                <a:solidFill>
                  <a:srgbClr val="2C2D60"/>
                </a:solidFill>
              </a:rPr>
              <a:t>e.g., Repeated droughts in a major coffee producing region of Brazil, followed by an extreme cold spell in July 2021, led to a </a:t>
            </a:r>
            <a:r>
              <a:rPr lang="en-US" sz="1100" i="1" u="sng">
                <a:solidFill>
                  <a:schemeClr val="hlink"/>
                </a:solidFill>
                <a:hlinkClick r:id="rId4">
                  <a:extLst>
                    <a:ext uri="{A12FA001-AC4F-418D-AE19-62706E023703}">
                      <ahyp:hlinkClr xmlns:ahyp="http://schemas.microsoft.com/office/drawing/2018/hyperlinkcolor" val="tx"/>
                    </a:ext>
                  </a:extLst>
                </a:hlinkClick>
              </a:rPr>
              <a:t>huge spike in the global price of coffee</a:t>
            </a:r>
            <a:r>
              <a:rPr lang="en-US" sz="1100" i="1">
                <a:solidFill>
                  <a:srgbClr val="2C2D60"/>
                </a:solidFill>
              </a:rPr>
              <a:t> imports.</a:t>
            </a:r>
          </a:p>
        </p:txBody>
      </p:sp>
      <p:sp>
        <p:nvSpPr>
          <p:cNvPr id="672" name="Google Shape;672;p72"/>
          <p:cNvSpPr/>
          <p:nvPr/>
        </p:nvSpPr>
        <p:spPr>
          <a:xfrm>
            <a:off x="5208825" y="53415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5315838" y="54437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674" name="Google Shape;674;p72"/>
          <p:cNvSpPr txBox="1">
            <a:spLocks noGrp="1"/>
          </p:cNvSpPr>
          <p:nvPr>
            <p:ph type="title"/>
          </p:nvPr>
        </p:nvSpPr>
        <p:spPr>
          <a:xfrm>
            <a:off x="5055625" y="233504"/>
            <a:ext cx="3948300" cy="628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solidFill>
                  <a:srgbClr val="2CB8C7"/>
                </a:solidFill>
              </a:rPr>
              <a:t>Operational risks</a:t>
            </a:r>
            <a:endParaRPr sz="2200">
              <a:solidFill>
                <a:srgbClr val="2CB8C7"/>
              </a:solidFill>
            </a:endParaRPr>
          </a:p>
        </p:txBody>
      </p:sp>
      <p:cxnSp>
        <p:nvCxnSpPr>
          <p:cNvPr id="675" name="Google Shape;675;p72"/>
          <p:cNvCxnSpPr>
            <a:stCxn id="666" idx="4"/>
            <a:endCxn id="672" idx="0"/>
          </p:cNvCxnSpPr>
          <p:nvPr/>
        </p:nvCxnSpPr>
        <p:spPr>
          <a:xfrm>
            <a:off x="5366475" y="3086135"/>
            <a:ext cx="0" cy="2255400"/>
          </a:xfrm>
          <a:prstGeom prst="straightConnector1">
            <a:avLst/>
          </a:prstGeom>
          <a:noFill/>
          <a:ln w="19050" cap="flat" cmpd="sng">
            <a:solidFill>
              <a:srgbClr val="66679A"/>
            </a:solidFill>
            <a:prstDash val="dot"/>
            <a:round/>
            <a:headEnd type="none" w="med" len="med"/>
            <a:tailEnd type="none" w="med" len="med"/>
          </a:ln>
        </p:spPr>
      </p:cxnSp>
      <p:pic>
        <p:nvPicPr>
          <p:cNvPr id="676" name="Google Shape;676;p72"/>
          <p:cNvPicPr preferRelativeResize="0"/>
          <p:nvPr/>
        </p:nvPicPr>
        <p:blipFill rotWithShape="1">
          <a:blip r:embed="rId5">
            <a:alphaModFix/>
          </a:blip>
          <a:srcRect l="13670" r="6105"/>
          <a:stretch/>
        </p:blipFill>
        <p:spPr>
          <a:xfrm>
            <a:off x="796050" y="3429000"/>
            <a:ext cx="4127427" cy="3428999"/>
          </a:xfrm>
          <a:prstGeom prst="rect">
            <a:avLst/>
          </a:prstGeom>
          <a:noFill/>
          <a:ln>
            <a:noFill/>
          </a:ln>
        </p:spPr>
      </p:pic>
      <p:sp>
        <p:nvSpPr>
          <p:cNvPr id="677" name="Google Shape;677;p72"/>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For companies, inaction carries both short-term and longer-term risks</a:t>
            </a:r>
            <a:endParaRPr sz="2200"/>
          </a:p>
        </p:txBody>
      </p:sp>
      <p:sp>
        <p:nvSpPr>
          <p:cNvPr id="678" name="Google Shape;678;p72"/>
          <p:cNvSpPr txBox="1">
            <a:spLocks noGrp="1"/>
          </p:cNvSpPr>
          <p:nvPr>
            <p:ph type="title"/>
          </p:nvPr>
        </p:nvSpPr>
        <p:spPr>
          <a:xfrm>
            <a:off x="609625" y="1488575"/>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Rapid action to address unsustainable production can </a:t>
            </a:r>
            <a:r>
              <a:rPr lang="en" sz="1400"/>
              <a:t>protect revenue and reputation, while ensuring a stable operating environment.</a:t>
            </a:r>
            <a:r>
              <a:rPr lang="en" sz="1400" b="0"/>
              <a:t> Reversing damage in future will be much more difficult and costly. ​</a:t>
            </a:r>
            <a:endParaRPr sz="1400" b="0"/>
          </a:p>
        </p:txBody>
      </p:sp>
      <p:sp>
        <p:nvSpPr>
          <p:cNvPr id="679" name="Google Shape;679;p72"/>
          <p:cNvSpPr txBox="1">
            <a:spLocks noGrp="1"/>
          </p:cNvSpPr>
          <p:nvPr>
            <p:ph type="subTitle" idx="1"/>
          </p:nvPr>
        </p:nvSpPr>
        <p:spPr>
          <a:xfrm rot="5400000">
            <a:off x="-3275762" y="3310200"/>
            <a:ext cx="6625200" cy="6144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SHOULD COMPANIES AND FINANCIAL INSTITUTIONS ENGAGE BEYOND THEIR VALUE CHAINS?</a:t>
            </a:r>
            <a:endParaRPr sz="800"/>
          </a:p>
        </p:txBody>
      </p:sp>
      <p:sp>
        <p:nvSpPr>
          <p:cNvPr id="680" name="Google Shape;680;p72"/>
          <p:cNvSpPr txBox="1"/>
          <p:nvPr/>
        </p:nvSpPr>
        <p:spPr>
          <a:xfrm>
            <a:off x="1074650" y="63611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Indonesia</a:t>
            </a:r>
            <a:endParaRPr sz="11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73"/>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For companies, inaction carries both short-term and longer-term risks</a:t>
            </a:r>
            <a:endParaRPr sz="2200"/>
          </a:p>
        </p:txBody>
      </p:sp>
      <p:sp>
        <p:nvSpPr>
          <p:cNvPr id="686" name="Google Shape;686;p73"/>
          <p:cNvSpPr/>
          <p:nvPr/>
        </p:nvSpPr>
        <p:spPr>
          <a:xfrm>
            <a:off x="5208825" y="9988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3"/>
          <p:cNvSpPr/>
          <p:nvPr/>
        </p:nvSpPr>
        <p:spPr>
          <a:xfrm>
            <a:off x="5315838" y="11011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688" name="Google Shape;688;p73"/>
          <p:cNvSpPr/>
          <p:nvPr/>
        </p:nvSpPr>
        <p:spPr>
          <a:xfrm>
            <a:off x="5208825" y="292467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3"/>
          <p:cNvSpPr/>
          <p:nvPr/>
        </p:nvSpPr>
        <p:spPr>
          <a:xfrm>
            <a:off x="5315838" y="302692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cxnSp>
        <p:nvCxnSpPr>
          <p:cNvPr id="690" name="Google Shape;690;p73"/>
          <p:cNvCxnSpPr>
            <a:stCxn id="686" idx="4"/>
            <a:endCxn id="688" idx="0"/>
          </p:cNvCxnSpPr>
          <p:nvPr/>
        </p:nvCxnSpPr>
        <p:spPr>
          <a:xfrm>
            <a:off x="5366475" y="1314163"/>
            <a:ext cx="0" cy="1610400"/>
          </a:xfrm>
          <a:prstGeom prst="straightConnector1">
            <a:avLst/>
          </a:prstGeom>
          <a:noFill/>
          <a:ln w="19050" cap="flat" cmpd="sng">
            <a:solidFill>
              <a:srgbClr val="66679A"/>
            </a:solidFill>
            <a:prstDash val="dot"/>
            <a:round/>
            <a:headEnd type="none" w="med" len="med"/>
            <a:tailEnd type="none" w="med" len="med"/>
          </a:ln>
        </p:spPr>
      </p:cxnSp>
      <p:sp>
        <p:nvSpPr>
          <p:cNvPr id="691" name="Google Shape;691;p73"/>
          <p:cNvSpPr txBox="1"/>
          <p:nvPr/>
        </p:nvSpPr>
        <p:spPr>
          <a:xfrm>
            <a:off x="5686450" y="933425"/>
            <a:ext cx="5758500" cy="201847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US" sz="1200" b="1">
                <a:solidFill>
                  <a:srgbClr val="2CB8C7"/>
                </a:solidFill>
              </a:rPr>
              <a:t>Climate impacts</a:t>
            </a:r>
          </a:p>
          <a:p>
            <a:pPr>
              <a:lnSpc>
                <a:spcPct val="115000"/>
              </a:lnSpc>
            </a:pPr>
            <a:r>
              <a:rPr lang="en-US" sz="1100" b="1">
                <a:solidFill>
                  <a:srgbClr val="2C2D60"/>
                </a:solidFill>
              </a:rPr>
              <a:t>Transformation in the agriculture sector is essential to meet key goals of the Paris Agreement and Glasgow Climate Pact. </a:t>
            </a:r>
            <a:r>
              <a:rPr lang="en-US" sz="1100">
                <a:solidFill>
                  <a:srgbClr val="2C2D60"/>
                </a:solidFill>
              </a:rPr>
              <a:t>Global agricultural productivity growth has already </a:t>
            </a:r>
            <a:r>
              <a:rPr lang="en-US" sz="1100" u="sng">
                <a:solidFill>
                  <a:schemeClr val="hlink"/>
                </a:solidFill>
                <a:hlinkClick r:id="rId3">
                  <a:extLst>
                    <a:ext uri="{A12FA001-AC4F-418D-AE19-62706E023703}">
                      <ahyp:hlinkClr xmlns:ahyp="http://schemas.microsoft.com/office/drawing/2018/hyperlinkcolor" val="tx"/>
                    </a:ext>
                  </a:extLst>
                </a:hlinkClick>
              </a:rPr>
              <a:t>declined 21% since the 1960s</a:t>
            </a:r>
            <a:r>
              <a:rPr lang="en-US" sz="1100">
                <a:solidFill>
                  <a:srgbClr val="2C2D60"/>
                </a:solidFill>
              </a:rPr>
              <a:t> as a result of climate change. Unless warming is kept below 2°C, productivity is expected to continue declining – creating systemic risks for the industry globally. </a:t>
            </a:r>
          </a:p>
          <a:p>
            <a:pPr marL="0" lvl="0" indent="0" algn="l" rtl="0">
              <a:lnSpc>
                <a:spcPct val="115000"/>
              </a:lnSpc>
              <a:spcBef>
                <a:spcPts val="0"/>
              </a:spcBef>
              <a:spcAft>
                <a:spcPts val="0"/>
              </a:spcAft>
              <a:buNone/>
            </a:pPr>
            <a:r>
              <a:rPr lang="en-US" sz="1100" i="1">
                <a:solidFill>
                  <a:srgbClr val="2C2D60"/>
                </a:solidFill>
              </a:rPr>
              <a:t>e.g., Yields are expected to decline most severely </a:t>
            </a:r>
            <a:r>
              <a:rPr lang="en-US" sz="1100" i="1" u="sng">
                <a:solidFill>
                  <a:schemeClr val="hlink"/>
                </a:solidFill>
                <a:hlinkClick r:id="rId4">
                  <a:extLst>
                    <a:ext uri="{A12FA001-AC4F-418D-AE19-62706E023703}">
                      <ahyp:hlinkClr xmlns:ahyp="http://schemas.microsoft.com/office/drawing/2018/hyperlinkcolor" val="tx"/>
                    </a:ext>
                  </a:extLst>
                </a:hlinkClick>
              </a:rPr>
              <a:t>in tropical countries</a:t>
            </a:r>
            <a:r>
              <a:rPr lang="en-US" sz="1100" i="1">
                <a:solidFill>
                  <a:srgbClr val="2C2D60"/>
                </a:solidFill>
              </a:rPr>
              <a:t>. Studies have shown that projected losses in the production of </a:t>
            </a:r>
            <a:r>
              <a:rPr lang="en-US" sz="1100" i="1" u="sng">
                <a:solidFill>
                  <a:schemeClr val="hlink"/>
                </a:solidFill>
                <a:hlinkClick r:id="rId5">
                  <a:extLst>
                    <a:ext uri="{A12FA001-AC4F-418D-AE19-62706E023703}">
                      <ahyp:hlinkClr xmlns:ahyp="http://schemas.microsoft.com/office/drawing/2018/hyperlinkcolor" val="tx"/>
                    </a:ext>
                  </a:extLst>
                </a:hlinkClick>
              </a:rPr>
              <a:t>cacao</a:t>
            </a:r>
            <a:r>
              <a:rPr lang="en-US" sz="1100" i="1">
                <a:solidFill>
                  <a:srgbClr val="2C2D60"/>
                </a:solidFill>
              </a:rPr>
              <a:t> and </a:t>
            </a:r>
            <a:r>
              <a:rPr lang="en-US" sz="1100" i="1" u="sng">
                <a:solidFill>
                  <a:schemeClr val="hlink"/>
                </a:solidFill>
                <a:hlinkClick r:id="rId6">
                  <a:extLst>
                    <a:ext uri="{A12FA001-AC4F-418D-AE19-62706E023703}">
                      <ahyp:hlinkClr xmlns:ahyp="http://schemas.microsoft.com/office/drawing/2018/hyperlinkcolor" val="tx"/>
                    </a:ext>
                  </a:extLst>
                </a:hlinkClick>
              </a:rPr>
              <a:t>coffee</a:t>
            </a:r>
            <a:r>
              <a:rPr lang="en-US" sz="1100" i="1">
                <a:solidFill>
                  <a:srgbClr val="2C2D60"/>
                </a:solidFill>
              </a:rPr>
              <a:t> threaten national economies and the regional and global supply chains of these industries.</a:t>
            </a:r>
          </a:p>
        </p:txBody>
      </p:sp>
      <p:sp>
        <p:nvSpPr>
          <p:cNvPr id="692" name="Google Shape;692;p73"/>
          <p:cNvSpPr txBox="1"/>
          <p:nvPr/>
        </p:nvSpPr>
        <p:spPr>
          <a:xfrm>
            <a:off x="5686450" y="2882100"/>
            <a:ext cx="5758500" cy="182380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US" sz="1200" b="1">
                <a:solidFill>
                  <a:srgbClr val="2CB8C7"/>
                </a:solidFill>
              </a:rPr>
              <a:t>Ecological instability</a:t>
            </a:r>
          </a:p>
          <a:p>
            <a:pPr marL="0" lvl="0" indent="0" algn="l" rtl="0">
              <a:lnSpc>
                <a:spcPct val="115000"/>
              </a:lnSpc>
              <a:spcBef>
                <a:spcPts val="0"/>
              </a:spcBef>
              <a:spcAft>
                <a:spcPts val="0"/>
              </a:spcAft>
              <a:buNone/>
            </a:pPr>
            <a:r>
              <a:rPr lang="en-US" sz="1100" b="1">
                <a:solidFill>
                  <a:srgbClr val="2C2D60"/>
                </a:solidFill>
              </a:rPr>
              <a:t>Commodity-driven deforestation and unsustainable farming practices are rapidly destroying the ecosystem services and natural resources our societies and economies depend on, </a:t>
            </a:r>
            <a:r>
              <a:rPr lang="en-US" sz="1100">
                <a:solidFill>
                  <a:srgbClr val="2C2D60"/>
                </a:solidFill>
              </a:rPr>
              <a:t>while disrupting regional microclimates and increasing global climate vulnerability.</a:t>
            </a:r>
          </a:p>
          <a:p>
            <a:pPr marL="0" lvl="0" indent="0" algn="l" rtl="0">
              <a:lnSpc>
                <a:spcPct val="115000"/>
              </a:lnSpc>
              <a:spcBef>
                <a:spcPts val="0"/>
              </a:spcBef>
              <a:spcAft>
                <a:spcPts val="0"/>
              </a:spcAft>
              <a:buNone/>
            </a:pPr>
            <a:r>
              <a:rPr lang="en-US" sz="1100" i="1">
                <a:solidFill>
                  <a:srgbClr val="2C2D60"/>
                </a:solidFill>
              </a:rPr>
              <a:t>e.g., Pollination-dependent crops, such as coffee and cocoa, are valued </a:t>
            </a:r>
            <a:r>
              <a:rPr lang="en-US" sz="1100" i="1" u="sng">
                <a:solidFill>
                  <a:schemeClr val="hlink"/>
                </a:solidFill>
                <a:hlinkClick r:id="rId7">
                  <a:extLst>
                    <a:ext uri="{A12FA001-AC4F-418D-AE19-62706E023703}">
                      <ahyp:hlinkClr xmlns:ahyp="http://schemas.microsoft.com/office/drawing/2018/hyperlinkcolor" val="tx"/>
                    </a:ext>
                  </a:extLst>
                </a:hlinkClick>
              </a:rPr>
              <a:t>500% higher </a:t>
            </a:r>
            <a:r>
              <a:rPr lang="en-US" sz="1100" i="1">
                <a:solidFill>
                  <a:srgbClr val="2C2D60"/>
                </a:solidFill>
              </a:rPr>
              <a:t>than crops that do not need pollination, yet overuse of pesticides is decimating pollinator populations around the world.</a:t>
            </a:r>
          </a:p>
        </p:txBody>
      </p:sp>
      <p:sp>
        <p:nvSpPr>
          <p:cNvPr id="693" name="Google Shape;693;p73"/>
          <p:cNvSpPr txBox="1"/>
          <p:nvPr/>
        </p:nvSpPr>
        <p:spPr>
          <a:xfrm>
            <a:off x="5686450" y="4659375"/>
            <a:ext cx="5758500" cy="201847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US" sz="1200" b="1">
                <a:solidFill>
                  <a:srgbClr val="2CB8C7"/>
                </a:solidFill>
              </a:rPr>
              <a:t>Livelihood damage &amp; food insecurity</a:t>
            </a:r>
          </a:p>
          <a:p>
            <a:pPr>
              <a:lnSpc>
                <a:spcPct val="115000"/>
              </a:lnSpc>
            </a:pPr>
            <a:r>
              <a:rPr lang="en-US" sz="1100" b="1">
                <a:solidFill>
                  <a:srgbClr val="2C2D60"/>
                </a:solidFill>
              </a:rPr>
              <a:t>Increased incidence of crop failure and declining productivity threaten the livelihoods of producers globally, and contribute to growing food insecurity. </a:t>
            </a:r>
            <a:r>
              <a:rPr lang="en-US" sz="1100">
                <a:solidFill>
                  <a:srgbClr val="2C2D60"/>
                </a:solidFill>
              </a:rPr>
              <a:t>Unless land degradation is reversed, competition over remaining productive land will </a:t>
            </a:r>
            <a:r>
              <a:rPr lang="en-US" sz="1100" err="1">
                <a:solidFill>
                  <a:srgbClr val="2C2D60"/>
                </a:solidFill>
              </a:rPr>
              <a:t>marginalise</a:t>
            </a:r>
            <a:r>
              <a:rPr lang="en-US" sz="1100">
                <a:solidFill>
                  <a:srgbClr val="2C2D60"/>
                </a:solidFill>
              </a:rPr>
              <a:t> smaller producers and push many into poverty. Global demand for food is expected to increase 50% by 2050, yet commodity price volatility risks market failure and unequal access to food. </a:t>
            </a:r>
          </a:p>
          <a:p>
            <a:pPr>
              <a:lnSpc>
                <a:spcPct val="115000"/>
              </a:lnSpc>
            </a:pPr>
            <a:r>
              <a:rPr lang="en-US" sz="1100" i="1">
                <a:solidFill>
                  <a:srgbClr val="2C2D60"/>
                </a:solidFill>
              </a:rPr>
              <a:t>e.g., Low yields and </a:t>
            </a:r>
            <a:r>
              <a:rPr lang="en-US" sz="1100" i="1" u="sng">
                <a:solidFill>
                  <a:schemeClr val="hlink"/>
                </a:solidFill>
              </a:rPr>
              <a:t>reduced availability of non-genetically modified (GM) soy</a:t>
            </a:r>
            <a:r>
              <a:rPr lang="en-US" sz="1100" i="1">
                <a:solidFill>
                  <a:srgbClr val="2C2D60"/>
                </a:solidFill>
              </a:rPr>
              <a:t> in 2021 led to price increases for buyers and consumers in countries with regulations against GM.</a:t>
            </a:r>
          </a:p>
        </p:txBody>
      </p:sp>
      <p:sp>
        <p:nvSpPr>
          <p:cNvPr id="694" name="Google Shape;694;p73"/>
          <p:cNvSpPr/>
          <p:nvPr/>
        </p:nvSpPr>
        <p:spPr>
          <a:xfrm>
            <a:off x="5208825" y="4695526"/>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3"/>
          <p:cNvSpPr/>
          <p:nvPr/>
        </p:nvSpPr>
        <p:spPr>
          <a:xfrm>
            <a:off x="5315838" y="4797776"/>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696" name="Google Shape;696;p73"/>
          <p:cNvSpPr txBox="1">
            <a:spLocks noGrp="1"/>
          </p:cNvSpPr>
          <p:nvPr>
            <p:ph type="title"/>
          </p:nvPr>
        </p:nvSpPr>
        <p:spPr>
          <a:xfrm>
            <a:off x="5055625" y="233504"/>
            <a:ext cx="3948300" cy="628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solidFill>
                  <a:srgbClr val="2CB8C7"/>
                </a:solidFill>
              </a:rPr>
              <a:t>Systemic risks</a:t>
            </a:r>
            <a:endParaRPr sz="2200">
              <a:solidFill>
                <a:srgbClr val="2CB8C7"/>
              </a:solidFill>
            </a:endParaRPr>
          </a:p>
        </p:txBody>
      </p:sp>
      <p:cxnSp>
        <p:nvCxnSpPr>
          <p:cNvPr id="697" name="Google Shape;697;p73"/>
          <p:cNvCxnSpPr>
            <a:stCxn id="688" idx="4"/>
            <a:endCxn id="694" idx="0"/>
          </p:cNvCxnSpPr>
          <p:nvPr/>
        </p:nvCxnSpPr>
        <p:spPr>
          <a:xfrm>
            <a:off x="5366475" y="3239975"/>
            <a:ext cx="0" cy="1455600"/>
          </a:xfrm>
          <a:prstGeom prst="straightConnector1">
            <a:avLst/>
          </a:prstGeom>
          <a:noFill/>
          <a:ln w="19050" cap="flat" cmpd="sng">
            <a:solidFill>
              <a:srgbClr val="66679A"/>
            </a:solidFill>
            <a:prstDash val="dot"/>
            <a:round/>
            <a:headEnd type="none" w="med" len="med"/>
            <a:tailEnd type="none" w="med" len="med"/>
          </a:ln>
        </p:spPr>
      </p:cxnSp>
      <p:pic>
        <p:nvPicPr>
          <p:cNvPr id="698" name="Google Shape;698;p73"/>
          <p:cNvPicPr preferRelativeResize="0"/>
          <p:nvPr/>
        </p:nvPicPr>
        <p:blipFill rotWithShape="1">
          <a:blip r:embed="rId8">
            <a:alphaModFix/>
          </a:blip>
          <a:srcRect l="9883" r="9891"/>
          <a:stretch/>
        </p:blipFill>
        <p:spPr>
          <a:xfrm>
            <a:off x="796050" y="3429000"/>
            <a:ext cx="4127427" cy="3428999"/>
          </a:xfrm>
          <a:prstGeom prst="rect">
            <a:avLst/>
          </a:prstGeom>
          <a:noFill/>
          <a:ln>
            <a:noFill/>
          </a:ln>
        </p:spPr>
      </p:pic>
      <p:sp>
        <p:nvSpPr>
          <p:cNvPr id="699" name="Google Shape;699;p73"/>
          <p:cNvSpPr txBox="1">
            <a:spLocks noGrp="1"/>
          </p:cNvSpPr>
          <p:nvPr>
            <p:ph type="title"/>
          </p:nvPr>
        </p:nvSpPr>
        <p:spPr>
          <a:xfrm>
            <a:off x="609625" y="1488575"/>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Rapid action to address unsustainable production can </a:t>
            </a:r>
            <a:r>
              <a:rPr lang="en" sz="1400"/>
              <a:t>protect revenue and reputation, while ensuring a stable operating environment. </a:t>
            </a:r>
            <a:r>
              <a:rPr lang="en" sz="1400" b="0"/>
              <a:t>Reversing damage in future will be much more difficult and costly. </a:t>
            </a:r>
            <a:endParaRPr sz="1400" b="0"/>
          </a:p>
        </p:txBody>
      </p:sp>
      <p:sp>
        <p:nvSpPr>
          <p:cNvPr id="700" name="Google Shape;700;p73"/>
          <p:cNvSpPr txBox="1">
            <a:spLocks noGrp="1"/>
          </p:cNvSpPr>
          <p:nvPr>
            <p:ph type="subTitle" idx="1"/>
          </p:nvPr>
        </p:nvSpPr>
        <p:spPr>
          <a:xfrm rot="5400000">
            <a:off x="-3275762" y="3310200"/>
            <a:ext cx="6625200" cy="6144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SHOULD COMPANIES AND FINANCIAL INSTITUTIONS ENGAGE BEYOND THEIR VALUE CHAINS?</a:t>
            </a:r>
            <a:endParaRPr sz="800"/>
          </a:p>
        </p:txBody>
      </p:sp>
      <p:sp>
        <p:nvSpPr>
          <p:cNvPr id="701" name="Google Shape;701;p73"/>
          <p:cNvSpPr txBox="1"/>
          <p:nvPr/>
        </p:nvSpPr>
        <p:spPr>
          <a:xfrm>
            <a:off x="1074650" y="6361175"/>
            <a:ext cx="3000000" cy="72786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Clr>
                <a:schemeClr val="dk1"/>
              </a:buClr>
              <a:buSzPts val="1100"/>
              <a:buFont typeface="Arial"/>
              <a:buNone/>
            </a:pPr>
            <a:r>
              <a:rPr lang="en" sz="1100">
                <a:solidFill>
                  <a:schemeClr val="lt1"/>
                </a:solidFill>
              </a:rPr>
              <a:t>© UNDP Indonesia/Agusriady Saputra</a:t>
            </a:r>
            <a:endParaRPr sz="1100">
              <a:solidFill>
                <a:schemeClr val="lt1"/>
              </a:solidFill>
            </a:endParaRPr>
          </a:p>
          <a:p>
            <a:pPr marL="0" lvl="0" indent="0" algn="l" rtl="0">
              <a:lnSpc>
                <a:spcPct val="115000"/>
              </a:lnSpc>
              <a:spcBef>
                <a:spcPts val="600"/>
              </a:spcBef>
              <a:spcAft>
                <a:spcPts val="0"/>
              </a:spcAft>
              <a:buNone/>
            </a:pPr>
            <a:endParaRPr sz="11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7"/>
          <p:cNvSpPr txBox="1">
            <a:spLocks noGrp="1"/>
          </p:cNvSpPr>
          <p:nvPr>
            <p:ph type="title"/>
          </p:nvPr>
        </p:nvSpPr>
        <p:spPr>
          <a:xfrm>
            <a:off x="1114300" y="304800"/>
            <a:ext cx="6323100" cy="6657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
              <a:t>Index</a:t>
            </a:r>
            <a:endParaRPr/>
          </a:p>
        </p:txBody>
      </p:sp>
      <p:sp>
        <p:nvSpPr>
          <p:cNvPr id="265" name="Google Shape;265;p47"/>
          <p:cNvSpPr txBox="1"/>
          <p:nvPr/>
        </p:nvSpPr>
        <p:spPr>
          <a:xfrm>
            <a:off x="1078225" y="1054400"/>
            <a:ext cx="8894700" cy="5226016"/>
          </a:xfrm>
          <a:prstGeom prst="rect">
            <a:avLst/>
          </a:prstGeom>
          <a:noFill/>
          <a:ln>
            <a:noFill/>
          </a:ln>
        </p:spPr>
        <p:txBody>
          <a:bodyPr spcFirstLastPara="1" wrap="square" lIns="91425" tIns="91425" rIns="91425" bIns="91425" anchor="t" anchorCtr="0">
            <a:spAutoFit/>
          </a:bodyPr>
          <a:lstStyle/>
          <a:p>
            <a:pPr>
              <a:lnSpc>
                <a:spcPct val="130000"/>
              </a:lnSpc>
            </a:pPr>
            <a:r>
              <a:rPr lang="en" b="1" u="sng" dirty="0">
                <a:solidFill>
                  <a:srgbClr val="2CB8C7"/>
                </a:solidFill>
                <a:highlight>
                  <a:srgbClr val="FFFFFF"/>
                </a:highlight>
                <a:hlinkClick r:id="rId3" action="ppaction://hlinksldjump">
                  <a:extLst>
                    <a:ext uri="{A12FA001-AC4F-418D-AE19-62706E023703}">
                      <ahyp:hlinkClr xmlns:ahyp="http://schemas.microsoft.com/office/drawing/2018/hyperlinkcolor" val="tx"/>
                    </a:ext>
                  </a:extLst>
                </a:hlinkClick>
              </a:rPr>
              <a:t>Case studies: how businesses and financial institutions can collaborate </a:t>
            </a:r>
            <a:endParaRPr b="1" dirty="0">
              <a:solidFill>
                <a:srgbClr val="2CB8C7"/>
              </a:solidFill>
              <a:highlight>
                <a:srgbClr val="FFFFFF"/>
              </a:highlight>
            </a:endParaRPr>
          </a:p>
          <a:p>
            <a:pPr indent="457200">
              <a:lnSpc>
                <a:spcPct val="130000"/>
              </a:lnSpc>
            </a:pPr>
            <a:r>
              <a:rPr lang="en" dirty="0">
                <a:solidFill>
                  <a:srgbClr val="002060"/>
                </a:solidFill>
                <a:highlight>
                  <a:srgbClr val="FFFFFF"/>
                </a:highlight>
              </a:rPr>
              <a:t>I. Examples of multi-stakeholder collaboration at different government levels </a:t>
            </a:r>
            <a:endParaRPr dirty="0">
              <a:solidFill>
                <a:srgbClr val="002060"/>
              </a:solidFill>
              <a:highlight>
                <a:srgbClr val="FFFFFF"/>
              </a:highlight>
            </a:endParaRPr>
          </a:p>
          <a:p>
            <a:pPr marL="457200" indent="457200">
              <a:lnSpc>
                <a:spcPct val="130000"/>
              </a:lnSpc>
            </a:pPr>
            <a:r>
              <a:rPr lang="en" sz="1200" b="1" u="sng" dirty="0">
                <a:solidFill>
                  <a:srgbClr val="2CB8C7"/>
                </a:solidFill>
                <a:highlight>
                  <a:srgbClr val="FFFFFF"/>
                </a:highlight>
                <a:hlinkClick r:id="rId4" action="ppaction://hlinksldjump">
                  <a:extLst>
                    <a:ext uri="{A12FA001-AC4F-418D-AE19-62706E023703}">
                      <ahyp:hlinkClr xmlns:ahyp="http://schemas.microsoft.com/office/drawing/2018/hyperlinkcolor" val="tx"/>
                    </a:ext>
                  </a:extLst>
                </a:hlinkClick>
              </a:rPr>
              <a:t>NATIONAL:</a:t>
            </a:r>
            <a:r>
              <a:rPr lang="en" b="1" u="sng" dirty="0">
                <a:solidFill>
                  <a:srgbClr val="2CB8C7"/>
                </a:solidFill>
                <a:highlight>
                  <a:srgbClr val="FFFFFF"/>
                </a:highlight>
                <a:hlinkClick r:id="rId4" action="ppaction://hlinksldjump">
                  <a:extLst>
                    <a:ext uri="{A12FA001-AC4F-418D-AE19-62706E023703}">
                      <ahyp:hlinkClr xmlns:ahyp="http://schemas.microsoft.com/office/drawing/2018/hyperlinkcolor" val="tx"/>
                    </a:ext>
                  </a:extLst>
                </a:hlinkClick>
              </a:rPr>
              <a:t> </a:t>
            </a:r>
            <a:r>
              <a:rPr lang="en" u="sng" dirty="0">
                <a:solidFill>
                  <a:srgbClr val="2CB8C7"/>
                </a:solidFill>
                <a:highlight>
                  <a:srgbClr val="FFFFFF"/>
                </a:highlight>
                <a:hlinkClick r:id="rId4" action="ppaction://hlinksldjump">
                  <a:extLst>
                    <a:ext uri="{A12FA001-AC4F-418D-AE19-62706E023703}">
                      <ahyp:hlinkClr xmlns:ahyp="http://schemas.microsoft.com/office/drawing/2018/hyperlinkcolor" val="tx"/>
                    </a:ext>
                  </a:extLst>
                </a:hlinkClick>
              </a:rPr>
              <a:t>Indonesia Sustainable Palm Oil Platform (National Implementation Team) </a:t>
            </a:r>
            <a:endParaRPr dirty="0">
              <a:solidFill>
                <a:srgbClr val="2CB8C7"/>
              </a:solidFill>
              <a:highlight>
                <a:srgbClr val="FFFFFF"/>
              </a:highlight>
            </a:endParaRPr>
          </a:p>
          <a:p>
            <a:pPr marL="457200" indent="457200">
              <a:lnSpc>
                <a:spcPct val="130000"/>
              </a:lnSpc>
            </a:pPr>
            <a:r>
              <a:rPr lang="en" sz="1200" b="1" u="sng" dirty="0">
                <a:solidFill>
                  <a:srgbClr val="2CB8C7"/>
                </a:solidFill>
                <a:highlight>
                  <a:srgbClr val="FFFFFF"/>
                </a:highlight>
                <a:hlinkClick r:id="rId5" action="ppaction://hlinksldjump">
                  <a:extLst>
                    <a:ext uri="{A12FA001-AC4F-418D-AE19-62706E023703}">
                      <ahyp:hlinkClr xmlns:ahyp="http://schemas.microsoft.com/office/drawing/2018/hyperlinkcolor" val="tx"/>
                    </a:ext>
                  </a:extLst>
                </a:hlinkClick>
              </a:rPr>
              <a:t>PROVINCIAL: </a:t>
            </a:r>
            <a:r>
              <a:rPr lang="en" u="sng" dirty="0">
                <a:solidFill>
                  <a:srgbClr val="2CB8C7"/>
                </a:solidFill>
                <a:highlight>
                  <a:srgbClr val="FFFFFF"/>
                </a:highlight>
                <a:hlinkClick r:id="rId5" action="ppaction://hlinksldjump">
                  <a:extLst>
                    <a:ext uri="{A12FA001-AC4F-418D-AE19-62706E023703}">
                      <ahyp:hlinkClr xmlns:ahyp="http://schemas.microsoft.com/office/drawing/2018/hyperlinkcolor" val="tx"/>
                    </a:ext>
                  </a:extLst>
                </a:hlinkClick>
              </a:rPr>
              <a:t>North Sumatra Platform (Provincial Implementation Team) </a:t>
            </a:r>
            <a:endParaRPr dirty="0">
              <a:solidFill>
                <a:srgbClr val="2CB8C7"/>
              </a:solidFill>
              <a:highlight>
                <a:srgbClr val="FFFFFF"/>
              </a:highlight>
            </a:endParaRPr>
          </a:p>
          <a:p>
            <a:pPr marL="457200" indent="457200">
              <a:lnSpc>
                <a:spcPct val="130000"/>
              </a:lnSpc>
            </a:pPr>
            <a:r>
              <a:rPr lang="en" sz="1200" b="1" u="sng" dirty="0">
                <a:solidFill>
                  <a:srgbClr val="2CB8C7"/>
                </a:solidFill>
                <a:highlight>
                  <a:srgbClr val="FFFFFF"/>
                </a:highlight>
                <a:hlinkClick r:id="rId6" action="ppaction://hlinksldjump">
                  <a:extLst>
                    <a:ext uri="{A12FA001-AC4F-418D-AE19-62706E023703}">
                      <ahyp:hlinkClr xmlns:ahyp="http://schemas.microsoft.com/office/drawing/2018/hyperlinkcolor" val="tx"/>
                    </a:ext>
                  </a:extLst>
                </a:hlinkClick>
              </a:rPr>
              <a:t>DISTRICT: </a:t>
            </a:r>
            <a:r>
              <a:rPr lang="en" u="sng" dirty="0">
                <a:solidFill>
                  <a:srgbClr val="2CB8C7"/>
                </a:solidFill>
                <a:highlight>
                  <a:srgbClr val="FFFFFF"/>
                </a:highlight>
                <a:hlinkClick r:id="rId6" action="ppaction://hlinksldjump">
                  <a:extLst>
                    <a:ext uri="{A12FA001-AC4F-418D-AE19-62706E023703}">
                      <ahyp:hlinkClr xmlns:ahyp="http://schemas.microsoft.com/office/drawing/2018/hyperlinkcolor" val="tx"/>
                    </a:ext>
                  </a:extLst>
                </a:hlinkClick>
              </a:rPr>
              <a:t>Siak Pelalawan Landscape Programme </a:t>
            </a:r>
            <a:endParaRPr dirty="0">
              <a:solidFill>
                <a:srgbClr val="2CB8C7"/>
              </a:solidFill>
              <a:highlight>
                <a:srgbClr val="FFFFFF"/>
              </a:highlight>
            </a:endParaRPr>
          </a:p>
          <a:p>
            <a:pPr marL="457200" indent="457200">
              <a:lnSpc>
                <a:spcPct val="130000"/>
              </a:lnSpc>
            </a:pPr>
            <a:r>
              <a:rPr lang="en" sz="1200" b="1" u="sng" dirty="0">
                <a:solidFill>
                  <a:srgbClr val="2CB8C7"/>
                </a:solidFill>
                <a:highlight>
                  <a:srgbClr val="FFFFFF"/>
                </a:highlight>
                <a:hlinkClick r:id="rId7" action="ppaction://hlinksldjump">
                  <a:extLst>
                    <a:ext uri="{A12FA001-AC4F-418D-AE19-62706E023703}">
                      <ahyp:hlinkClr xmlns:ahyp="http://schemas.microsoft.com/office/drawing/2018/hyperlinkcolor" val="tx"/>
                    </a:ext>
                  </a:extLst>
                </a:hlinkClick>
              </a:rPr>
              <a:t>LANDSCAPE &amp; MULTI-SCALE </a:t>
            </a:r>
            <a:r>
              <a:rPr lang="en" sz="1200" i="1" u="sng" dirty="0">
                <a:solidFill>
                  <a:srgbClr val="2CB8C7"/>
                </a:solidFill>
                <a:highlight>
                  <a:srgbClr val="FFFFFF"/>
                </a:highlight>
                <a:hlinkClick r:id="rId7" action="ppaction://hlinksldjump">
                  <a:extLst>
                    <a:ext uri="{A12FA001-AC4F-418D-AE19-62706E023703}">
                      <ahyp:hlinkClr xmlns:ahyp="http://schemas.microsoft.com/office/drawing/2018/hyperlinkcolor" val="tx"/>
                    </a:ext>
                  </a:extLst>
                </a:hlinkClick>
              </a:rPr>
              <a:t>(Provincial &amp; District)</a:t>
            </a:r>
            <a:r>
              <a:rPr lang="en" sz="1200" b="1" u="sng" dirty="0">
                <a:solidFill>
                  <a:srgbClr val="2CB8C7"/>
                </a:solidFill>
                <a:highlight>
                  <a:srgbClr val="FFFFFF"/>
                </a:highlight>
                <a:hlinkClick r:id="rId7" action="ppaction://hlinksldjump">
                  <a:extLst>
                    <a:ext uri="{A12FA001-AC4F-418D-AE19-62706E023703}">
                      <ahyp:hlinkClr xmlns:ahyp="http://schemas.microsoft.com/office/drawing/2018/hyperlinkcolor" val="tx"/>
                    </a:ext>
                  </a:extLst>
                </a:hlinkClick>
              </a:rPr>
              <a:t>:</a:t>
            </a:r>
            <a:r>
              <a:rPr lang="en" sz="1200" u="sng" dirty="0">
                <a:solidFill>
                  <a:srgbClr val="2CB8C7"/>
                </a:solidFill>
                <a:highlight>
                  <a:srgbClr val="FFFFFF"/>
                </a:highlight>
                <a:hlinkClick r:id="rId7" action="ppaction://hlinksldjump">
                  <a:extLst>
                    <a:ext uri="{A12FA001-AC4F-418D-AE19-62706E023703}">
                      <ahyp:hlinkClr xmlns:ahyp="http://schemas.microsoft.com/office/drawing/2018/hyperlinkcolor" val="tx"/>
                    </a:ext>
                  </a:extLst>
                </a:hlinkClick>
              </a:rPr>
              <a:t> </a:t>
            </a:r>
            <a:r>
              <a:rPr lang="en" u="sng" dirty="0">
                <a:solidFill>
                  <a:srgbClr val="2CB8C7"/>
                </a:solidFill>
                <a:highlight>
                  <a:srgbClr val="FFFFFF"/>
                </a:highlight>
                <a:hlinkClick r:id="rId7" action="ppaction://hlinksldjump">
                  <a:extLst>
                    <a:ext uri="{A12FA001-AC4F-418D-AE19-62706E023703}">
                      <ahyp:hlinkClr xmlns:ahyp="http://schemas.microsoft.com/office/drawing/2018/hyperlinkcolor" val="tx"/>
                    </a:ext>
                  </a:extLst>
                </a:hlinkClick>
              </a:rPr>
              <a:t>Coalition for Sustainable Livelihoods (CSL) </a:t>
            </a:r>
            <a:endParaRPr dirty="0">
              <a:solidFill>
                <a:srgbClr val="2CB8C7"/>
              </a:solidFill>
              <a:highlight>
                <a:srgbClr val="FFFFFF"/>
              </a:highlight>
            </a:endParaRPr>
          </a:p>
          <a:p>
            <a:pPr indent="457200">
              <a:lnSpc>
                <a:spcPct val="130000"/>
              </a:lnSpc>
            </a:pPr>
            <a:r>
              <a:rPr lang="en" dirty="0">
                <a:solidFill>
                  <a:srgbClr val="002060"/>
                </a:solidFill>
                <a:highlight>
                  <a:srgbClr val="FFFFFF"/>
                </a:highlight>
              </a:rPr>
              <a:t>II. Examples of business engagement collaborating for impact beyond their value chains </a:t>
            </a:r>
            <a:endParaRPr dirty="0">
              <a:solidFill>
                <a:srgbClr val="002060"/>
              </a:solidFill>
              <a:highlight>
                <a:srgbClr val="FFFFFF"/>
              </a:highlight>
            </a:endParaRPr>
          </a:p>
          <a:p>
            <a:pPr marL="457200" indent="457200">
              <a:lnSpc>
                <a:spcPct val="130000"/>
              </a:lnSpc>
            </a:pPr>
            <a:r>
              <a:rPr lang="en" u="sng" dirty="0">
                <a:solidFill>
                  <a:srgbClr val="2CB8C7"/>
                </a:solidFill>
                <a:highlight>
                  <a:srgbClr val="FFFFFF"/>
                </a:highlight>
                <a:hlinkClick r:id="rId8" action="ppaction://hlinksldjump">
                  <a:extLst>
                    <a:ext uri="{A12FA001-AC4F-418D-AE19-62706E023703}">
                      <ahyp:hlinkClr xmlns:ahyp="http://schemas.microsoft.com/office/drawing/2018/hyperlinkcolor" val="tx"/>
                    </a:ext>
                  </a:extLst>
                </a:hlinkClick>
              </a:rPr>
              <a:t>Cocoa &amp; Forests Initiative </a:t>
            </a:r>
            <a:endParaRPr dirty="0">
              <a:solidFill>
                <a:srgbClr val="2CB8C7"/>
              </a:solidFill>
              <a:highlight>
                <a:srgbClr val="FFFFFF"/>
              </a:highlight>
            </a:endParaRPr>
          </a:p>
          <a:p>
            <a:pPr marL="457200" indent="457200">
              <a:lnSpc>
                <a:spcPct val="130000"/>
              </a:lnSpc>
            </a:pPr>
            <a:r>
              <a:rPr lang="en" u="sng" dirty="0">
                <a:solidFill>
                  <a:srgbClr val="2CB8C7"/>
                </a:solidFill>
                <a:highlight>
                  <a:srgbClr val="FFFFFF"/>
                </a:highlight>
                <a:hlinkClick r:id="rId9" action="ppaction://hlinksldjump">
                  <a:extLst>
                    <a:ext uri="{A12FA001-AC4F-418D-AE19-62706E023703}">
                      <ahyp:hlinkClr xmlns:ahyp="http://schemas.microsoft.com/office/drawing/2018/hyperlinkcolor" val="tx"/>
                    </a:ext>
                  </a:extLst>
                </a:hlinkClick>
              </a:rPr>
              <a:t>The Soft Commodities Forum </a:t>
            </a:r>
            <a:endParaRPr dirty="0">
              <a:solidFill>
                <a:srgbClr val="2CB8C7"/>
              </a:solidFill>
              <a:highlight>
                <a:srgbClr val="FFFFFF"/>
              </a:highlight>
            </a:endParaRPr>
          </a:p>
          <a:p>
            <a:pPr marL="457200" indent="457200">
              <a:lnSpc>
                <a:spcPct val="130000"/>
              </a:lnSpc>
            </a:pPr>
            <a:r>
              <a:rPr lang="en" u="sng" dirty="0">
                <a:solidFill>
                  <a:srgbClr val="2CB8C7"/>
                </a:solidFill>
                <a:highlight>
                  <a:srgbClr val="FFFFFF"/>
                </a:highlight>
                <a:hlinkClick r:id="rId10" action="ppaction://hlinksldjump">
                  <a:extLst>
                    <a:ext uri="{A12FA001-AC4F-418D-AE19-62706E023703}">
                      <ahyp:hlinkClr xmlns:ahyp="http://schemas.microsoft.com/office/drawing/2018/hyperlinkcolor" val="tx"/>
                    </a:ext>
                  </a:extLst>
                </a:hlinkClick>
              </a:rPr>
              <a:t>The Cerrado Working Group/Grupo de Trabalho do Cerrado (GTC) </a:t>
            </a:r>
            <a:endParaRPr dirty="0">
              <a:solidFill>
                <a:srgbClr val="2CB8C7"/>
              </a:solidFill>
              <a:highlight>
                <a:srgbClr val="FFFFFF"/>
              </a:highlight>
            </a:endParaRPr>
          </a:p>
          <a:p>
            <a:pPr marL="457200" indent="457200">
              <a:lnSpc>
                <a:spcPct val="130000"/>
              </a:lnSpc>
            </a:pPr>
            <a:r>
              <a:rPr lang="en" u="sng" dirty="0">
                <a:solidFill>
                  <a:srgbClr val="2CB8C7"/>
                </a:solidFill>
                <a:highlight>
                  <a:srgbClr val="FFFFFF"/>
                </a:highlight>
                <a:hlinkClick r:id="rId11" action="ppaction://hlinksldjump">
                  <a:extLst>
                    <a:ext uri="{A12FA001-AC4F-418D-AE19-62706E023703}">
                      <ahyp:hlinkClr xmlns:ahyp="http://schemas.microsoft.com/office/drawing/2018/hyperlinkcolor" val="tx"/>
                    </a:ext>
                  </a:extLst>
                </a:hlinkClick>
              </a:rPr>
              <a:t>Consumer Goods Forum (CGF) Forest Positive Coalition </a:t>
            </a:r>
            <a:endParaRPr dirty="0">
              <a:solidFill>
                <a:srgbClr val="2CB8C7"/>
              </a:solidFill>
              <a:highlight>
                <a:srgbClr val="FFFFFF"/>
              </a:highlight>
            </a:endParaRPr>
          </a:p>
          <a:p>
            <a:pPr indent="457200">
              <a:lnSpc>
                <a:spcPct val="130000"/>
              </a:lnSpc>
            </a:pPr>
            <a:r>
              <a:rPr lang="en" dirty="0">
                <a:solidFill>
                  <a:srgbClr val="002060"/>
                </a:solidFill>
                <a:highlight>
                  <a:srgbClr val="FFFFFF"/>
                </a:highlight>
              </a:rPr>
              <a:t>III. Examples of actions taken by companies and financial institutions in different parts of the value chain </a:t>
            </a:r>
            <a:endParaRPr dirty="0">
              <a:solidFill>
                <a:srgbClr val="002060"/>
              </a:solidFill>
              <a:highlight>
                <a:srgbClr val="FFFFFF"/>
              </a:highlight>
            </a:endParaRPr>
          </a:p>
          <a:p>
            <a:pPr marL="914400">
              <a:lnSpc>
                <a:spcPct val="130000"/>
              </a:lnSpc>
            </a:pPr>
            <a:r>
              <a:rPr lang="en" sz="1200" b="1" u="sng" dirty="0">
                <a:solidFill>
                  <a:srgbClr val="2CB8C7"/>
                </a:solidFill>
                <a:highlight>
                  <a:srgbClr val="FFFFFF"/>
                </a:highlight>
                <a:hlinkClick r:id="rId12" action="ppaction://hlinksldjump">
                  <a:extLst>
                    <a:ext uri="{A12FA001-AC4F-418D-AE19-62706E023703}">
                      <ahyp:hlinkClr xmlns:ahyp="http://schemas.microsoft.com/office/drawing/2018/hyperlinkcolor" val="tx"/>
                    </a:ext>
                  </a:extLst>
                </a:hlinkClick>
              </a:rPr>
              <a:t>PRODUCERS:</a:t>
            </a:r>
            <a:r>
              <a:rPr lang="en" u="sng" dirty="0">
                <a:solidFill>
                  <a:srgbClr val="2CB8C7"/>
                </a:solidFill>
                <a:highlight>
                  <a:srgbClr val="FFFFFF"/>
                </a:highlight>
                <a:hlinkClick r:id="rId12" action="ppaction://hlinksldjump">
                  <a:extLst>
                    <a:ext uri="{A12FA001-AC4F-418D-AE19-62706E023703}">
                      <ahyp:hlinkClr xmlns:ahyp="http://schemas.microsoft.com/office/drawing/2018/hyperlinkcolor" val="tx"/>
                    </a:ext>
                  </a:extLst>
                </a:hlinkClick>
              </a:rPr>
              <a:t> Wilmar International </a:t>
            </a:r>
            <a:endParaRPr dirty="0">
              <a:solidFill>
                <a:srgbClr val="2CB8C7"/>
              </a:solidFill>
              <a:highlight>
                <a:srgbClr val="FFFFFF"/>
              </a:highlight>
            </a:endParaRPr>
          </a:p>
          <a:p>
            <a:pPr marL="914400">
              <a:lnSpc>
                <a:spcPct val="130000"/>
              </a:lnSpc>
            </a:pPr>
            <a:r>
              <a:rPr lang="en" sz="1200" b="1" u="sng" dirty="0">
                <a:solidFill>
                  <a:srgbClr val="2CB8C7"/>
                </a:solidFill>
                <a:highlight>
                  <a:srgbClr val="FFFFFF"/>
                </a:highlight>
                <a:hlinkClick r:id="rId13" action="ppaction://hlinksldjump">
                  <a:extLst>
                    <a:ext uri="{A12FA001-AC4F-418D-AE19-62706E023703}">
                      <ahyp:hlinkClr xmlns:ahyp="http://schemas.microsoft.com/office/drawing/2018/hyperlinkcolor" val="tx"/>
                    </a:ext>
                  </a:extLst>
                </a:hlinkClick>
              </a:rPr>
              <a:t>TRADERS:</a:t>
            </a:r>
            <a:r>
              <a:rPr lang="en" b="1" u="sng" dirty="0">
                <a:solidFill>
                  <a:srgbClr val="2CB8C7"/>
                </a:solidFill>
                <a:highlight>
                  <a:srgbClr val="FFFFFF"/>
                </a:highlight>
                <a:hlinkClick r:id="rId13" action="ppaction://hlinksldjump">
                  <a:extLst>
                    <a:ext uri="{A12FA001-AC4F-418D-AE19-62706E023703}">
                      <ahyp:hlinkClr xmlns:ahyp="http://schemas.microsoft.com/office/drawing/2018/hyperlinkcolor" val="tx"/>
                    </a:ext>
                  </a:extLst>
                </a:hlinkClick>
              </a:rPr>
              <a:t> </a:t>
            </a:r>
            <a:r>
              <a:rPr lang="en" u="sng" dirty="0">
                <a:solidFill>
                  <a:srgbClr val="2CB8C7"/>
                </a:solidFill>
                <a:highlight>
                  <a:srgbClr val="FFFFFF"/>
                </a:highlight>
                <a:hlinkClick r:id="rId13" action="ppaction://hlinksldjump">
                  <a:extLst>
                    <a:ext uri="{A12FA001-AC4F-418D-AE19-62706E023703}">
                      <ahyp:hlinkClr xmlns:ahyp="http://schemas.microsoft.com/office/drawing/2018/hyperlinkcolor" val="tx"/>
                    </a:ext>
                  </a:extLst>
                </a:hlinkClick>
              </a:rPr>
              <a:t>Olam Food Ingredients</a:t>
            </a:r>
            <a:endParaRPr dirty="0">
              <a:solidFill>
                <a:srgbClr val="2CB8C7"/>
              </a:solidFill>
              <a:highlight>
                <a:srgbClr val="FFFFFF"/>
              </a:highlight>
            </a:endParaRPr>
          </a:p>
          <a:p>
            <a:pPr marL="457200" indent="457200">
              <a:lnSpc>
                <a:spcPct val="130000"/>
              </a:lnSpc>
            </a:pPr>
            <a:r>
              <a:rPr lang="en" sz="1200" b="1" u="sng" dirty="0">
                <a:solidFill>
                  <a:srgbClr val="2CB8C7"/>
                </a:solidFill>
                <a:highlight>
                  <a:srgbClr val="FFFFFF"/>
                </a:highlight>
                <a:hlinkClick r:id="rId14" action="ppaction://hlinksldjump">
                  <a:extLst>
                    <a:ext uri="{A12FA001-AC4F-418D-AE19-62706E023703}">
                      <ahyp:hlinkClr xmlns:ahyp="http://schemas.microsoft.com/office/drawing/2018/hyperlinkcolor" val="tx"/>
                    </a:ext>
                  </a:extLst>
                </a:hlinkClick>
              </a:rPr>
              <a:t>MANUFACTURES:</a:t>
            </a:r>
            <a:r>
              <a:rPr lang="en" b="1" u="sng" dirty="0">
                <a:solidFill>
                  <a:srgbClr val="2CB8C7"/>
                </a:solidFill>
                <a:highlight>
                  <a:srgbClr val="FFFFFF"/>
                </a:highlight>
                <a:hlinkClick r:id="rId14" action="ppaction://hlinksldjump">
                  <a:extLst>
                    <a:ext uri="{A12FA001-AC4F-418D-AE19-62706E023703}">
                      <ahyp:hlinkClr xmlns:ahyp="http://schemas.microsoft.com/office/drawing/2018/hyperlinkcolor" val="tx"/>
                    </a:ext>
                  </a:extLst>
                </a:hlinkClick>
              </a:rPr>
              <a:t> </a:t>
            </a:r>
            <a:r>
              <a:rPr lang="en" u="sng" dirty="0">
                <a:solidFill>
                  <a:srgbClr val="2CB8C7"/>
                </a:solidFill>
                <a:highlight>
                  <a:srgbClr val="FFFFFF"/>
                </a:highlight>
                <a:hlinkClick r:id="rId14" action="ppaction://hlinksldjump">
                  <a:extLst>
                    <a:ext uri="{A12FA001-AC4F-418D-AE19-62706E023703}">
                      <ahyp:hlinkClr xmlns:ahyp="http://schemas.microsoft.com/office/drawing/2018/hyperlinkcolor" val="tx"/>
                    </a:ext>
                  </a:extLst>
                </a:hlinkClick>
              </a:rPr>
              <a:t>Unilever </a:t>
            </a:r>
            <a:endParaRPr dirty="0">
              <a:solidFill>
                <a:srgbClr val="2CB8C7"/>
              </a:solidFill>
              <a:highlight>
                <a:srgbClr val="FFFFFF"/>
              </a:highlight>
            </a:endParaRPr>
          </a:p>
          <a:p>
            <a:pPr marL="457200" indent="457200">
              <a:lnSpc>
                <a:spcPct val="130000"/>
              </a:lnSpc>
            </a:pPr>
            <a:r>
              <a:rPr lang="en" sz="1200" b="1" u="sng" dirty="0">
                <a:solidFill>
                  <a:srgbClr val="2CB8C7"/>
                </a:solidFill>
                <a:highlight>
                  <a:srgbClr val="FFFFFF"/>
                </a:highlight>
                <a:hlinkClick r:id="rId15" action="ppaction://hlinksldjump">
                  <a:extLst>
                    <a:ext uri="{A12FA001-AC4F-418D-AE19-62706E023703}">
                      <ahyp:hlinkClr xmlns:ahyp="http://schemas.microsoft.com/office/drawing/2018/hyperlinkcolor" val="tx"/>
                    </a:ext>
                  </a:extLst>
                </a:hlinkClick>
              </a:rPr>
              <a:t>RETAILERS: </a:t>
            </a:r>
            <a:r>
              <a:rPr lang="en" u="sng" dirty="0">
                <a:solidFill>
                  <a:srgbClr val="2CB8C7"/>
                </a:solidFill>
                <a:highlight>
                  <a:srgbClr val="FFFFFF"/>
                </a:highlight>
                <a:hlinkClick r:id="rId15" action="ppaction://hlinksldjump">
                  <a:extLst>
                    <a:ext uri="{A12FA001-AC4F-418D-AE19-62706E023703}">
                      <ahyp:hlinkClr xmlns:ahyp="http://schemas.microsoft.com/office/drawing/2018/hyperlinkcolor" val="tx"/>
                    </a:ext>
                  </a:extLst>
                </a:hlinkClick>
              </a:rPr>
              <a:t>Walmart </a:t>
            </a:r>
            <a:endParaRPr dirty="0">
              <a:solidFill>
                <a:srgbClr val="2CB8C7"/>
              </a:solidFill>
              <a:highlight>
                <a:srgbClr val="FFFFFF"/>
              </a:highlight>
            </a:endParaRPr>
          </a:p>
          <a:p>
            <a:pPr marL="457200" indent="457200">
              <a:lnSpc>
                <a:spcPct val="130000"/>
              </a:lnSpc>
            </a:pPr>
            <a:r>
              <a:rPr lang="en" sz="1200" b="1" u="sng" dirty="0">
                <a:solidFill>
                  <a:srgbClr val="2CB8C7"/>
                </a:solidFill>
                <a:highlight>
                  <a:srgbClr val="FFFFFF"/>
                </a:highlight>
                <a:hlinkClick r:id="rId16" action="ppaction://hlinksldjump">
                  <a:extLst>
                    <a:ext uri="{A12FA001-AC4F-418D-AE19-62706E023703}">
                      <ahyp:hlinkClr xmlns:ahyp="http://schemas.microsoft.com/office/drawing/2018/hyperlinkcolor" val="tx"/>
                    </a:ext>
                  </a:extLst>
                </a:hlinkClick>
              </a:rPr>
              <a:t>FINANCE: </a:t>
            </a:r>
            <a:r>
              <a:rPr lang="en" u="sng" dirty="0">
                <a:solidFill>
                  <a:srgbClr val="2CB8C7"/>
                </a:solidFill>
                <a:highlight>
                  <a:srgbClr val="FFFFFF"/>
                </a:highlight>
                <a:hlinkClick r:id="rId16" action="ppaction://hlinksldjump">
                  <a:extLst>
                    <a:ext uri="{A12FA001-AC4F-418D-AE19-62706E023703}">
                      <ahyp:hlinkClr xmlns:ahyp="http://schemas.microsoft.com/office/drawing/2018/hyperlinkcolor" val="tx"/>
                    </a:ext>
                  </a:extLst>
                </a:hlinkClick>
              </a:rPr>
              <a:t>Rabobank </a:t>
            </a:r>
            <a:endParaRPr dirty="0">
              <a:solidFill>
                <a:srgbClr val="2CB8C7"/>
              </a:solidFill>
              <a:highlight>
                <a:srgbClr val="FFFFFF"/>
              </a:highlight>
            </a:endParaRPr>
          </a:p>
          <a:p>
            <a:pPr marL="457200" indent="457200">
              <a:lnSpc>
                <a:spcPct val="130000"/>
              </a:lnSpc>
            </a:pPr>
            <a:r>
              <a:rPr lang="en" sz="1200" b="1" u="sng" dirty="0">
                <a:solidFill>
                  <a:srgbClr val="2CB8C7"/>
                </a:solidFill>
                <a:highlight>
                  <a:srgbClr val="FFFFFF"/>
                </a:highlight>
                <a:hlinkClick r:id="rId17" action="ppaction://hlinksldjump">
                  <a:extLst>
                    <a:ext uri="{A12FA001-AC4F-418D-AE19-62706E023703}">
                      <ahyp:hlinkClr xmlns:ahyp="http://schemas.microsoft.com/office/drawing/2018/hyperlinkcolor" val="tx"/>
                    </a:ext>
                  </a:extLst>
                </a:hlinkClick>
              </a:rPr>
              <a:t>FINANCE: </a:t>
            </a:r>
            <a:r>
              <a:rPr lang="en" u="sng" dirty="0">
                <a:solidFill>
                  <a:srgbClr val="2CB8C7"/>
                </a:solidFill>
                <a:highlight>
                  <a:srgbClr val="FFFFFF"/>
                </a:highlight>
                <a:hlinkClick r:id="rId17" action="ppaction://hlinksldjump">
                  <a:extLst>
                    <a:ext uri="{A12FA001-AC4F-418D-AE19-62706E023703}">
                      <ahyp:hlinkClr xmlns:ahyp="http://schemas.microsoft.com/office/drawing/2018/hyperlinkcolor" val="tx"/>
                    </a:ext>
                  </a:extLst>
                </a:hlinkClick>
              </a:rPr>
              <a:t>&amp;Green </a:t>
            </a:r>
            <a:endParaRPr dirty="0">
              <a:solidFill>
                <a:srgbClr val="2CB8C7"/>
              </a:solidFill>
              <a:highlight>
                <a:srgbClr val="FFFFFF"/>
              </a:highlight>
            </a:endParaRPr>
          </a:p>
        </p:txBody>
      </p:sp>
      <p:cxnSp>
        <p:nvCxnSpPr>
          <p:cNvPr id="266" name="Google Shape;266;p47"/>
          <p:cNvCxnSpPr>
            <a:endCxn id="267" idx="0"/>
          </p:cNvCxnSpPr>
          <p:nvPr/>
        </p:nvCxnSpPr>
        <p:spPr>
          <a:xfrm>
            <a:off x="932725" y="3505"/>
            <a:ext cx="0" cy="1180500"/>
          </a:xfrm>
          <a:prstGeom prst="straightConnector1">
            <a:avLst/>
          </a:prstGeom>
          <a:noFill/>
          <a:ln w="9525" cap="flat" cmpd="sng">
            <a:solidFill>
              <a:srgbClr val="66679A"/>
            </a:solidFill>
            <a:prstDash val="dot"/>
            <a:round/>
            <a:headEnd type="none" w="med" len="med"/>
            <a:tailEnd type="none" w="med" len="med"/>
          </a:ln>
        </p:spPr>
      </p:cxnSp>
      <p:sp>
        <p:nvSpPr>
          <p:cNvPr id="267" name="Google Shape;267;p47"/>
          <p:cNvSpPr/>
          <p:nvPr/>
        </p:nvSpPr>
        <p:spPr>
          <a:xfrm>
            <a:off x="832525" y="1184005"/>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7"/>
          <p:cNvSpPr/>
          <p:nvPr/>
        </p:nvSpPr>
        <p:spPr>
          <a:xfrm>
            <a:off x="900507" y="1248961"/>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69" name="Google Shape;269;p47"/>
          <p:cNvSpPr/>
          <p:nvPr/>
        </p:nvSpPr>
        <p:spPr>
          <a:xfrm>
            <a:off x="1289725" y="1455143"/>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7"/>
          <p:cNvSpPr/>
          <p:nvPr/>
        </p:nvSpPr>
        <p:spPr>
          <a:xfrm>
            <a:off x="1357707" y="1520099"/>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71" name="Google Shape;271;p47"/>
          <p:cNvSpPr/>
          <p:nvPr/>
        </p:nvSpPr>
        <p:spPr>
          <a:xfrm>
            <a:off x="1289725" y="2850179"/>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7"/>
          <p:cNvSpPr/>
          <p:nvPr/>
        </p:nvSpPr>
        <p:spPr>
          <a:xfrm>
            <a:off x="1357707" y="2915135"/>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73" name="Google Shape;273;p47"/>
          <p:cNvSpPr/>
          <p:nvPr/>
        </p:nvSpPr>
        <p:spPr>
          <a:xfrm>
            <a:off x="1289725" y="4223824"/>
            <a:ext cx="200400" cy="2004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7"/>
          <p:cNvSpPr/>
          <p:nvPr/>
        </p:nvSpPr>
        <p:spPr>
          <a:xfrm>
            <a:off x="1357707" y="4288780"/>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7"/>
          <p:cNvSpPr/>
          <p:nvPr/>
        </p:nvSpPr>
        <p:spPr>
          <a:xfrm>
            <a:off x="1891107" y="1776396"/>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76" name="Google Shape;276;p47"/>
          <p:cNvSpPr/>
          <p:nvPr/>
        </p:nvSpPr>
        <p:spPr>
          <a:xfrm>
            <a:off x="1891107" y="2063827"/>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77" name="Google Shape;277;p47"/>
          <p:cNvSpPr/>
          <p:nvPr/>
        </p:nvSpPr>
        <p:spPr>
          <a:xfrm>
            <a:off x="1891107" y="2339497"/>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78" name="Google Shape;278;p47"/>
          <p:cNvSpPr/>
          <p:nvPr/>
        </p:nvSpPr>
        <p:spPr>
          <a:xfrm>
            <a:off x="1891107" y="2620696"/>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79" name="Google Shape;279;p47"/>
          <p:cNvSpPr/>
          <p:nvPr/>
        </p:nvSpPr>
        <p:spPr>
          <a:xfrm>
            <a:off x="1891107" y="3163129"/>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80" name="Google Shape;280;p47"/>
          <p:cNvSpPr/>
          <p:nvPr/>
        </p:nvSpPr>
        <p:spPr>
          <a:xfrm>
            <a:off x="1891107" y="3450560"/>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81" name="Google Shape;281;p47"/>
          <p:cNvSpPr/>
          <p:nvPr/>
        </p:nvSpPr>
        <p:spPr>
          <a:xfrm>
            <a:off x="1891107" y="3726231"/>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82" name="Google Shape;282;p47"/>
          <p:cNvSpPr/>
          <p:nvPr/>
        </p:nvSpPr>
        <p:spPr>
          <a:xfrm>
            <a:off x="1891107" y="4007429"/>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83" name="Google Shape;283;p47"/>
          <p:cNvSpPr/>
          <p:nvPr/>
        </p:nvSpPr>
        <p:spPr>
          <a:xfrm>
            <a:off x="1891107" y="4549854"/>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84" name="Google Shape;284;p47"/>
          <p:cNvSpPr/>
          <p:nvPr/>
        </p:nvSpPr>
        <p:spPr>
          <a:xfrm>
            <a:off x="1891107" y="4837285"/>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85" name="Google Shape;285;p47"/>
          <p:cNvSpPr/>
          <p:nvPr/>
        </p:nvSpPr>
        <p:spPr>
          <a:xfrm>
            <a:off x="1891107" y="5112956"/>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86" name="Google Shape;286;p47"/>
          <p:cNvSpPr/>
          <p:nvPr/>
        </p:nvSpPr>
        <p:spPr>
          <a:xfrm>
            <a:off x="1891107" y="5394154"/>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87" name="Google Shape;287;p47"/>
          <p:cNvSpPr/>
          <p:nvPr/>
        </p:nvSpPr>
        <p:spPr>
          <a:xfrm>
            <a:off x="1891107" y="5646356"/>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288" name="Google Shape;288;p47"/>
          <p:cNvSpPr/>
          <p:nvPr/>
        </p:nvSpPr>
        <p:spPr>
          <a:xfrm>
            <a:off x="1891107" y="5927554"/>
            <a:ext cx="63600" cy="636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4"/>
          <p:cNvSpPr/>
          <p:nvPr/>
        </p:nvSpPr>
        <p:spPr>
          <a:xfrm>
            <a:off x="5208825" y="43803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4"/>
          <p:cNvSpPr/>
          <p:nvPr/>
        </p:nvSpPr>
        <p:spPr>
          <a:xfrm>
            <a:off x="5315838" y="54028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cxnSp>
        <p:nvCxnSpPr>
          <p:cNvPr id="708" name="Google Shape;708;p74"/>
          <p:cNvCxnSpPr>
            <a:stCxn id="706" idx="4"/>
            <a:endCxn id="709" idx="0"/>
          </p:cNvCxnSpPr>
          <p:nvPr/>
        </p:nvCxnSpPr>
        <p:spPr>
          <a:xfrm>
            <a:off x="5366475" y="753333"/>
            <a:ext cx="0" cy="5189400"/>
          </a:xfrm>
          <a:prstGeom prst="straightConnector1">
            <a:avLst/>
          </a:prstGeom>
          <a:noFill/>
          <a:ln w="19050" cap="flat" cmpd="sng">
            <a:solidFill>
              <a:srgbClr val="66679A"/>
            </a:solidFill>
            <a:prstDash val="dot"/>
            <a:round/>
            <a:headEnd type="none" w="med" len="med"/>
            <a:tailEnd type="none" w="med" len="med"/>
          </a:ln>
        </p:spPr>
      </p:cxnSp>
      <p:sp>
        <p:nvSpPr>
          <p:cNvPr id="710" name="Google Shape;710;p74"/>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The drivers of unsustainable production are challenging to overcome</a:t>
            </a:r>
            <a:endParaRPr sz="2200"/>
          </a:p>
        </p:txBody>
      </p:sp>
      <p:sp>
        <p:nvSpPr>
          <p:cNvPr id="711" name="Google Shape;711;p74"/>
          <p:cNvSpPr/>
          <p:nvPr/>
        </p:nvSpPr>
        <p:spPr>
          <a:xfrm>
            <a:off x="5208825" y="1079578"/>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4"/>
          <p:cNvSpPr/>
          <p:nvPr/>
        </p:nvSpPr>
        <p:spPr>
          <a:xfrm>
            <a:off x="5315838" y="118182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713" name="Google Shape;713;p74"/>
          <p:cNvSpPr txBox="1"/>
          <p:nvPr/>
        </p:nvSpPr>
        <p:spPr>
          <a:xfrm>
            <a:off x="5686450" y="372596"/>
            <a:ext cx="57585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C2D60"/>
                </a:solidFill>
              </a:rPr>
              <a:t>Differing legal and policy environments </a:t>
            </a:r>
            <a:r>
              <a:rPr lang="en" sz="1200">
                <a:solidFill>
                  <a:srgbClr val="2C2D60"/>
                </a:solidFill>
              </a:rPr>
              <a:t>across value chains result in regulatory challenges and disconnects.</a:t>
            </a:r>
            <a:endParaRPr sz="1200" i="1">
              <a:solidFill>
                <a:srgbClr val="2C2D60"/>
              </a:solidFill>
            </a:endParaRPr>
          </a:p>
        </p:txBody>
      </p:sp>
      <p:sp>
        <p:nvSpPr>
          <p:cNvPr id="714" name="Google Shape;714;p74"/>
          <p:cNvSpPr txBox="1"/>
          <p:nvPr/>
        </p:nvSpPr>
        <p:spPr>
          <a:xfrm>
            <a:off x="5686450" y="1037003"/>
            <a:ext cx="5758500" cy="60936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C2D60"/>
                </a:solidFill>
              </a:rPr>
              <a:t>Unsustainable production practices </a:t>
            </a:r>
            <a:r>
              <a:rPr lang="en" sz="1200">
                <a:solidFill>
                  <a:srgbClr val="2C2D60"/>
                </a:solidFill>
              </a:rPr>
              <a:t>receive public subsidies in many places, creating perverse incentives.</a:t>
            </a:r>
            <a:endParaRPr sz="1200" i="1">
              <a:solidFill>
                <a:srgbClr val="2C2D60"/>
              </a:solidFill>
            </a:endParaRPr>
          </a:p>
        </p:txBody>
      </p:sp>
      <p:pic>
        <p:nvPicPr>
          <p:cNvPr id="715" name="Google Shape;715;p74"/>
          <p:cNvPicPr preferRelativeResize="0"/>
          <p:nvPr/>
        </p:nvPicPr>
        <p:blipFill rotWithShape="1">
          <a:blip r:embed="rId3">
            <a:alphaModFix/>
          </a:blip>
          <a:srcRect l="1484" r="1494"/>
          <a:stretch/>
        </p:blipFill>
        <p:spPr>
          <a:xfrm>
            <a:off x="796050" y="4022625"/>
            <a:ext cx="4127427" cy="2835375"/>
          </a:xfrm>
          <a:prstGeom prst="rect">
            <a:avLst/>
          </a:prstGeom>
          <a:noFill/>
          <a:ln>
            <a:noFill/>
          </a:ln>
        </p:spPr>
      </p:pic>
      <p:sp>
        <p:nvSpPr>
          <p:cNvPr id="716" name="Google Shape;716;p74"/>
          <p:cNvSpPr txBox="1">
            <a:spLocks noGrp="1"/>
          </p:cNvSpPr>
          <p:nvPr>
            <p:ph type="title"/>
          </p:nvPr>
        </p:nvSpPr>
        <p:spPr>
          <a:xfrm>
            <a:off x="609625" y="1488575"/>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Commodity supply chains are extremely large and complicated. </a:t>
            </a:r>
            <a:r>
              <a:rPr lang="en" sz="1400"/>
              <a:t>Multiple factors interact to create perverse incentives for unsustainably produced commodities. </a:t>
            </a:r>
            <a:endParaRPr sz="1400"/>
          </a:p>
          <a:p>
            <a:pPr marL="0" lvl="0" indent="0" algn="l" rtl="0">
              <a:spcBef>
                <a:spcPts val="0"/>
              </a:spcBef>
              <a:spcAft>
                <a:spcPts val="0"/>
              </a:spcAft>
              <a:buClr>
                <a:schemeClr val="dk1"/>
              </a:buClr>
              <a:buSzPts val="1100"/>
              <a:buFont typeface="Arial"/>
              <a:buNone/>
            </a:pPr>
            <a:endParaRPr sz="1400" b="0"/>
          </a:p>
          <a:p>
            <a:pPr marL="0" lvl="0" indent="0" algn="l" rtl="0">
              <a:spcBef>
                <a:spcPts val="0"/>
              </a:spcBef>
              <a:spcAft>
                <a:spcPts val="0"/>
              </a:spcAft>
              <a:buClr>
                <a:schemeClr val="dk1"/>
              </a:buClr>
              <a:buSzPts val="1100"/>
              <a:buFont typeface="Arial"/>
              <a:buNone/>
            </a:pPr>
            <a:r>
              <a:rPr lang="en" sz="1400" b="0"/>
              <a:t>These barriers are </a:t>
            </a:r>
            <a:r>
              <a:rPr lang="en" sz="1400"/>
              <a:t>challenging for individual companies or financial institutions to address in their value chains </a:t>
            </a:r>
            <a:r>
              <a:rPr lang="en" sz="1400" b="0"/>
              <a:t>for a number of reasons, including:</a:t>
            </a:r>
            <a:endParaRPr sz="1400" b="0"/>
          </a:p>
          <a:p>
            <a:pPr marL="0" lvl="0" indent="0" algn="l" rtl="0">
              <a:spcBef>
                <a:spcPts val="0"/>
              </a:spcBef>
              <a:spcAft>
                <a:spcPts val="0"/>
              </a:spcAft>
              <a:buClr>
                <a:schemeClr val="dk1"/>
              </a:buClr>
              <a:buSzPts val="1100"/>
              <a:buFont typeface="Arial"/>
              <a:buNone/>
            </a:pPr>
            <a:endParaRPr sz="1400" b="0"/>
          </a:p>
          <a:p>
            <a:pPr marL="0" lvl="0" indent="0" algn="l" rtl="0">
              <a:spcBef>
                <a:spcPts val="0"/>
              </a:spcBef>
              <a:spcAft>
                <a:spcPts val="0"/>
              </a:spcAft>
              <a:buNone/>
            </a:pPr>
            <a:endParaRPr sz="1400" b="0"/>
          </a:p>
        </p:txBody>
      </p:sp>
      <p:sp>
        <p:nvSpPr>
          <p:cNvPr id="717" name="Google Shape;717;p74"/>
          <p:cNvSpPr txBox="1">
            <a:spLocks noGrp="1"/>
          </p:cNvSpPr>
          <p:nvPr>
            <p:ph type="subTitle" idx="1"/>
          </p:nvPr>
        </p:nvSpPr>
        <p:spPr>
          <a:xfrm rot="5400000">
            <a:off x="-3275762" y="3310200"/>
            <a:ext cx="6625200" cy="6144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SHOULD COMPANIES AND FINANCIAL INSTITUTIONS ENGAGE BEYOND THEIR VALUE CHAINS?</a:t>
            </a:r>
            <a:endParaRPr sz="800"/>
          </a:p>
        </p:txBody>
      </p:sp>
      <p:sp>
        <p:nvSpPr>
          <p:cNvPr id="718" name="Google Shape;718;p74"/>
          <p:cNvSpPr txBox="1"/>
          <p:nvPr/>
        </p:nvSpPr>
        <p:spPr>
          <a:xfrm>
            <a:off x="1074650" y="63611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Conservation International</a:t>
            </a:r>
            <a:endParaRPr sz="1100">
              <a:solidFill>
                <a:schemeClr val="lt1"/>
              </a:solidFill>
            </a:endParaRPr>
          </a:p>
        </p:txBody>
      </p:sp>
      <p:sp>
        <p:nvSpPr>
          <p:cNvPr id="719" name="Google Shape;719;p74"/>
          <p:cNvSpPr/>
          <p:nvPr/>
        </p:nvSpPr>
        <p:spPr>
          <a:xfrm>
            <a:off x="5208825" y="1743978"/>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4"/>
          <p:cNvSpPr/>
          <p:nvPr/>
        </p:nvSpPr>
        <p:spPr>
          <a:xfrm>
            <a:off x="5315838" y="184622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721" name="Google Shape;721;p74"/>
          <p:cNvSpPr txBox="1"/>
          <p:nvPr/>
        </p:nvSpPr>
        <p:spPr>
          <a:xfrm>
            <a:off x="5686450" y="1701403"/>
            <a:ext cx="57585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2C2D60"/>
                </a:solidFill>
              </a:rPr>
              <a:t>Many investors and traders </a:t>
            </a:r>
            <a:r>
              <a:rPr lang="en" sz="1200" b="1">
                <a:solidFill>
                  <a:srgbClr val="2C2D60"/>
                </a:solidFill>
              </a:rPr>
              <a:t>prioritise short-term return on investment above long-term </a:t>
            </a:r>
            <a:r>
              <a:rPr lang="en" sz="1200">
                <a:solidFill>
                  <a:srgbClr val="2C2D60"/>
                </a:solidFill>
              </a:rPr>
              <a:t>sustainability and resilience.</a:t>
            </a:r>
            <a:endParaRPr sz="1200">
              <a:solidFill>
                <a:srgbClr val="2C2D60"/>
              </a:solidFill>
            </a:endParaRPr>
          </a:p>
        </p:txBody>
      </p:sp>
      <p:sp>
        <p:nvSpPr>
          <p:cNvPr id="722" name="Google Shape;722;p74"/>
          <p:cNvSpPr/>
          <p:nvPr/>
        </p:nvSpPr>
        <p:spPr>
          <a:xfrm>
            <a:off x="5208825" y="2406278"/>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4"/>
          <p:cNvSpPr/>
          <p:nvPr/>
        </p:nvSpPr>
        <p:spPr>
          <a:xfrm>
            <a:off x="5315838" y="250852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724" name="Google Shape;724;p74"/>
          <p:cNvSpPr txBox="1"/>
          <p:nvPr/>
        </p:nvSpPr>
        <p:spPr>
          <a:xfrm>
            <a:off x="5686450" y="2363703"/>
            <a:ext cx="57585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2C2D60"/>
                </a:solidFill>
              </a:rPr>
              <a:t>Tracing commodities back to farmers – and to production landscapes or jurisdictions – </a:t>
            </a:r>
            <a:r>
              <a:rPr lang="en" sz="1200" b="1">
                <a:solidFill>
                  <a:srgbClr val="2C2D60"/>
                </a:solidFill>
              </a:rPr>
              <a:t>is difficult and costly. </a:t>
            </a:r>
            <a:endParaRPr sz="1200" b="1">
              <a:solidFill>
                <a:srgbClr val="2C2D60"/>
              </a:solidFill>
            </a:endParaRPr>
          </a:p>
        </p:txBody>
      </p:sp>
      <p:sp>
        <p:nvSpPr>
          <p:cNvPr id="725" name="Google Shape;725;p74"/>
          <p:cNvSpPr/>
          <p:nvPr/>
        </p:nvSpPr>
        <p:spPr>
          <a:xfrm>
            <a:off x="5208825" y="3072778"/>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4"/>
          <p:cNvSpPr/>
          <p:nvPr/>
        </p:nvSpPr>
        <p:spPr>
          <a:xfrm>
            <a:off x="5315838" y="317502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727" name="Google Shape;727;p74"/>
          <p:cNvSpPr txBox="1"/>
          <p:nvPr/>
        </p:nvSpPr>
        <p:spPr>
          <a:xfrm>
            <a:off x="5686450" y="3030203"/>
            <a:ext cx="57585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C2D60"/>
                </a:solidFill>
              </a:rPr>
              <a:t>Uncertified, unverified and illegal products can still get into the supply chain </a:t>
            </a:r>
            <a:r>
              <a:rPr lang="en" sz="1200">
                <a:solidFill>
                  <a:srgbClr val="2C2D60"/>
                </a:solidFill>
              </a:rPr>
              <a:t>through illegality and corruption.</a:t>
            </a:r>
            <a:endParaRPr sz="1200">
              <a:solidFill>
                <a:srgbClr val="2C2D60"/>
              </a:solidFill>
            </a:endParaRPr>
          </a:p>
        </p:txBody>
      </p:sp>
      <p:sp>
        <p:nvSpPr>
          <p:cNvPr id="728" name="Google Shape;728;p74"/>
          <p:cNvSpPr/>
          <p:nvPr/>
        </p:nvSpPr>
        <p:spPr>
          <a:xfrm>
            <a:off x="5208825" y="3732978"/>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4"/>
          <p:cNvSpPr/>
          <p:nvPr/>
        </p:nvSpPr>
        <p:spPr>
          <a:xfrm>
            <a:off x="5315838" y="383522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730" name="Google Shape;730;p74"/>
          <p:cNvSpPr txBox="1"/>
          <p:nvPr/>
        </p:nvSpPr>
        <p:spPr>
          <a:xfrm>
            <a:off x="5686450" y="3690403"/>
            <a:ext cx="57585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C2D60"/>
                </a:solidFill>
              </a:rPr>
              <a:t>Providing technical training to farmers or financing conversion to sustainable production is costly.</a:t>
            </a:r>
            <a:endParaRPr sz="1200" b="1">
              <a:solidFill>
                <a:srgbClr val="2C2D60"/>
              </a:solidFill>
            </a:endParaRPr>
          </a:p>
        </p:txBody>
      </p:sp>
      <p:sp>
        <p:nvSpPr>
          <p:cNvPr id="731" name="Google Shape;731;p74"/>
          <p:cNvSpPr/>
          <p:nvPr/>
        </p:nvSpPr>
        <p:spPr>
          <a:xfrm>
            <a:off x="5208825" y="4401578"/>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4"/>
          <p:cNvSpPr/>
          <p:nvPr/>
        </p:nvSpPr>
        <p:spPr>
          <a:xfrm>
            <a:off x="5315838" y="450382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733" name="Google Shape;733;p74"/>
          <p:cNvSpPr txBox="1"/>
          <p:nvPr/>
        </p:nvSpPr>
        <p:spPr>
          <a:xfrm>
            <a:off x="5686450" y="4359003"/>
            <a:ext cx="57585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C2D60"/>
                </a:solidFill>
              </a:rPr>
              <a:t>There is limited data on the commercial business case for some sustainable commodities, </a:t>
            </a:r>
            <a:r>
              <a:rPr lang="en" sz="1200">
                <a:solidFill>
                  <a:srgbClr val="2C2D60"/>
                </a:solidFill>
              </a:rPr>
              <a:t>which makes many companies or financial institutions reluctant to take action.</a:t>
            </a:r>
            <a:endParaRPr sz="1200">
              <a:solidFill>
                <a:srgbClr val="2C2D60"/>
              </a:solidFill>
            </a:endParaRPr>
          </a:p>
        </p:txBody>
      </p:sp>
      <p:sp>
        <p:nvSpPr>
          <p:cNvPr id="734" name="Google Shape;734;p74"/>
          <p:cNvSpPr/>
          <p:nvPr/>
        </p:nvSpPr>
        <p:spPr>
          <a:xfrm>
            <a:off x="5208825" y="5279103"/>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4"/>
          <p:cNvSpPr/>
          <p:nvPr/>
        </p:nvSpPr>
        <p:spPr>
          <a:xfrm>
            <a:off x="5315838" y="538135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736" name="Google Shape;736;p74"/>
          <p:cNvSpPr txBox="1"/>
          <p:nvPr/>
        </p:nvSpPr>
        <p:spPr>
          <a:xfrm>
            <a:off x="5686450" y="5236528"/>
            <a:ext cx="57585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2C2D60"/>
                </a:solidFill>
              </a:rPr>
              <a:t>Buyers and consumers are prepared </a:t>
            </a:r>
            <a:r>
              <a:rPr lang="en" sz="1200" b="1">
                <a:solidFill>
                  <a:srgbClr val="2C2D60"/>
                </a:solidFill>
              </a:rPr>
              <a:t>to pay little or no premium for sustainably certified products.</a:t>
            </a:r>
            <a:endParaRPr sz="1200" b="1">
              <a:solidFill>
                <a:srgbClr val="2C2D60"/>
              </a:solidFill>
            </a:endParaRPr>
          </a:p>
        </p:txBody>
      </p:sp>
      <p:sp>
        <p:nvSpPr>
          <p:cNvPr id="709" name="Google Shape;709;p74"/>
          <p:cNvSpPr/>
          <p:nvPr/>
        </p:nvSpPr>
        <p:spPr>
          <a:xfrm>
            <a:off x="5208825" y="5942778"/>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4"/>
          <p:cNvSpPr/>
          <p:nvPr/>
        </p:nvSpPr>
        <p:spPr>
          <a:xfrm>
            <a:off x="5315838" y="604502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738" name="Google Shape;738;p74"/>
          <p:cNvSpPr txBox="1"/>
          <p:nvPr/>
        </p:nvSpPr>
        <p:spPr>
          <a:xfrm>
            <a:off x="5686450" y="5900203"/>
            <a:ext cx="57585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2C2D60"/>
                </a:solidFill>
              </a:rPr>
              <a:t>Low market penetration for sustainable agricultural commodities means that there are </a:t>
            </a:r>
            <a:r>
              <a:rPr lang="en" sz="1200" b="1">
                <a:solidFill>
                  <a:srgbClr val="2C2D60"/>
                </a:solidFill>
              </a:rPr>
              <a:t>plenty of remaining markets for unsustainably produced commodities. </a:t>
            </a:r>
            <a:endParaRPr sz="1200" b="1">
              <a:solidFill>
                <a:srgbClr val="2C2D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5"/>
          <p:cNvSpPr txBox="1">
            <a:spLocks noGrp="1"/>
          </p:cNvSpPr>
          <p:nvPr>
            <p:ph type="title"/>
          </p:nvPr>
        </p:nvSpPr>
        <p:spPr>
          <a:xfrm>
            <a:off x="609625" y="228600"/>
            <a:ext cx="7266600" cy="864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The drivers of unsustainable production are challenging to overcome</a:t>
            </a:r>
            <a:endParaRPr sz="2200"/>
          </a:p>
        </p:txBody>
      </p:sp>
      <p:sp>
        <p:nvSpPr>
          <p:cNvPr id="744" name="Google Shape;744;p75"/>
          <p:cNvSpPr txBox="1">
            <a:spLocks noGrp="1"/>
          </p:cNvSpPr>
          <p:nvPr>
            <p:ph type="title"/>
          </p:nvPr>
        </p:nvSpPr>
        <p:spPr>
          <a:xfrm>
            <a:off x="609625" y="1072397"/>
            <a:ext cx="7811700" cy="665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Global supply chain systems are </a:t>
            </a:r>
            <a:r>
              <a:rPr lang="en" sz="1400"/>
              <a:t>complex, with underlying drivers </a:t>
            </a:r>
            <a:r>
              <a:rPr lang="en" sz="1400" b="0"/>
              <a:t>related to policy, financing, and market demand, posing major challenges for companies and financial institutions seeking to improve commodity sustainability in their value chains.</a:t>
            </a:r>
            <a:endParaRPr sz="1400" b="0"/>
          </a:p>
        </p:txBody>
      </p:sp>
      <p:sp>
        <p:nvSpPr>
          <p:cNvPr id="745" name="Google Shape;745;p75"/>
          <p:cNvSpPr txBox="1">
            <a:spLocks noGrp="1"/>
          </p:cNvSpPr>
          <p:nvPr>
            <p:ph type="subTitle" idx="1"/>
          </p:nvPr>
        </p:nvSpPr>
        <p:spPr>
          <a:xfrm rot="5400000">
            <a:off x="-3275762" y="3310200"/>
            <a:ext cx="6625200" cy="6144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SHOULD COMPANIES AND FINANCIAL INSTITUTIONS ENGAGE BEYOND THEIR VALUE CHAINS?</a:t>
            </a:r>
            <a:endParaRPr sz="800"/>
          </a:p>
        </p:txBody>
      </p:sp>
      <p:sp>
        <p:nvSpPr>
          <p:cNvPr id="746" name="Google Shape;746;p75"/>
          <p:cNvSpPr/>
          <p:nvPr/>
        </p:nvSpPr>
        <p:spPr>
          <a:xfrm>
            <a:off x="285750" y="2050675"/>
            <a:ext cx="11907600" cy="458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7" name="Google Shape;747;p75"/>
          <p:cNvPicPr preferRelativeResize="0"/>
          <p:nvPr/>
        </p:nvPicPr>
        <p:blipFill rotWithShape="1">
          <a:blip r:embed="rId3">
            <a:alphaModFix/>
          </a:blip>
          <a:srcRect/>
          <a:stretch/>
        </p:blipFill>
        <p:spPr>
          <a:xfrm>
            <a:off x="2824850" y="2269200"/>
            <a:ext cx="9368400" cy="4294800"/>
          </a:xfrm>
          <a:prstGeom prst="roundRect">
            <a:avLst>
              <a:gd name="adj" fmla="val 0"/>
            </a:avLst>
          </a:prstGeom>
          <a:noFill/>
          <a:ln>
            <a:noFill/>
          </a:ln>
        </p:spPr>
      </p:pic>
      <p:sp>
        <p:nvSpPr>
          <p:cNvPr id="748" name="Google Shape;748;p75"/>
          <p:cNvSpPr txBox="1">
            <a:spLocks noGrp="1"/>
          </p:cNvSpPr>
          <p:nvPr>
            <p:ph type="title"/>
          </p:nvPr>
        </p:nvSpPr>
        <p:spPr>
          <a:xfrm>
            <a:off x="609625" y="2468125"/>
            <a:ext cx="2159700" cy="3745500"/>
          </a:xfrm>
          <a:prstGeom prst="rect">
            <a:avLst/>
          </a:prstGeom>
        </p:spPr>
        <p:txBody>
          <a:bodyPr spcFirstLastPara="1" wrap="square" lIns="121900" tIns="121900" rIns="121900" bIns="121900" anchor="t" anchorCtr="0">
            <a:spAutoFit/>
          </a:bodyPr>
          <a:lstStyle/>
          <a:p>
            <a:pPr marL="0" lvl="0" indent="0" algn="l" rtl="0">
              <a:lnSpc>
                <a:spcPct val="115000"/>
              </a:lnSpc>
              <a:spcBef>
                <a:spcPts val="1000"/>
              </a:spcBef>
              <a:spcAft>
                <a:spcPts val="0"/>
              </a:spcAft>
              <a:buNone/>
            </a:pPr>
            <a:r>
              <a:rPr lang="en" sz="1200" b="0"/>
              <a:t>Transforming the commodities sector towards sustainability will require collaboration and coordinated action to address barriers across different parts of the supply chain and at different levels of governance.</a:t>
            </a:r>
            <a:endParaRPr sz="1200" b="0"/>
          </a:p>
          <a:p>
            <a:pPr marL="0" lvl="0" indent="0" algn="l" rtl="0">
              <a:lnSpc>
                <a:spcPct val="115000"/>
              </a:lnSpc>
              <a:spcBef>
                <a:spcPts val="1000"/>
              </a:spcBef>
              <a:spcAft>
                <a:spcPts val="0"/>
              </a:spcAft>
              <a:buNone/>
            </a:pPr>
            <a:r>
              <a:rPr lang="en" sz="1200"/>
              <a:t>Engaging beyond value chains offers a key opportunity for companies and financial institutions  to help accelerate the transformation needed.</a:t>
            </a:r>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7"/>
          <p:cNvSpPr txBox="1">
            <a:spLocks noGrp="1"/>
          </p:cNvSpPr>
          <p:nvPr>
            <p:ph type="subTitle" idx="1"/>
          </p:nvPr>
        </p:nvSpPr>
        <p:spPr>
          <a:xfrm rot="5400000">
            <a:off x="-3275762" y="3310200"/>
            <a:ext cx="6625200" cy="6144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WHY SHOULD COMPANIES AND FINANCIAL INSTITUTIONS ENGAGE BEYOND THEIR VALUE CHAINS?</a:t>
            </a:r>
            <a:endParaRPr sz="800"/>
          </a:p>
        </p:txBody>
      </p:sp>
      <p:sp>
        <p:nvSpPr>
          <p:cNvPr id="765" name="Google Shape;765;p77"/>
          <p:cNvSpPr txBox="1">
            <a:spLocks noGrp="1"/>
          </p:cNvSpPr>
          <p:nvPr>
            <p:ph type="title"/>
          </p:nvPr>
        </p:nvSpPr>
        <p:spPr>
          <a:xfrm>
            <a:off x="609625" y="230197"/>
            <a:ext cx="3986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To drive transformation, companies must act beyond their value chains</a:t>
            </a:r>
            <a:endParaRPr sz="2200"/>
          </a:p>
        </p:txBody>
      </p:sp>
      <p:sp>
        <p:nvSpPr>
          <p:cNvPr id="766" name="Google Shape;766;p77"/>
          <p:cNvSpPr txBox="1">
            <a:spLocks noGrp="1"/>
          </p:cNvSpPr>
          <p:nvPr>
            <p:ph type="title"/>
          </p:nvPr>
        </p:nvSpPr>
        <p:spPr>
          <a:xfrm>
            <a:off x="609625" y="1485272"/>
            <a:ext cx="4040400" cy="1008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Most existing action for sustainable commodities is focused on company operations and supply chains, leaving the enabling environment for sustainability unchanged. </a:t>
            </a:r>
            <a:endParaRPr sz="1400" b="0"/>
          </a:p>
        </p:txBody>
      </p:sp>
      <p:sp>
        <p:nvSpPr>
          <p:cNvPr id="767" name="Google Shape;767;p77"/>
          <p:cNvSpPr txBox="1">
            <a:spLocks noGrp="1"/>
          </p:cNvSpPr>
          <p:nvPr>
            <p:ph type="title"/>
          </p:nvPr>
        </p:nvSpPr>
        <p:spPr>
          <a:xfrm>
            <a:off x="609625" y="2387600"/>
            <a:ext cx="4040400" cy="3901546"/>
          </a:xfrm>
          <a:prstGeom prst="rect">
            <a:avLst/>
          </a:prstGeom>
        </p:spPr>
        <p:txBody>
          <a:bodyPr spcFirstLastPara="1" wrap="square" lIns="121900" tIns="121900" rIns="121900" bIns="121900" anchor="t" anchorCtr="0">
            <a:noAutofit/>
          </a:bodyPr>
          <a:lstStyle/>
          <a:p>
            <a:pPr marL="0" lvl="0" indent="0" algn="l" rtl="0">
              <a:lnSpc>
                <a:spcPct val="115000"/>
              </a:lnSpc>
              <a:spcBef>
                <a:spcPts val="1000"/>
              </a:spcBef>
              <a:spcAft>
                <a:spcPts val="0"/>
              </a:spcAft>
              <a:buNone/>
            </a:pPr>
            <a:r>
              <a:rPr lang="en" sz="1250"/>
              <a:t>Improving supply chain management is necessary but insufficient </a:t>
            </a:r>
            <a:r>
              <a:rPr lang="en" sz="1250" b="0"/>
              <a:t>for solving the challenges of sustainable agricultural commodity production.</a:t>
            </a:r>
            <a:endParaRPr sz="1250" b="0"/>
          </a:p>
          <a:p>
            <a:pPr marL="0" lvl="0" indent="0" algn="l" rtl="0">
              <a:lnSpc>
                <a:spcPct val="115000"/>
              </a:lnSpc>
              <a:spcBef>
                <a:spcPts val="1000"/>
              </a:spcBef>
              <a:spcAft>
                <a:spcPts val="0"/>
              </a:spcAft>
              <a:buNone/>
            </a:pPr>
            <a:r>
              <a:rPr lang="en" sz="1250" b="0"/>
              <a:t>Many of the issues that need to be addressed are not under the control of a single producer, mill, aggregator or actor in the supply chain. </a:t>
            </a:r>
            <a:endParaRPr sz="1250" b="0"/>
          </a:p>
          <a:p>
            <a:pPr marL="0" lvl="0" indent="0" algn="l" rtl="0">
              <a:lnSpc>
                <a:spcPct val="115000"/>
              </a:lnSpc>
              <a:spcBef>
                <a:spcPts val="1000"/>
              </a:spcBef>
              <a:spcAft>
                <a:spcPts val="0"/>
              </a:spcAft>
              <a:buNone/>
            </a:pPr>
            <a:r>
              <a:rPr lang="en" sz="1250"/>
              <a:t>Addressing these issues requires action from multiple actors </a:t>
            </a:r>
            <a:r>
              <a:rPr lang="en" sz="1250" b="0"/>
              <a:t>in the landscape including government, local communities, producers, civil society organisations and companies – </a:t>
            </a:r>
            <a:r>
              <a:rPr lang="en" sz="1250"/>
              <a:t>requiring collaborative approaches within production landscapes.</a:t>
            </a:r>
            <a:endParaRPr sz="1250"/>
          </a:p>
          <a:p>
            <a:pPr marL="0" lvl="0" indent="0" algn="l" rtl="0">
              <a:lnSpc>
                <a:spcPct val="115000"/>
              </a:lnSpc>
              <a:spcBef>
                <a:spcPts val="1000"/>
              </a:spcBef>
              <a:spcAft>
                <a:spcPts val="0"/>
              </a:spcAft>
              <a:buNone/>
            </a:pPr>
            <a:r>
              <a:rPr lang="en" sz="1250" b="0"/>
              <a:t>Many companies do not have a clear understanding of how to do this.</a:t>
            </a:r>
            <a:endParaRPr sz="1250" b="0"/>
          </a:p>
        </p:txBody>
      </p:sp>
      <p:pic>
        <p:nvPicPr>
          <p:cNvPr id="768" name="Google Shape;768;p77"/>
          <p:cNvPicPr preferRelativeResize="0"/>
          <p:nvPr/>
        </p:nvPicPr>
        <p:blipFill>
          <a:blip r:embed="rId3">
            <a:alphaModFix/>
          </a:blip>
          <a:stretch>
            <a:fillRect/>
          </a:stretch>
        </p:blipFill>
        <p:spPr>
          <a:xfrm>
            <a:off x="5087275" y="4967900"/>
            <a:ext cx="6949649" cy="1321246"/>
          </a:xfrm>
          <a:prstGeom prst="rect">
            <a:avLst/>
          </a:prstGeom>
          <a:noFill/>
          <a:ln>
            <a:noFill/>
          </a:ln>
        </p:spPr>
      </p:pic>
      <p:sp>
        <p:nvSpPr>
          <p:cNvPr id="769" name="Google Shape;769;p77"/>
          <p:cNvSpPr txBox="1"/>
          <p:nvPr/>
        </p:nvSpPr>
        <p:spPr>
          <a:xfrm>
            <a:off x="5618597" y="6303900"/>
            <a:ext cx="10344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46B27C"/>
                </a:solidFill>
              </a:rPr>
              <a:t>Farm</a:t>
            </a:r>
            <a:endParaRPr sz="1200">
              <a:solidFill>
                <a:srgbClr val="46B27C"/>
              </a:solidFill>
            </a:endParaRPr>
          </a:p>
        </p:txBody>
      </p:sp>
      <p:sp>
        <p:nvSpPr>
          <p:cNvPr id="770" name="Google Shape;770;p77"/>
          <p:cNvSpPr txBox="1"/>
          <p:nvPr/>
        </p:nvSpPr>
        <p:spPr>
          <a:xfrm>
            <a:off x="6749793" y="6303900"/>
            <a:ext cx="10344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46B27C"/>
                </a:solidFill>
              </a:rPr>
              <a:t>Landscape</a:t>
            </a:r>
            <a:endParaRPr sz="1200">
              <a:solidFill>
                <a:srgbClr val="46B27C"/>
              </a:solidFill>
            </a:endParaRPr>
          </a:p>
        </p:txBody>
      </p:sp>
      <p:sp>
        <p:nvSpPr>
          <p:cNvPr id="771" name="Google Shape;771;p77"/>
          <p:cNvSpPr txBox="1"/>
          <p:nvPr/>
        </p:nvSpPr>
        <p:spPr>
          <a:xfrm>
            <a:off x="7923198" y="6303900"/>
            <a:ext cx="13392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46B27C"/>
                </a:solidFill>
              </a:rPr>
              <a:t>Sub-national</a:t>
            </a:r>
            <a:endParaRPr sz="1200">
              <a:solidFill>
                <a:srgbClr val="46B27C"/>
              </a:solidFill>
            </a:endParaRPr>
          </a:p>
        </p:txBody>
      </p:sp>
      <p:sp>
        <p:nvSpPr>
          <p:cNvPr id="772" name="Google Shape;772;p77"/>
          <p:cNvSpPr txBox="1"/>
          <p:nvPr/>
        </p:nvSpPr>
        <p:spPr>
          <a:xfrm>
            <a:off x="9313421" y="6303900"/>
            <a:ext cx="10344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46B27C"/>
                </a:solidFill>
              </a:rPr>
              <a:t>National</a:t>
            </a:r>
            <a:endParaRPr sz="1200">
              <a:solidFill>
                <a:srgbClr val="46B27C"/>
              </a:solidFill>
            </a:endParaRPr>
          </a:p>
        </p:txBody>
      </p:sp>
      <p:sp>
        <p:nvSpPr>
          <p:cNvPr id="773" name="Google Shape;773;p77"/>
          <p:cNvSpPr txBox="1"/>
          <p:nvPr/>
        </p:nvSpPr>
        <p:spPr>
          <a:xfrm>
            <a:off x="10560622" y="6303900"/>
            <a:ext cx="10344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46B27C"/>
                </a:solidFill>
              </a:rPr>
              <a:t>Global</a:t>
            </a:r>
            <a:endParaRPr sz="1200">
              <a:solidFill>
                <a:srgbClr val="46B27C"/>
              </a:solidFill>
            </a:endParaRPr>
          </a:p>
        </p:txBody>
      </p:sp>
      <p:pic>
        <p:nvPicPr>
          <p:cNvPr id="774" name="Google Shape;774;p77" descr="A picture containing text&#10;&#10;Description automatically generated"/>
          <p:cNvPicPr preferRelativeResize="0"/>
          <p:nvPr/>
        </p:nvPicPr>
        <p:blipFill rotWithShape="1">
          <a:blip r:embed="rId4">
            <a:alphaModFix/>
          </a:blip>
          <a:srcRect/>
          <a:stretch/>
        </p:blipFill>
        <p:spPr>
          <a:xfrm>
            <a:off x="5109578" y="1503600"/>
            <a:ext cx="1464547" cy="3395699"/>
          </a:xfrm>
          <a:prstGeom prst="rect">
            <a:avLst/>
          </a:prstGeom>
          <a:noFill/>
          <a:ln>
            <a:noFill/>
          </a:ln>
        </p:spPr>
      </p:pic>
      <p:sp>
        <p:nvSpPr>
          <p:cNvPr id="775" name="Google Shape;775;p77"/>
          <p:cNvSpPr txBox="1"/>
          <p:nvPr/>
        </p:nvSpPr>
        <p:spPr>
          <a:xfrm>
            <a:off x="9427150" y="1968450"/>
            <a:ext cx="2647500" cy="2311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US" b="1">
                <a:solidFill>
                  <a:srgbClr val="2CB8C7"/>
                </a:solidFill>
              </a:rPr>
              <a:t>1. Create global frameworks</a:t>
            </a:r>
          </a:p>
          <a:p>
            <a:pPr marL="457200" lvl="0" indent="-304800" algn="l" rtl="0">
              <a:lnSpc>
                <a:spcPct val="100000"/>
              </a:lnSpc>
              <a:spcBef>
                <a:spcPts val="500"/>
              </a:spcBef>
              <a:spcAft>
                <a:spcPts val="0"/>
              </a:spcAft>
              <a:buClr>
                <a:srgbClr val="002060"/>
              </a:buClr>
              <a:buSzPts val="1200"/>
              <a:buChar char="●"/>
            </a:pPr>
            <a:r>
              <a:rPr lang="en-US" sz="1200">
                <a:solidFill>
                  <a:srgbClr val="002060"/>
                </a:solidFill>
              </a:rPr>
              <a:t>Make global commitments </a:t>
            </a:r>
            <a:r>
              <a:rPr lang="en-US" sz="1200" i="1">
                <a:solidFill>
                  <a:srgbClr val="002060"/>
                </a:solidFill>
              </a:rPr>
              <a:t>(e.g., New York Declaration on Forests)</a:t>
            </a:r>
          </a:p>
          <a:p>
            <a:pPr marL="457200" lvl="0" indent="-304800" algn="l" rtl="0">
              <a:lnSpc>
                <a:spcPct val="100000"/>
              </a:lnSpc>
              <a:spcBef>
                <a:spcPts val="0"/>
              </a:spcBef>
              <a:spcAft>
                <a:spcPts val="0"/>
              </a:spcAft>
              <a:buClr>
                <a:srgbClr val="002060"/>
              </a:buClr>
              <a:buSzPts val="1200"/>
              <a:buChar char="●"/>
            </a:pPr>
            <a:r>
              <a:rPr lang="en-US" sz="1200">
                <a:solidFill>
                  <a:srgbClr val="002060"/>
                </a:solidFill>
              </a:rPr>
              <a:t>Develop sectoral sustainability standards </a:t>
            </a:r>
            <a:r>
              <a:rPr lang="en-US" sz="1200" i="1">
                <a:solidFill>
                  <a:srgbClr val="002060"/>
                </a:solidFill>
              </a:rPr>
              <a:t>(e.g., Roundtable on Sustainable Palm Oil)</a:t>
            </a:r>
          </a:p>
          <a:p>
            <a:pPr marL="457200" lvl="0" indent="-304800" algn="l" rtl="0">
              <a:lnSpc>
                <a:spcPct val="100000"/>
              </a:lnSpc>
              <a:spcBef>
                <a:spcPts val="0"/>
              </a:spcBef>
              <a:spcAft>
                <a:spcPts val="0"/>
              </a:spcAft>
              <a:buClr>
                <a:srgbClr val="002060"/>
              </a:buClr>
              <a:buSzPts val="1200"/>
              <a:buChar char="●"/>
            </a:pPr>
            <a:r>
              <a:rPr lang="en-US" sz="1200">
                <a:solidFill>
                  <a:srgbClr val="002060"/>
                </a:solidFill>
              </a:rPr>
              <a:t>Create common frameworks for action </a:t>
            </a:r>
            <a:r>
              <a:rPr lang="en-US" sz="1200" i="1">
                <a:solidFill>
                  <a:srgbClr val="002060"/>
                </a:solidFill>
              </a:rPr>
              <a:t>(e.g., Accountability Framework)</a:t>
            </a:r>
          </a:p>
        </p:txBody>
      </p:sp>
      <p:cxnSp>
        <p:nvCxnSpPr>
          <p:cNvPr id="776" name="Google Shape;776;p77"/>
          <p:cNvCxnSpPr>
            <a:stCxn id="777" idx="0"/>
            <a:endCxn id="775" idx="2"/>
          </p:cNvCxnSpPr>
          <p:nvPr/>
        </p:nvCxnSpPr>
        <p:spPr>
          <a:xfrm rot="5400000" flipH="1">
            <a:off x="10270483" y="4760399"/>
            <a:ext cx="1027200" cy="66300"/>
          </a:xfrm>
          <a:prstGeom prst="curvedConnector3">
            <a:avLst>
              <a:gd name="adj1" fmla="val 50000"/>
            </a:avLst>
          </a:prstGeom>
          <a:noFill/>
          <a:ln w="9525" cap="flat" cmpd="sng">
            <a:solidFill>
              <a:srgbClr val="2CB8C7"/>
            </a:solidFill>
            <a:prstDash val="dot"/>
            <a:round/>
            <a:headEnd type="none" w="med" len="med"/>
            <a:tailEnd type="triangle" w="med" len="med"/>
          </a:ln>
        </p:spPr>
      </p:cxnSp>
      <p:sp>
        <p:nvSpPr>
          <p:cNvPr id="777" name="Google Shape;777;p77"/>
          <p:cNvSpPr/>
          <p:nvPr/>
        </p:nvSpPr>
        <p:spPr>
          <a:xfrm>
            <a:off x="10729633" y="5307149"/>
            <a:ext cx="175200" cy="175200"/>
          </a:xfrm>
          <a:prstGeom prst="ellipse">
            <a:avLst/>
          </a:prstGeom>
          <a:noFill/>
          <a:ln w="19050"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7"/>
          <p:cNvSpPr/>
          <p:nvPr/>
        </p:nvSpPr>
        <p:spPr>
          <a:xfrm>
            <a:off x="10789082" y="5363952"/>
            <a:ext cx="55800" cy="55800"/>
          </a:xfrm>
          <a:prstGeom prst="ellipse">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7"/>
          <p:cNvSpPr txBox="1"/>
          <p:nvPr/>
        </p:nvSpPr>
        <p:spPr>
          <a:xfrm>
            <a:off x="6955625" y="154000"/>
            <a:ext cx="3545400" cy="1572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 b="1">
                <a:solidFill>
                  <a:srgbClr val="2CB8C7"/>
                </a:solidFill>
              </a:rPr>
              <a:t>2. Improve supply chain management</a:t>
            </a:r>
            <a:endParaRPr b="1">
              <a:solidFill>
                <a:srgbClr val="2CB8C7"/>
              </a:solidFill>
            </a:endParaRPr>
          </a:p>
          <a:p>
            <a:pPr marL="457200" lvl="0" indent="-304800" algn="l" rtl="0">
              <a:lnSpc>
                <a:spcPct val="100000"/>
              </a:lnSpc>
              <a:spcBef>
                <a:spcPts val="500"/>
              </a:spcBef>
              <a:spcAft>
                <a:spcPts val="0"/>
              </a:spcAft>
              <a:buClr>
                <a:srgbClr val="002060"/>
              </a:buClr>
              <a:buSzPts val="1200"/>
              <a:buChar char="●"/>
            </a:pPr>
            <a:r>
              <a:rPr lang="en" sz="1200">
                <a:solidFill>
                  <a:srgbClr val="002060"/>
                </a:solidFill>
              </a:rPr>
              <a:t>Implement sustainable sourcing policies</a:t>
            </a:r>
            <a:endParaRPr sz="1200">
              <a:solidFill>
                <a:srgbClr val="002060"/>
              </a:solidFill>
            </a:endParaRPr>
          </a:p>
          <a:p>
            <a:pPr marL="457200" lvl="0" indent="-304800" algn="l" rtl="0">
              <a:lnSpc>
                <a:spcPct val="100000"/>
              </a:lnSpc>
              <a:spcBef>
                <a:spcPts val="0"/>
              </a:spcBef>
              <a:spcAft>
                <a:spcPts val="0"/>
              </a:spcAft>
              <a:buClr>
                <a:srgbClr val="002060"/>
              </a:buClr>
              <a:buSzPts val="1200"/>
              <a:buChar char="●"/>
            </a:pPr>
            <a:r>
              <a:rPr lang="en" sz="1200">
                <a:solidFill>
                  <a:srgbClr val="002060"/>
                </a:solidFill>
              </a:rPr>
              <a:t>Map supply chains and trace products through supply chains</a:t>
            </a:r>
            <a:endParaRPr sz="1200">
              <a:solidFill>
                <a:srgbClr val="002060"/>
              </a:solidFill>
            </a:endParaRPr>
          </a:p>
          <a:p>
            <a:pPr marL="457200" lvl="0" indent="-304800" algn="l" rtl="0">
              <a:lnSpc>
                <a:spcPct val="100000"/>
              </a:lnSpc>
              <a:spcBef>
                <a:spcPts val="0"/>
              </a:spcBef>
              <a:spcAft>
                <a:spcPts val="0"/>
              </a:spcAft>
              <a:buClr>
                <a:srgbClr val="002060"/>
              </a:buClr>
              <a:buSzPts val="1200"/>
              <a:buChar char="●"/>
            </a:pPr>
            <a:r>
              <a:rPr lang="en" sz="1200">
                <a:solidFill>
                  <a:srgbClr val="002060"/>
                </a:solidFill>
              </a:rPr>
              <a:t>Implement certification systems</a:t>
            </a:r>
            <a:endParaRPr sz="1200">
              <a:solidFill>
                <a:srgbClr val="002060"/>
              </a:solidFill>
            </a:endParaRPr>
          </a:p>
          <a:p>
            <a:pPr marL="457200" lvl="0" indent="-304800" algn="l" rtl="0">
              <a:lnSpc>
                <a:spcPct val="100000"/>
              </a:lnSpc>
              <a:spcBef>
                <a:spcPts val="0"/>
              </a:spcBef>
              <a:spcAft>
                <a:spcPts val="0"/>
              </a:spcAft>
              <a:buClr>
                <a:srgbClr val="002060"/>
              </a:buClr>
              <a:buSzPts val="1200"/>
              <a:buChar char="●"/>
            </a:pPr>
            <a:r>
              <a:rPr lang="en" sz="1200">
                <a:solidFill>
                  <a:srgbClr val="002060"/>
                </a:solidFill>
              </a:rPr>
              <a:t>Pay a premium for certified products</a:t>
            </a:r>
            <a:endParaRPr sz="1200">
              <a:solidFill>
                <a:srgbClr val="002060"/>
              </a:solidFill>
            </a:endParaRPr>
          </a:p>
          <a:p>
            <a:pPr marL="457200" lvl="0" indent="-304800" algn="l" rtl="0">
              <a:lnSpc>
                <a:spcPct val="100000"/>
              </a:lnSpc>
              <a:spcBef>
                <a:spcPts val="0"/>
              </a:spcBef>
              <a:spcAft>
                <a:spcPts val="0"/>
              </a:spcAft>
              <a:buClr>
                <a:srgbClr val="002060"/>
              </a:buClr>
              <a:buSzPts val="1200"/>
              <a:buChar char="●"/>
            </a:pPr>
            <a:r>
              <a:rPr lang="en" sz="1200">
                <a:solidFill>
                  <a:srgbClr val="002060"/>
                </a:solidFill>
              </a:rPr>
              <a:t>Make purchasing commitments</a:t>
            </a:r>
            <a:endParaRPr sz="1200">
              <a:solidFill>
                <a:srgbClr val="002060"/>
              </a:solidFill>
            </a:endParaRPr>
          </a:p>
        </p:txBody>
      </p:sp>
      <p:sp>
        <p:nvSpPr>
          <p:cNvPr id="780" name="Google Shape;780;p77"/>
          <p:cNvSpPr/>
          <p:nvPr/>
        </p:nvSpPr>
        <p:spPr>
          <a:xfrm>
            <a:off x="10271070" y="1850242"/>
            <a:ext cx="175200" cy="175200"/>
          </a:xfrm>
          <a:prstGeom prst="ellipse">
            <a:avLst/>
          </a:prstGeom>
          <a:noFill/>
          <a:ln w="19050"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7"/>
          <p:cNvSpPr/>
          <p:nvPr/>
        </p:nvSpPr>
        <p:spPr>
          <a:xfrm>
            <a:off x="10330518" y="1907045"/>
            <a:ext cx="55800" cy="55800"/>
          </a:xfrm>
          <a:prstGeom prst="ellipse">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2" name="Google Shape;782;p77"/>
          <p:cNvCxnSpPr>
            <a:stCxn id="780" idx="2"/>
            <a:endCxn id="779" idx="2"/>
          </p:cNvCxnSpPr>
          <p:nvPr/>
        </p:nvCxnSpPr>
        <p:spPr>
          <a:xfrm rot="10800000">
            <a:off x="8728470" y="1726642"/>
            <a:ext cx="1542600" cy="211200"/>
          </a:xfrm>
          <a:prstGeom prst="curvedConnector2">
            <a:avLst/>
          </a:prstGeom>
          <a:noFill/>
          <a:ln w="9525" cap="flat" cmpd="sng">
            <a:solidFill>
              <a:srgbClr val="2CB8C7"/>
            </a:solidFill>
            <a:prstDash val="dot"/>
            <a:round/>
            <a:headEnd type="none" w="med" len="med"/>
            <a:tailEnd type="triangle" w="med" len="med"/>
          </a:ln>
        </p:spPr>
      </p:cxnSp>
      <p:sp>
        <p:nvSpPr>
          <p:cNvPr id="783" name="Google Shape;783;p77"/>
          <p:cNvSpPr txBox="1"/>
          <p:nvPr/>
        </p:nvSpPr>
        <p:spPr>
          <a:xfrm>
            <a:off x="6683924" y="2683825"/>
            <a:ext cx="2743225" cy="1082317"/>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 b="1">
                <a:solidFill>
                  <a:srgbClr val="2CB8C7"/>
                </a:solidFill>
              </a:rPr>
              <a:t>3. Support farmers </a:t>
            </a:r>
            <a:endParaRPr b="1">
              <a:solidFill>
                <a:srgbClr val="2CB8C7"/>
              </a:solidFill>
            </a:endParaRPr>
          </a:p>
          <a:p>
            <a:pPr marL="457200" lvl="0" indent="-304800" algn="l" rtl="0">
              <a:spcBef>
                <a:spcPts val="500"/>
              </a:spcBef>
              <a:spcAft>
                <a:spcPts val="0"/>
              </a:spcAft>
              <a:buClr>
                <a:srgbClr val="002060"/>
              </a:buClr>
              <a:buSzPts val="1200"/>
              <a:buChar char="●"/>
            </a:pPr>
            <a:r>
              <a:rPr lang="en" sz="1200">
                <a:solidFill>
                  <a:srgbClr val="002060"/>
                </a:solidFill>
              </a:rPr>
              <a:t>Support farmer organisations, farmer training, access to finance, replanting, certification</a:t>
            </a:r>
            <a:endParaRPr sz="1200">
              <a:solidFill>
                <a:srgbClr val="002060"/>
              </a:solidFill>
            </a:endParaRPr>
          </a:p>
        </p:txBody>
      </p:sp>
      <p:sp>
        <p:nvSpPr>
          <p:cNvPr id="784" name="Google Shape;784;p77"/>
          <p:cNvSpPr/>
          <p:nvPr/>
        </p:nvSpPr>
        <p:spPr>
          <a:xfrm>
            <a:off x="7645835" y="1718035"/>
            <a:ext cx="175200" cy="175200"/>
          </a:xfrm>
          <a:prstGeom prst="ellipse">
            <a:avLst/>
          </a:prstGeom>
          <a:noFill/>
          <a:ln w="19050"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7"/>
          <p:cNvSpPr/>
          <p:nvPr/>
        </p:nvSpPr>
        <p:spPr>
          <a:xfrm>
            <a:off x="7705283" y="1774838"/>
            <a:ext cx="55800" cy="55800"/>
          </a:xfrm>
          <a:prstGeom prst="ellipse">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6" name="Google Shape;786;p77"/>
          <p:cNvCxnSpPr>
            <a:stCxn id="784" idx="4"/>
          </p:cNvCxnSpPr>
          <p:nvPr/>
        </p:nvCxnSpPr>
        <p:spPr>
          <a:xfrm rot="5400000">
            <a:off x="7110035" y="2069035"/>
            <a:ext cx="799200" cy="447600"/>
          </a:xfrm>
          <a:prstGeom prst="curvedConnector3">
            <a:avLst>
              <a:gd name="adj1" fmla="val 50000"/>
            </a:avLst>
          </a:prstGeom>
          <a:noFill/>
          <a:ln w="9525" cap="flat" cmpd="sng">
            <a:solidFill>
              <a:srgbClr val="2CB8C7"/>
            </a:solidFill>
            <a:prstDash val="dot"/>
            <a:round/>
            <a:headEnd type="none" w="med" len="med"/>
            <a:tailEnd type="triangle" w="med" len="med"/>
          </a:ln>
        </p:spPr>
      </p:cxnSp>
      <p:sp>
        <p:nvSpPr>
          <p:cNvPr id="787" name="Google Shape;787;p77"/>
          <p:cNvSpPr txBox="1"/>
          <p:nvPr/>
        </p:nvSpPr>
        <p:spPr>
          <a:xfrm>
            <a:off x="7176012" y="4350075"/>
            <a:ext cx="2920500" cy="615600"/>
          </a:xfrm>
          <a:prstGeom prst="rect">
            <a:avLst/>
          </a:prstGeom>
          <a:solidFill>
            <a:srgbClr val="D5E9DA">
              <a:alpha val="7381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2CB8C7"/>
                </a:solidFill>
              </a:rPr>
              <a:t>But, the enabling environment is not addressed</a:t>
            </a:r>
            <a:endParaRPr b="1">
              <a:solidFill>
                <a:srgbClr val="2CB8C7"/>
              </a:solidFill>
            </a:endParaRPr>
          </a:p>
        </p:txBody>
      </p:sp>
      <p:sp>
        <p:nvSpPr>
          <p:cNvPr id="788" name="Google Shape;788;p77"/>
          <p:cNvSpPr/>
          <p:nvPr/>
        </p:nvSpPr>
        <p:spPr>
          <a:xfrm>
            <a:off x="7257840" y="3809781"/>
            <a:ext cx="175200" cy="175200"/>
          </a:xfrm>
          <a:prstGeom prst="ellipse">
            <a:avLst/>
          </a:prstGeom>
          <a:noFill/>
          <a:ln w="19050"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7"/>
          <p:cNvSpPr/>
          <p:nvPr/>
        </p:nvSpPr>
        <p:spPr>
          <a:xfrm>
            <a:off x="7317288" y="3866583"/>
            <a:ext cx="55800" cy="55800"/>
          </a:xfrm>
          <a:prstGeom prst="ellipse">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0" name="Google Shape;790;p77"/>
          <p:cNvCxnSpPr>
            <a:stCxn id="788" idx="4"/>
          </p:cNvCxnSpPr>
          <p:nvPr/>
        </p:nvCxnSpPr>
        <p:spPr>
          <a:xfrm rot="5400000">
            <a:off x="6149640" y="4167081"/>
            <a:ext cx="1377900" cy="1013700"/>
          </a:xfrm>
          <a:prstGeom prst="curvedConnector3">
            <a:avLst>
              <a:gd name="adj1" fmla="val 31711"/>
            </a:avLst>
          </a:prstGeom>
          <a:noFill/>
          <a:ln w="9525" cap="flat" cmpd="sng">
            <a:solidFill>
              <a:srgbClr val="2CB8C7"/>
            </a:solidFill>
            <a:prstDash val="dot"/>
            <a:round/>
            <a:headEnd type="none" w="med" len="med"/>
            <a:tailEnd type="triangle" w="med" len="med"/>
          </a:ln>
        </p:spPr>
      </p:cxnSp>
      <p:cxnSp>
        <p:nvCxnSpPr>
          <p:cNvPr id="791" name="Google Shape;791;p77"/>
          <p:cNvCxnSpPr>
            <a:stCxn id="792" idx="2"/>
          </p:cNvCxnSpPr>
          <p:nvPr/>
        </p:nvCxnSpPr>
        <p:spPr>
          <a:xfrm rot="10800000">
            <a:off x="8612945" y="5030050"/>
            <a:ext cx="1242600" cy="504600"/>
          </a:xfrm>
          <a:prstGeom prst="curvedConnector3">
            <a:avLst>
              <a:gd name="adj1" fmla="val 50000"/>
            </a:avLst>
          </a:prstGeom>
          <a:noFill/>
          <a:ln w="19050" cap="flat" cmpd="sng">
            <a:solidFill>
              <a:srgbClr val="D57D55"/>
            </a:solidFill>
            <a:prstDash val="dot"/>
            <a:round/>
            <a:headEnd type="none" w="med" len="med"/>
            <a:tailEnd type="none" w="med" len="med"/>
          </a:ln>
        </p:spPr>
      </p:cxnSp>
      <p:cxnSp>
        <p:nvCxnSpPr>
          <p:cNvPr id="793" name="Google Shape;793;p77"/>
          <p:cNvCxnSpPr>
            <a:stCxn id="794" idx="7"/>
          </p:cNvCxnSpPr>
          <p:nvPr/>
        </p:nvCxnSpPr>
        <p:spPr>
          <a:xfrm rot="5400000" flipH="1">
            <a:off x="8422686" y="5247526"/>
            <a:ext cx="491100" cy="55800"/>
          </a:xfrm>
          <a:prstGeom prst="curvedConnector3">
            <a:avLst>
              <a:gd name="adj1" fmla="val 50576"/>
            </a:avLst>
          </a:prstGeom>
          <a:noFill/>
          <a:ln w="19050" cap="flat" cmpd="sng">
            <a:solidFill>
              <a:srgbClr val="D57D55"/>
            </a:solidFill>
            <a:prstDash val="dot"/>
            <a:round/>
            <a:headEnd type="none" w="med" len="med"/>
            <a:tailEnd type="none" w="med" len="med"/>
          </a:ln>
        </p:spPr>
      </p:cxnSp>
      <p:cxnSp>
        <p:nvCxnSpPr>
          <p:cNvPr id="795" name="Google Shape;795;p77"/>
          <p:cNvCxnSpPr>
            <a:stCxn id="796" idx="6"/>
          </p:cNvCxnSpPr>
          <p:nvPr/>
        </p:nvCxnSpPr>
        <p:spPr>
          <a:xfrm rot="10800000" flipH="1">
            <a:off x="7455700" y="5035802"/>
            <a:ext cx="1170900" cy="429600"/>
          </a:xfrm>
          <a:prstGeom prst="curvedConnector3">
            <a:avLst>
              <a:gd name="adj1" fmla="val 50000"/>
            </a:avLst>
          </a:prstGeom>
          <a:noFill/>
          <a:ln w="19050" cap="flat" cmpd="sng">
            <a:solidFill>
              <a:srgbClr val="D57D55"/>
            </a:solidFill>
            <a:prstDash val="dot"/>
            <a:round/>
            <a:headEnd type="none" w="med" len="med"/>
            <a:tailEnd type="none" w="med" len="med"/>
          </a:ln>
        </p:spPr>
      </p:cxnSp>
      <p:sp>
        <p:nvSpPr>
          <p:cNvPr id="796" name="Google Shape;796;p77"/>
          <p:cNvSpPr/>
          <p:nvPr/>
        </p:nvSpPr>
        <p:spPr>
          <a:xfrm>
            <a:off x="7417000" y="5446052"/>
            <a:ext cx="38700" cy="38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7D55"/>
              </a:solidFill>
            </a:endParaRPr>
          </a:p>
        </p:txBody>
      </p:sp>
      <p:sp>
        <p:nvSpPr>
          <p:cNvPr id="794" name="Google Shape;794;p77"/>
          <p:cNvSpPr/>
          <p:nvPr/>
        </p:nvSpPr>
        <p:spPr>
          <a:xfrm>
            <a:off x="8663104" y="5515309"/>
            <a:ext cx="38700" cy="38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7D55"/>
              </a:solidFill>
            </a:endParaRPr>
          </a:p>
        </p:txBody>
      </p:sp>
      <p:sp>
        <p:nvSpPr>
          <p:cNvPr id="792" name="Google Shape;792;p77"/>
          <p:cNvSpPr/>
          <p:nvPr/>
        </p:nvSpPr>
        <p:spPr>
          <a:xfrm>
            <a:off x="9855545" y="5515300"/>
            <a:ext cx="38700" cy="38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7D55"/>
              </a:solidFill>
            </a:endParaRPr>
          </a:p>
        </p:txBody>
      </p:sp>
      <p:sp>
        <p:nvSpPr>
          <p:cNvPr id="797" name="Google Shape;797;p77"/>
          <p:cNvSpPr/>
          <p:nvPr/>
        </p:nvSpPr>
        <p:spPr>
          <a:xfrm>
            <a:off x="8601674" y="4964446"/>
            <a:ext cx="54900" cy="549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7D55"/>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8"/>
          <p:cNvSpPr/>
          <p:nvPr/>
        </p:nvSpPr>
        <p:spPr>
          <a:xfrm>
            <a:off x="0" y="0"/>
            <a:ext cx="12193200" cy="57810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3" name="Google Shape;803;p78"/>
          <p:cNvPicPr preferRelativeResize="0"/>
          <p:nvPr/>
        </p:nvPicPr>
        <p:blipFill rotWithShape="1">
          <a:blip r:embed="rId3">
            <a:alphaModFix/>
          </a:blip>
          <a:srcRect t="9023" b="9023"/>
          <a:stretch/>
        </p:blipFill>
        <p:spPr>
          <a:xfrm>
            <a:off x="615450" y="538525"/>
            <a:ext cx="11577748" cy="6319473"/>
          </a:xfrm>
          <a:prstGeom prst="rect">
            <a:avLst/>
          </a:prstGeom>
          <a:noFill/>
          <a:ln>
            <a:noFill/>
          </a:ln>
        </p:spPr>
      </p:pic>
      <p:pic>
        <p:nvPicPr>
          <p:cNvPr id="804" name="Google Shape;804;p78"/>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805" name="Google Shape;805;p78"/>
          <p:cNvSpPr/>
          <p:nvPr/>
        </p:nvSpPr>
        <p:spPr>
          <a:xfrm>
            <a:off x="615500" y="2448560"/>
            <a:ext cx="11577900" cy="4790240"/>
          </a:xfrm>
          <a:prstGeom prst="rect">
            <a:avLst/>
          </a:prstGeom>
          <a:gradFill>
            <a:gsLst>
              <a:gs pos="0">
                <a:srgbClr val="2CB8C7"/>
              </a:gs>
              <a:gs pos="100000">
                <a:srgbClr val="2CB8C7">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8"/>
          <p:cNvSpPr txBox="1">
            <a:spLocks noGrp="1"/>
          </p:cNvSpPr>
          <p:nvPr>
            <p:ph type="title"/>
          </p:nvPr>
        </p:nvSpPr>
        <p:spPr>
          <a:xfrm>
            <a:off x="975175" y="4806425"/>
            <a:ext cx="8058000" cy="9300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sz="4800" b="1">
                <a:solidFill>
                  <a:schemeClr val="lt1"/>
                </a:solidFill>
              </a:rPr>
              <a:t>What value does engaging beyond value chains create?</a:t>
            </a:r>
            <a:endParaRPr sz="4800" b="1">
              <a:solidFill>
                <a:schemeClr val="lt1"/>
              </a:solidFill>
            </a:endParaRPr>
          </a:p>
        </p:txBody>
      </p:sp>
      <p:sp>
        <p:nvSpPr>
          <p:cNvPr id="807" name="Google Shape;807;p78"/>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78"/>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9" name="Google Shape;809;p78"/>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810" name="Google Shape;810;p78"/>
          <p:cNvSpPr txBox="1"/>
          <p:nvPr/>
        </p:nvSpPr>
        <p:spPr>
          <a:xfrm>
            <a:off x="8319225" y="6361175"/>
            <a:ext cx="3636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a:t>
            </a:r>
            <a:endParaRPr sz="11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79"/>
          <p:cNvPicPr preferRelativeResize="0"/>
          <p:nvPr/>
        </p:nvPicPr>
        <p:blipFill rotWithShape="1">
          <a:blip r:embed="rId3">
            <a:alphaModFix/>
          </a:blip>
          <a:srcRect l="-1347" t="10386" b="10386"/>
          <a:stretch/>
        </p:blipFill>
        <p:spPr>
          <a:xfrm>
            <a:off x="2034050" y="0"/>
            <a:ext cx="8429375" cy="6553201"/>
          </a:xfrm>
          <a:prstGeom prst="rect">
            <a:avLst/>
          </a:prstGeom>
          <a:noFill/>
          <a:ln>
            <a:noFill/>
          </a:ln>
        </p:spPr>
      </p:pic>
      <p:sp>
        <p:nvSpPr>
          <p:cNvPr id="816" name="Google Shape;816;p79"/>
          <p:cNvSpPr txBox="1">
            <a:spLocks noGrp="1"/>
          </p:cNvSpPr>
          <p:nvPr>
            <p:ph type="subTitle" idx="1"/>
          </p:nvPr>
        </p:nvSpPr>
        <p:spPr>
          <a:xfrm rot="5400000">
            <a:off x="-1878950" y="2102700"/>
            <a:ext cx="4020900" cy="42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WHAT VALUE DOES ENGAGING BEYOND VALUE CHAINS CREATE?</a:t>
            </a:r>
            <a:endParaRPr sz="800"/>
          </a:p>
        </p:txBody>
      </p:sp>
      <p:sp>
        <p:nvSpPr>
          <p:cNvPr id="817" name="Google Shape;817;p79"/>
          <p:cNvSpPr txBox="1">
            <a:spLocks noGrp="1"/>
          </p:cNvSpPr>
          <p:nvPr>
            <p:ph type="title"/>
          </p:nvPr>
        </p:nvSpPr>
        <p:spPr>
          <a:xfrm>
            <a:off x="609625" y="6177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Addressing the enabling environment raises standards across the board</a:t>
            </a:r>
            <a:endParaRPr sz="2200"/>
          </a:p>
        </p:txBody>
      </p:sp>
      <p:sp>
        <p:nvSpPr>
          <p:cNvPr id="818" name="Google Shape;818;p79"/>
          <p:cNvSpPr txBox="1">
            <a:spLocks noGrp="1"/>
          </p:cNvSpPr>
          <p:nvPr>
            <p:ph type="title"/>
          </p:nvPr>
        </p:nvSpPr>
        <p:spPr>
          <a:xfrm>
            <a:off x="609625" y="1872775"/>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By working with governments to strengthen policy, enforcement and standards the enabling environment can</a:t>
            </a:r>
            <a:r>
              <a:rPr lang="en" sz="1400"/>
              <a:t> turn good practice into standard practice and share the cost of sustainability between companies.</a:t>
            </a:r>
            <a:endParaRPr sz="1400"/>
          </a:p>
        </p:txBody>
      </p:sp>
      <p:sp>
        <p:nvSpPr>
          <p:cNvPr id="819" name="Google Shape;819;p79"/>
          <p:cNvSpPr txBox="1">
            <a:spLocks noGrp="1"/>
          </p:cNvSpPr>
          <p:nvPr>
            <p:ph type="title"/>
          </p:nvPr>
        </p:nvSpPr>
        <p:spPr>
          <a:xfrm>
            <a:off x="1028700" y="3301400"/>
            <a:ext cx="3468300" cy="13323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250">
                <a:solidFill>
                  <a:srgbClr val="2CB8C7"/>
                </a:solidFill>
              </a:rPr>
              <a:t>Achieving a sustainable agricultural system requires that standards are raised across the board</a:t>
            </a:r>
            <a:r>
              <a:rPr lang="en" sz="1250" b="0">
                <a:solidFill>
                  <a:srgbClr val="2CB8C7"/>
                </a:solidFill>
              </a:rPr>
              <a:t> </a:t>
            </a:r>
            <a:r>
              <a:rPr lang="en" sz="1250" b="0"/>
              <a:t>– ‘raising the floor’ – which requires action to strengthen the enabling environment in commodity producing landscapes, regions and countries.</a:t>
            </a:r>
            <a:endParaRPr sz="1250" b="0"/>
          </a:p>
        </p:txBody>
      </p:sp>
      <p:sp>
        <p:nvSpPr>
          <p:cNvPr id="820" name="Google Shape;820;p79"/>
          <p:cNvSpPr txBox="1">
            <a:spLocks noGrp="1"/>
          </p:cNvSpPr>
          <p:nvPr>
            <p:ph type="title"/>
          </p:nvPr>
        </p:nvSpPr>
        <p:spPr>
          <a:xfrm>
            <a:off x="1028701" y="4783460"/>
            <a:ext cx="3468300" cy="10440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250">
                <a:solidFill>
                  <a:srgbClr val="2CB8C7"/>
                </a:solidFill>
              </a:rPr>
              <a:t>Collaboration between governments, producers and buyers can create incentives and enablers for sustainable production and demand</a:t>
            </a:r>
            <a:r>
              <a:rPr lang="en" sz="1250" b="0">
                <a:solidFill>
                  <a:srgbClr val="2CB8C7"/>
                </a:solidFill>
              </a:rPr>
              <a:t> </a:t>
            </a:r>
            <a:r>
              <a:rPr lang="en" sz="1250" b="0"/>
              <a:t>across landscapes, jurisdictions and entire regions.</a:t>
            </a:r>
            <a:endParaRPr sz="1250" b="0"/>
          </a:p>
        </p:txBody>
      </p:sp>
      <p:sp>
        <p:nvSpPr>
          <p:cNvPr id="821" name="Google Shape;821;p79"/>
          <p:cNvSpPr/>
          <p:nvPr/>
        </p:nvSpPr>
        <p:spPr>
          <a:xfrm>
            <a:off x="740435" y="337271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79"/>
          <p:cNvSpPr/>
          <p:nvPr/>
        </p:nvSpPr>
        <p:spPr>
          <a:xfrm>
            <a:off x="847448" y="347496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79"/>
          <p:cNvSpPr/>
          <p:nvPr/>
        </p:nvSpPr>
        <p:spPr>
          <a:xfrm>
            <a:off x="740435" y="4837527"/>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79"/>
          <p:cNvSpPr/>
          <p:nvPr/>
        </p:nvSpPr>
        <p:spPr>
          <a:xfrm>
            <a:off x="847448" y="4939777"/>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5" name="Google Shape;825;p79"/>
          <p:cNvCxnSpPr>
            <a:stCxn id="821" idx="4"/>
            <a:endCxn id="823" idx="0"/>
          </p:cNvCxnSpPr>
          <p:nvPr/>
        </p:nvCxnSpPr>
        <p:spPr>
          <a:xfrm>
            <a:off x="898085" y="3688010"/>
            <a:ext cx="0" cy="1149517"/>
          </a:xfrm>
          <a:prstGeom prst="straightConnector1">
            <a:avLst/>
          </a:prstGeom>
          <a:noFill/>
          <a:ln w="19050" cap="flat" cmpd="sng">
            <a:solidFill>
              <a:srgbClr val="66679A"/>
            </a:solidFill>
            <a:prstDash val="dot"/>
            <a:round/>
            <a:headEnd type="none" w="med" len="med"/>
            <a:tailEnd type="none" w="med" len="med"/>
          </a:ln>
        </p:spPr>
      </p:cxnSp>
      <p:pic>
        <p:nvPicPr>
          <p:cNvPr id="826" name="Google Shape;826;p79"/>
          <p:cNvPicPr preferRelativeResize="0"/>
          <p:nvPr/>
        </p:nvPicPr>
        <p:blipFill rotWithShape="1">
          <a:blip r:embed="rId4">
            <a:alphaModFix/>
          </a:blip>
          <a:srcRect l="25909"/>
          <a:stretch/>
        </p:blipFill>
        <p:spPr>
          <a:xfrm>
            <a:off x="4915600" y="0"/>
            <a:ext cx="7277604" cy="6547025"/>
          </a:xfrm>
          <a:prstGeom prst="rect">
            <a:avLst/>
          </a:prstGeom>
          <a:noFill/>
          <a:ln>
            <a:noFill/>
          </a:ln>
        </p:spPr>
      </p:pic>
      <p:sp>
        <p:nvSpPr>
          <p:cNvPr id="827" name="Google Shape;827;p79"/>
          <p:cNvSpPr txBox="1"/>
          <p:nvPr/>
        </p:nvSpPr>
        <p:spPr>
          <a:xfrm>
            <a:off x="4991800" y="6116825"/>
            <a:ext cx="3000000"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Indonesia/Agusriady Saputra</a:t>
            </a:r>
            <a:endParaRPr sz="110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80"/>
          <p:cNvSpPr/>
          <p:nvPr/>
        </p:nvSpPr>
        <p:spPr>
          <a:xfrm>
            <a:off x="6261150" y="0"/>
            <a:ext cx="5942700" cy="6858000"/>
          </a:xfrm>
          <a:prstGeom prst="rect">
            <a:avLst/>
          </a:prstGeom>
          <a:solidFill>
            <a:srgbClr val="EA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0"/>
          <p:cNvSpPr/>
          <p:nvPr/>
        </p:nvSpPr>
        <p:spPr>
          <a:xfrm>
            <a:off x="268950" y="0"/>
            <a:ext cx="59922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4" name="Google Shape;834;p80"/>
          <p:cNvPicPr preferRelativeResize="0"/>
          <p:nvPr/>
        </p:nvPicPr>
        <p:blipFill rotWithShape="1">
          <a:blip r:embed="rId3">
            <a:alphaModFix/>
          </a:blip>
          <a:srcRect r="50184"/>
          <a:stretch/>
        </p:blipFill>
        <p:spPr>
          <a:xfrm>
            <a:off x="1847850" y="1206112"/>
            <a:ext cx="2883899" cy="2330250"/>
          </a:xfrm>
          <a:prstGeom prst="rect">
            <a:avLst/>
          </a:prstGeom>
          <a:noFill/>
          <a:ln>
            <a:noFill/>
          </a:ln>
        </p:spPr>
      </p:pic>
      <p:sp>
        <p:nvSpPr>
          <p:cNvPr id="835" name="Google Shape;835;p80"/>
          <p:cNvSpPr txBox="1">
            <a:spLocks noGrp="1"/>
          </p:cNvSpPr>
          <p:nvPr>
            <p:ph type="subTitle" idx="1"/>
          </p:nvPr>
        </p:nvSpPr>
        <p:spPr>
          <a:xfrm rot="5400000">
            <a:off x="-1878950" y="2102700"/>
            <a:ext cx="4020900" cy="42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WHAT VALUE DOES ENGAGING BEYOND VALUE CHAINS CREATE?</a:t>
            </a:r>
            <a:endParaRPr sz="800"/>
          </a:p>
        </p:txBody>
      </p:sp>
      <p:sp>
        <p:nvSpPr>
          <p:cNvPr id="836" name="Google Shape;836;p80"/>
          <p:cNvSpPr txBox="1"/>
          <p:nvPr/>
        </p:nvSpPr>
        <p:spPr>
          <a:xfrm>
            <a:off x="6865193" y="3655088"/>
            <a:ext cx="4568100" cy="24216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500"/>
              </a:spcBef>
              <a:spcAft>
                <a:spcPts val="0"/>
              </a:spcAft>
              <a:buNone/>
            </a:pPr>
            <a:r>
              <a:rPr lang="en">
                <a:solidFill>
                  <a:srgbClr val="2CB8C7"/>
                </a:solidFill>
              </a:rPr>
              <a:t>What is needed:</a:t>
            </a:r>
            <a:br>
              <a:rPr lang="en">
                <a:solidFill>
                  <a:srgbClr val="2C2D60"/>
                </a:solidFill>
              </a:rPr>
            </a:br>
            <a:r>
              <a:rPr lang="en" b="1">
                <a:solidFill>
                  <a:srgbClr val="2C2D60"/>
                </a:solidFill>
              </a:rPr>
              <a:t>raising standards across the board</a:t>
            </a:r>
            <a:endParaRPr b="1">
              <a:solidFill>
                <a:srgbClr val="2C2D60"/>
              </a:solidFill>
            </a:endParaRPr>
          </a:p>
          <a:p>
            <a:pPr marL="274320" lvl="0" indent="-213359" algn="ctr" rtl="0">
              <a:spcBef>
                <a:spcPts val="1000"/>
              </a:spcBef>
              <a:spcAft>
                <a:spcPts val="0"/>
              </a:spcAft>
              <a:buClr>
                <a:srgbClr val="2C2D60"/>
              </a:buClr>
              <a:buSzPts val="1200"/>
              <a:buChar char="●"/>
            </a:pPr>
            <a:r>
              <a:rPr lang="en" sz="1200">
                <a:solidFill>
                  <a:srgbClr val="2C2D60"/>
                </a:solidFill>
              </a:rPr>
              <a:t>Stronger laws and enforcement of higher minimum production standards to create more of a level playing field for all companies.</a:t>
            </a:r>
            <a:endParaRPr sz="1200">
              <a:solidFill>
                <a:srgbClr val="2C2D60"/>
              </a:solidFill>
            </a:endParaRPr>
          </a:p>
          <a:p>
            <a:pPr marL="274320" lvl="0" indent="-213359" algn="ctr" rtl="0">
              <a:spcBef>
                <a:spcPts val="1000"/>
              </a:spcBef>
              <a:spcAft>
                <a:spcPts val="0"/>
              </a:spcAft>
              <a:buClr>
                <a:srgbClr val="2C2D60"/>
              </a:buClr>
              <a:buSzPts val="1200"/>
              <a:buChar char="●"/>
            </a:pPr>
            <a:r>
              <a:rPr lang="en" sz="1200">
                <a:solidFill>
                  <a:srgbClr val="2C2D60"/>
                </a:solidFill>
              </a:rPr>
              <a:t>Reduced cost differential between legal minimums and industry best practice.</a:t>
            </a:r>
            <a:endParaRPr sz="1200">
              <a:solidFill>
                <a:srgbClr val="2C2D60"/>
              </a:solidFill>
            </a:endParaRPr>
          </a:p>
          <a:p>
            <a:pPr marL="274320" lvl="0" indent="-213359" algn="ctr" rtl="0">
              <a:spcBef>
                <a:spcPts val="1000"/>
              </a:spcBef>
              <a:spcAft>
                <a:spcPts val="0"/>
              </a:spcAft>
              <a:buClr>
                <a:srgbClr val="2C2D60"/>
              </a:buClr>
              <a:buSzPts val="1200"/>
              <a:buChar char="●"/>
            </a:pPr>
            <a:r>
              <a:rPr lang="en" sz="1200">
                <a:solidFill>
                  <a:srgbClr val="2C2D60"/>
                </a:solidFill>
              </a:rPr>
              <a:t>Sector wide capacity building. </a:t>
            </a:r>
            <a:endParaRPr sz="1200">
              <a:solidFill>
                <a:srgbClr val="2C2D60"/>
              </a:solidFill>
            </a:endParaRPr>
          </a:p>
          <a:p>
            <a:pPr marL="274320" lvl="0" indent="-213359" algn="ctr" rtl="0">
              <a:spcBef>
                <a:spcPts val="1000"/>
              </a:spcBef>
              <a:spcAft>
                <a:spcPts val="0"/>
              </a:spcAft>
              <a:buClr>
                <a:srgbClr val="2C2D60"/>
              </a:buClr>
              <a:buSzPts val="1200"/>
              <a:buChar char="●"/>
            </a:pPr>
            <a:r>
              <a:rPr lang="en" sz="1200">
                <a:solidFill>
                  <a:srgbClr val="2C2D60"/>
                </a:solidFill>
              </a:rPr>
              <a:t>Sector transformation across entire regions.</a:t>
            </a:r>
            <a:endParaRPr sz="1200">
              <a:solidFill>
                <a:srgbClr val="2C2D60"/>
              </a:solidFill>
            </a:endParaRPr>
          </a:p>
        </p:txBody>
      </p:sp>
      <p:sp>
        <p:nvSpPr>
          <p:cNvPr id="837" name="Google Shape;837;p80"/>
          <p:cNvSpPr txBox="1"/>
          <p:nvPr/>
        </p:nvSpPr>
        <p:spPr>
          <a:xfrm>
            <a:off x="922100" y="3655088"/>
            <a:ext cx="4568100" cy="2606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500"/>
              </a:spcBef>
              <a:spcAft>
                <a:spcPts val="0"/>
              </a:spcAft>
              <a:buNone/>
            </a:pPr>
            <a:r>
              <a:rPr lang="en">
                <a:solidFill>
                  <a:srgbClr val="2CB8C7"/>
                </a:solidFill>
              </a:rPr>
              <a:t>Current reality:</a:t>
            </a:r>
            <a:br>
              <a:rPr lang="en">
                <a:solidFill>
                  <a:srgbClr val="2C2D60"/>
                </a:solidFill>
              </a:rPr>
            </a:br>
            <a:r>
              <a:rPr lang="en" b="1">
                <a:solidFill>
                  <a:srgbClr val="2C2D60"/>
                </a:solidFill>
              </a:rPr>
              <a:t>a two-tier production system</a:t>
            </a:r>
            <a:endParaRPr b="1">
              <a:solidFill>
                <a:srgbClr val="2C2D60"/>
              </a:solidFill>
            </a:endParaRPr>
          </a:p>
          <a:p>
            <a:pPr marL="274320" lvl="0" indent="-213359" algn="ctr" rtl="0">
              <a:spcBef>
                <a:spcPts val="1000"/>
              </a:spcBef>
              <a:spcAft>
                <a:spcPts val="0"/>
              </a:spcAft>
              <a:buClr>
                <a:srgbClr val="2C2D60"/>
              </a:buClr>
              <a:buSzPts val="1200"/>
              <a:buChar char="●"/>
            </a:pPr>
            <a:r>
              <a:rPr lang="en" sz="1200">
                <a:solidFill>
                  <a:srgbClr val="2C2D60"/>
                </a:solidFill>
              </a:rPr>
              <a:t>Islands of best practice.</a:t>
            </a:r>
            <a:endParaRPr sz="1200">
              <a:solidFill>
                <a:srgbClr val="2C2D60"/>
              </a:solidFill>
            </a:endParaRPr>
          </a:p>
          <a:p>
            <a:pPr marL="274320" lvl="0" indent="-213359" algn="ctr" rtl="0">
              <a:spcBef>
                <a:spcPts val="1000"/>
              </a:spcBef>
              <a:spcAft>
                <a:spcPts val="0"/>
              </a:spcAft>
              <a:buClr>
                <a:srgbClr val="2C2D60"/>
              </a:buClr>
              <a:buSzPts val="1200"/>
              <a:buChar char="●"/>
            </a:pPr>
            <a:r>
              <a:rPr lang="en" sz="1200">
                <a:solidFill>
                  <a:srgbClr val="2C2D60"/>
                </a:solidFill>
              </a:rPr>
              <a:t>Cost differences between legal minimums and industry best practice means that companies at the forefront risk being at a commercial disadvantage.</a:t>
            </a:r>
            <a:endParaRPr sz="1200">
              <a:solidFill>
                <a:srgbClr val="2C2D60"/>
              </a:solidFill>
            </a:endParaRPr>
          </a:p>
          <a:p>
            <a:pPr marL="274320" lvl="0" indent="-213359" algn="ctr" rtl="0">
              <a:spcBef>
                <a:spcPts val="1000"/>
              </a:spcBef>
              <a:spcAft>
                <a:spcPts val="0"/>
              </a:spcAft>
              <a:buClr>
                <a:srgbClr val="2C2D60"/>
              </a:buClr>
              <a:buSzPts val="1200"/>
              <a:buChar char="●"/>
            </a:pPr>
            <a:r>
              <a:rPr lang="en" sz="1200">
                <a:solidFill>
                  <a:srgbClr val="2C2D60"/>
                </a:solidFill>
              </a:rPr>
              <a:t>Production standards in some areas are improved, but bad practice is pushed elsewhere.</a:t>
            </a:r>
            <a:endParaRPr sz="1200">
              <a:solidFill>
                <a:srgbClr val="2C2D60"/>
              </a:solidFill>
            </a:endParaRPr>
          </a:p>
          <a:p>
            <a:pPr marL="274320" lvl="0" indent="-213359" algn="ctr" rtl="0">
              <a:spcBef>
                <a:spcPts val="1000"/>
              </a:spcBef>
              <a:spcAft>
                <a:spcPts val="0"/>
              </a:spcAft>
              <a:buClr>
                <a:srgbClr val="2C2D60"/>
              </a:buClr>
              <a:buSzPts val="1200"/>
              <a:buChar char="●"/>
            </a:pPr>
            <a:r>
              <a:rPr lang="en" sz="1200">
                <a:solidFill>
                  <a:srgbClr val="2C2D60"/>
                </a:solidFill>
              </a:rPr>
              <a:t>Underlying environmental and social issues remain because overall adoption of good practice remains low.</a:t>
            </a:r>
            <a:endParaRPr sz="1200">
              <a:solidFill>
                <a:srgbClr val="2C2D60"/>
              </a:solidFill>
            </a:endParaRPr>
          </a:p>
        </p:txBody>
      </p:sp>
      <p:pic>
        <p:nvPicPr>
          <p:cNvPr id="838" name="Google Shape;838;p80"/>
          <p:cNvPicPr preferRelativeResize="0"/>
          <p:nvPr/>
        </p:nvPicPr>
        <p:blipFill rotWithShape="1">
          <a:blip r:embed="rId3">
            <a:alphaModFix/>
          </a:blip>
          <a:srcRect l="50184"/>
          <a:stretch/>
        </p:blipFill>
        <p:spPr>
          <a:xfrm>
            <a:off x="7707301" y="1206112"/>
            <a:ext cx="2883899" cy="2330250"/>
          </a:xfrm>
          <a:prstGeom prst="rect">
            <a:avLst/>
          </a:prstGeom>
          <a:noFill/>
          <a:ln>
            <a:noFill/>
          </a:ln>
        </p:spPr>
      </p:pic>
      <p:cxnSp>
        <p:nvCxnSpPr>
          <p:cNvPr id="839" name="Google Shape;839;p80"/>
          <p:cNvCxnSpPr/>
          <p:nvPr/>
        </p:nvCxnSpPr>
        <p:spPr>
          <a:xfrm>
            <a:off x="4479550" y="2844938"/>
            <a:ext cx="3471000" cy="0"/>
          </a:xfrm>
          <a:prstGeom prst="straightConnector1">
            <a:avLst/>
          </a:prstGeom>
          <a:noFill/>
          <a:ln w="9525" cap="flat" cmpd="sng">
            <a:solidFill>
              <a:srgbClr val="2CB8C7"/>
            </a:solidFill>
            <a:prstDash val="dash"/>
            <a:round/>
            <a:headEnd type="none" w="med" len="med"/>
            <a:tailEnd type="none" w="med" len="med"/>
          </a:ln>
        </p:spPr>
      </p:cxnSp>
      <p:sp>
        <p:nvSpPr>
          <p:cNvPr id="840" name="Google Shape;840;p80"/>
          <p:cNvSpPr txBox="1">
            <a:spLocks noGrp="1"/>
          </p:cNvSpPr>
          <p:nvPr>
            <p:ph type="title"/>
          </p:nvPr>
        </p:nvSpPr>
        <p:spPr>
          <a:xfrm>
            <a:off x="609625" y="138650"/>
            <a:ext cx="58533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Addressing the enabling environment raises standards across the board</a:t>
            </a:r>
            <a:endParaRPr sz="2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81"/>
          <p:cNvSpPr txBox="1">
            <a:spLocks noGrp="1"/>
          </p:cNvSpPr>
          <p:nvPr>
            <p:ph type="subTitle" idx="1"/>
          </p:nvPr>
        </p:nvSpPr>
        <p:spPr>
          <a:xfrm rot="5400000">
            <a:off x="-1878950" y="2102700"/>
            <a:ext cx="4020900" cy="42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WHAT VALUE DOES ENGAGING BEYOND VALUE CHAINS CREATE?</a:t>
            </a:r>
            <a:endParaRPr sz="800"/>
          </a:p>
        </p:txBody>
      </p:sp>
      <p:sp>
        <p:nvSpPr>
          <p:cNvPr id="846" name="Google Shape;846;p81"/>
          <p:cNvSpPr/>
          <p:nvPr/>
        </p:nvSpPr>
        <p:spPr>
          <a:xfrm>
            <a:off x="3973800" y="1887165"/>
            <a:ext cx="3919800" cy="3919800"/>
          </a:xfrm>
          <a:prstGeom prst="ellipse">
            <a:avLst/>
          </a:prstGeom>
          <a:noFill/>
          <a:ln w="9525" cap="flat" cmpd="sng">
            <a:solidFill>
              <a:srgbClr val="66679A"/>
            </a:solidFill>
            <a:prstDash val="lg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1"/>
          <p:cNvSpPr/>
          <p:nvPr/>
        </p:nvSpPr>
        <p:spPr>
          <a:xfrm>
            <a:off x="5365633" y="2430189"/>
            <a:ext cx="1136100" cy="1135500"/>
          </a:xfrm>
          <a:prstGeom prst="ellipse">
            <a:avLst/>
          </a:prstGeom>
          <a:solidFill>
            <a:srgbClr val="EAF3F3"/>
          </a:solidFill>
          <a:ln w="19050"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2C2D60"/>
                </a:solidFill>
              </a:rPr>
              <a:t>Supply chain resilience</a:t>
            </a:r>
            <a:endParaRPr sz="1000">
              <a:solidFill>
                <a:srgbClr val="2C2D60"/>
              </a:solidFill>
            </a:endParaRPr>
          </a:p>
        </p:txBody>
      </p:sp>
      <p:sp>
        <p:nvSpPr>
          <p:cNvPr id="848" name="Google Shape;848;p81"/>
          <p:cNvSpPr/>
          <p:nvPr/>
        </p:nvSpPr>
        <p:spPr>
          <a:xfrm>
            <a:off x="6233016" y="3049748"/>
            <a:ext cx="1136100" cy="1135500"/>
          </a:xfrm>
          <a:prstGeom prst="ellipse">
            <a:avLst/>
          </a:prstGeom>
          <a:solidFill>
            <a:srgbClr val="EAF3F3"/>
          </a:solidFill>
          <a:ln w="19050"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2C2D60"/>
                </a:solidFill>
              </a:rPr>
              <a:t>Risk mitigation</a:t>
            </a:r>
            <a:endParaRPr sz="1000">
              <a:solidFill>
                <a:srgbClr val="2C2D60"/>
              </a:solidFill>
            </a:endParaRPr>
          </a:p>
        </p:txBody>
      </p:sp>
      <p:sp>
        <p:nvSpPr>
          <p:cNvPr id="849" name="Google Shape;849;p81"/>
          <p:cNvSpPr/>
          <p:nvPr/>
        </p:nvSpPr>
        <p:spPr>
          <a:xfrm>
            <a:off x="5861281" y="4041043"/>
            <a:ext cx="1136100" cy="1135500"/>
          </a:xfrm>
          <a:prstGeom prst="ellipse">
            <a:avLst/>
          </a:prstGeom>
          <a:solidFill>
            <a:srgbClr val="EAF3F3"/>
          </a:solidFill>
          <a:ln w="19050"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2C2D60"/>
                </a:solidFill>
              </a:rPr>
              <a:t>Business reputation</a:t>
            </a:r>
            <a:endParaRPr sz="1000">
              <a:solidFill>
                <a:srgbClr val="2C2D60"/>
              </a:solidFill>
            </a:endParaRPr>
          </a:p>
        </p:txBody>
      </p:sp>
      <p:sp>
        <p:nvSpPr>
          <p:cNvPr id="850" name="Google Shape;850;p81"/>
          <p:cNvSpPr/>
          <p:nvPr/>
        </p:nvSpPr>
        <p:spPr>
          <a:xfrm>
            <a:off x="4869986" y="4041043"/>
            <a:ext cx="1136100" cy="1135500"/>
          </a:xfrm>
          <a:prstGeom prst="ellipse">
            <a:avLst/>
          </a:prstGeom>
          <a:solidFill>
            <a:srgbClr val="EAF3F3"/>
          </a:solidFill>
          <a:ln w="19050"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2C2D60"/>
                </a:solidFill>
              </a:rPr>
              <a:t>Market demand</a:t>
            </a:r>
            <a:endParaRPr sz="1000">
              <a:solidFill>
                <a:srgbClr val="2C2D60"/>
              </a:solidFill>
            </a:endParaRPr>
          </a:p>
        </p:txBody>
      </p:sp>
      <p:sp>
        <p:nvSpPr>
          <p:cNvPr id="851" name="Google Shape;851;p81"/>
          <p:cNvSpPr/>
          <p:nvPr/>
        </p:nvSpPr>
        <p:spPr>
          <a:xfrm>
            <a:off x="4498251" y="3049748"/>
            <a:ext cx="1136100" cy="1135500"/>
          </a:xfrm>
          <a:prstGeom prst="ellipse">
            <a:avLst/>
          </a:prstGeom>
          <a:solidFill>
            <a:srgbClr val="EAF3F3"/>
          </a:solidFill>
          <a:ln w="19050"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2C2D60"/>
                </a:solidFill>
              </a:rPr>
              <a:t>Sustained growth</a:t>
            </a:r>
            <a:endParaRPr sz="1000">
              <a:solidFill>
                <a:srgbClr val="2C2D60"/>
              </a:solidFill>
            </a:endParaRPr>
          </a:p>
        </p:txBody>
      </p:sp>
      <p:sp>
        <p:nvSpPr>
          <p:cNvPr id="852" name="Google Shape;852;p81"/>
          <p:cNvSpPr/>
          <p:nvPr/>
        </p:nvSpPr>
        <p:spPr>
          <a:xfrm>
            <a:off x="5365633" y="3297572"/>
            <a:ext cx="1136100" cy="1135500"/>
          </a:xfrm>
          <a:prstGeom prst="ellipse">
            <a:avLst/>
          </a:prstGeom>
          <a:solidFill>
            <a:srgbClr val="2C2D60"/>
          </a:solidFill>
          <a:ln w="38100"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2CB8C7"/>
                </a:solidFill>
              </a:rPr>
              <a:t>Priorities</a:t>
            </a:r>
            <a:endParaRPr sz="1100" b="1">
              <a:solidFill>
                <a:srgbClr val="2CB8C7"/>
              </a:solidFill>
            </a:endParaRPr>
          </a:p>
        </p:txBody>
      </p:sp>
      <p:sp>
        <p:nvSpPr>
          <p:cNvPr id="853" name="Google Shape;853;p81"/>
          <p:cNvSpPr/>
          <p:nvPr/>
        </p:nvSpPr>
        <p:spPr>
          <a:xfrm>
            <a:off x="6710425" y="2019552"/>
            <a:ext cx="847200" cy="847200"/>
          </a:xfrm>
          <a:prstGeom prst="ellipse">
            <a:avLst/>
          </a:prstGeom>
          <a:solidFill>
            <a:srgbClr val="EAF3F3"/>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1"/>
          <p:cNvSpPr/>
          <p:nvPr/>
        </p:nvSpPr>
        <p:spPr>
          <a:xfrm>
            <a:off x="7292875" y="4086400"/>
            <a:ext cx="847200" cy="847200"/>
          </a:xfrm>
          <a:prstGeom prst="ellipse">
            <a:avLst/>
          </a:prstGeom>
          <a:solidFill>
            <a:srgbClr val="EAF3F3"/>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1"/>
          <p:cNvSpPr/>
          <p:nvPr/>
        </p:nvSpPr>
        <p:spPr>
          <a:xfrm>
            <a:off x="5510075" y="5310577"/>
            <a:ext cx="847200" cy="847200"/>
          </a:xfrm>
          <a:prstGeom prst="ellipse">
            <a:avLst/>
          </a:prstGeom>
          <a:solidFill>
            <a:srgbClr val="EAF3F3"/>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1"/>
          <p:cNvSpPr/>
          <p:nvPr/>
        </p:nvSpPr>
        <p:spPr>
          <a:xfrm>
            <a:off x="3719625" y="4086400"/>
            <a:ext cx="847200" cy="847200"/>
          </a:xfrm>
          <a:prstGeom prst="ellipse">
            <a:avLst/>
          </a:prstGeom>
          <a:solidFill>
            <a:srgbClr val="EAF3F3"/>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1"/>
          <p:cNvSpPr/>
          <p:nvPr/>
        </p:nvSpPr>
        <p:spPr>
          <a:xfrm>
            <a:off x="4316913" y="2019552"/>
            <a:ext cx="847200" cy="847200"/>
          </a:xfrm>
          <a:prstGeom prst="ellipse">
            <a:avLst/>
          </a:prstGeom>
          <a:solidFill>
            <a:srgbClr val="EAF3F3"/>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8" name="Google Shape;858;p81" descr="Connections outline"/>
          <p:cNvPicPr preferRelativeResize="0"/>
          <p:nvPr/>
        </p:nvPicPr>
        <p:blipFill rotWithShape="1">
          <a:blip r:embed="rId3">
            <a:alphaModFix/>
          </a:blip>
          <a:srcRect/>
          <a:stretch/>
        </p:blipFill>
        <p:spPr>
          <a:xfrm>
            <a:off x="4447398" y="2166382"/>
            <a:ext cx="586231" cy="549504"/>
          </a:xfrm>
          <a:prstGeom prst="rect">
            <a:avLst/>
          </a:prstGeom>
          <a:noFill/>
          <a:ln>
            <a:noFill/>
          </a:ln>
        </p:spPr>
      </p:pic>
      <p:pic>
        <p:nvPicPr>
          <p:cNvPr id="859" name="Google Shape;859;p81" descr="Bank outline"/>
          <p:cNvPicPr preferRelativeResize="0"/>
          <p:nvPr/>
        </p:nvPicPr>
        <p:blipFill rotWithShape="1">
          <a:blip r:embed="rId4">
            <a:alphaModFix/>
          </a:blip>
          <a:srcRect/>
          <a:stretch/>
        </p:blipFill>
        <p:spPr>
          <a:xfrm>
            <a:off x="6822741" y="2135364"/>
            <a:ext cx="622572" cy="571317"/>
          </a:xfrm>
          <a:prstGeom prst="rect">
            <a:avLst/>
          </a:prstGeom>
          <a:noFill/>
          <a:ln>
            <a:noFill/>
          </a:ln>
        </p:spPr>
      </p:pic>
      <p:pic>
        <p:nvPicPr>
          <p:cNvPr id="860" name="Google Shape;860;p81" descr="Plant outline"/>
          <p:cNvPicPr preferRelativeResize="0"/>
          <p:nvPr/>
        </p:nvPicPr>
        <p:blipFill rotWithShape="1">
          <a:blip r:embed="rId5">
            <a:alphaModFix/>
          </a:blip>
          <a:srcRect/>
          <a:stretch/>
        </p:blipFill>
        <p:spPr>
          <a:xfrm>
            <a:off x="7403738" y="4212283"/>
            <a:ext cx="625472" cy="595465"/>
          </a:xfrm>
          <a:prstGeom prst="rect">
            <a:avLst/>
          </a:prstGeom>
          <a:noFill/>
          <a:ln>
            <a:noFill/>
          </a:ln>
        </p:spPr>
      </p:pic>
      <p:pic>
        <p:nvPicPr>
          <p:cNvPr id="861" name="Google Shape;861;p81" descr="Lecturer outline"/>
          <p:cNvPicPr preferRelativeResize="0"/>
          <p:nvPr/>
        </p:nvPicPr>
        <p:blipFill rotWithShape="1">
          <a:blip r:embed="rId6">
            <a:alphaModFix/>
          </a:blip>
          <a:srcRect/>
          <a:stretch/>
        </p:blipFill>
        <p:spPr>
          <a:xfrm>
            <a:off x="5659157" y="5444752"/>
            <a:ext cx="549047" cy="578857"/>
          </a:xfrm>
          <a:prstGeom prst="rect">
            <a:avLst/>
          </a:prstGeom>
          <a:noFill/>
          <a:ln>
            <a:noFill/>
          </a:ln>
        </p:spPr>
      </p:pic>
      <p:pic>
        <p:nvPicPr>
          <p:cNvPr id="862" name="Google Shape;862;p81" descr="Open hand outline"/>
          <p:cNvPicPr preferRelativeResize="0"/>
          <p:nvPr/>
        </p:nvPicPr>
        <p:blipFill rotWithShape="1">
          <a:blip r:embed="rId7">
            <a:alphaModFix/>
          </a:blip>
          <a:srcRect/>
          <a:stretch/>
        </p:blipFill>
        <p:spPr>
          <a:xfrm>
            <a:off x="3879051" y="4354246"/>
            <a:ext cx="543000" cy="601629"/>
          </a:xfrm>
          <a:prstGeom prst="rect">
            <a:avLst/>
          </a:prstGeom>
          <a:noFill/>
          <a:ln>
            <a:noFill/>
          </a:ln>
        </p:spPr>
      </p:pic>
      <p:pic>
        <p:nvPicPr>
          <p:cNvPr id="863" name="Google Shape;863;p81" descr="Dollar with solid fill"/>
          <p:cNvPicPr preferRelativeResize="0"/>
          <p:nvPr/>
        </p:nvPicPr>
        <p:blipFill rotWithShape="1">
          <a:blip r:embed="rId8">
            <a:alphaModFix/>
          </a:blip>
          <a:srcRect/>
          <a:stretch/>
        </p:blipFill>
        <p:spPr>
          <a:xfrm>
            <a:off x="3971941" y="4189325"/>
            <a:ext cx="357220" cy="345581"/>
          </a:xfrm>
          <a:prstGeom prst="rect">
            <a:avLst/>
          </a:prstGeom>
          <a:noFill/>
          <a:ln>
            <a:noFill/>
          </a:ln>
        </p:spPr>
      </p:pic>
      <p:sp>
        <p:nvSpPr>
          <p:cNvPr id="864" name="Google Shape;864;p81"/>
          <p:cNvSpPr txBox="1"/>
          <p:nvPr/>
        </p:nvSpPr>
        <p:spPr>
          <a:xfrm>
            <a:off x="1009597" y="2649540"/>
            <a:ext cx="2641800" cy="400200"/>
          </a:xfrm>
          <a:prstGeom prst="rect">
            <a:avLst/>
          </a:prstGeom>
          <a:noFill/>
          <a:ln>
            <a:noFill/>
          </a:ln>
        </p:spPr>
        <p:txBody>
          <a:bodyPr spcFirstLastPara="1" wrap="square" lIns="91425" tIns="91425" rIns="91425" bIns="91425" anchor="t" anchorCtr="0">
            <a:spAutoFit/>
          </a:bodyPr>
          <a:lstStyle/>
          <a:p>
            <a:pPr marL="0" lvl="0" indent="0" algn="r" rtl="0">
              <a:spcBef>
                <a:spcPts val="500"/>
              </a:spcBef>
              <a:spcAft>
                <a:spcPts val="0"/>
              </a:spcAft>
              <a:buNone/>
            </a:pPr>
            <a:r>
              <a:rPr lang="en" b="1">
                <a:solidFill>
                  <a:srgbClr val="2CB8C7"/>
                </a:solidFill>
              </a:rPr>
              <a:t>Investment and shared costs</a:t>
            </a:r>
            <a:endParaRPr>
              <a:solidFill>
                <a:srgbClr val="2C2D60"/>
              </a:solidFill>
            </a:endParaRPr>
          </a:p>
        </p:txBody>
      </p:sp>
      <p:sp>
        <p:nvSpPr>
          <p:cNvPr id="865" name="Google Shape;865;p81"/>
          <p:cNvSpPr/>
          <p:nvPr/>
        </p:nvSpPr>
        <p:spPr>
          <a:xfrm>
            <a:off x="4292636" y="2391400"/>
            <a:ext cx="53700" cy="53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1"/>
          <p:cNvSpPr txBox="1"/>
          <p:nvPr/>
        </p:nvSpPr>
        <p:spPr>
          <a:xfrm>
            <a:off x="251299" y="4593640"/>
            <a:ext cx="2918100" cy="615600"/>
          </a:xfrm>
          <a:prstGeom prst="rect">
            <a:avLst/>
          </a:prstGeom>
          <a:noFill/>
          <a:ln>
            <a:noFill/>
          </a:ln>
        </p:spPr>
        <p:txBody>
          <a:bodyPr spcFirstLastPara="1" wrap="square" lIns="91425" tIns="91425" rIns="91425" bIns="91425" anchor="t" anchorCtr="0">
            <a:spAutoFit/>
          </a:bodyPr>
          <a:lstStyle/>
          <a:p>
            <a:pPr marL="0" lvl="0" indent="0" algn="r" rtl="0">
              <a:spcBef>
                <a:spcPts val="500"/>
              </a:spcBef>
              <a:spcAft>
                <a:spcPts val="0"/>
              </a:spcAft>
              <a:buNone/>
            </a:pPr>
            <a:r>
              <a:rPr lang="en" b="1">
                <a:solidFill>
                  <a:srgbClr val="2CB8C7"/>
                </a:solidFill>
              </a:rPr>
              <a:t>Trusted reputation with key stakeholders</a:t>
            </a:r>
            <a:endParaRPr>
              <a:solidFill>
                <a:srgbClr val="2C2D60"/>
              </a:solidFill>
            </a:endParaRPr>
          </a:p>
        </p:txBody>
      </p:sp>
      <p:sp>
        <p:nvSpPr>
          <p:cNvPr id="867" name="Google Shape;867;p81"/>
          <p:cNvSpPr txBox="1"/>
          <p:nvPr/>
        </p:nvSpPr>
        <p:spPr>
          <a:xfrm>
            <a:off x="8294900" y="2102390"/>
            <a:ext cx="3499800" cy="4002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b="1">
                <a:solidFill>
                  <a:srgbClr val="2CB8C7"/>
                </a:solidFill>
              </a:rPr>
              <a:t>Supportive policy environment</a:t>
            </a:r>
            <a:endParaRPr>
              <a:solidFill>
                <a:srgbClr val="2C2D60"/>
              </a:solidFill>
            </a:endParaRPr>
          </a:p>
        </p:txBody>
      </p:sp>
      <p:sp>
        <p:nvSpPr>
          <p:cNvPr id="868" name="Google Shape;868;p81"/>
          <p:cNvSpPr txBox="1"/>
          <p:nvPr/>
        </p:nvSpPr>
        <p:spPr>
          <a:xfrm>
            <a:off x="8643250" y="3682740"/>
            <a:ext cx="3336600" cy="6156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b="1">
                <a:solidFill>
                  <a:srgbClr val="2CB8C7"/>
                </a:solidFill>
              </a:rPr>
              <a:t>Resilient sustainable production landscapes</a:t>
            </a:r>
            <a:endParaRPr>
              <a:solidFill>
                <a:srgbClr val="2C2D60"/>
              </a:solidFill>
            </a:endParaRPr>
          </a:p>
        </p:txBody>
      </p:sp>
      <p:sp>
        <p:nvSpPr>
          <p:cNvPr id="869" name="Google Shape;869;p81"/>
          <p:cNvSpPr txBox="1"/>
          <p:nvPr/>
        </p:nvSpPr>
        <p:spPr>
          <a:xfrm>
            <a:off x="7324662" y="5817800"/>
            <a:ext cx="3784800" cy="4002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b="1">
                <a:solidFill>
                  <a:srgbClr val="2CB8C7"/>
                </a:solidFill>
              </a:rPr>
              <a:t>Visibility and leadership</a:t>
            </a:r>
            <a:endParaRPr>
              <a:solidFill>
                <a:srgbClr val="2C2D60"/>
              </a:solidFill>
            </a:endParaRPr>
          </a:p>
        </p:txBody>
      </p:sp>
      <p:sp>
        <p:nvSpPr>
          <p:cNvPr id="870" name="Google Shape;870;p81"/>
          <p:cNvSpPr txBox="1">
            <a:spLocks noGrp="1"/>
          </p:cNvSpPr>
          <p:nvPr>
            <p:ph type="title"/>
          </p:nvPr>
        </p:nvSpPr>
        <p:spPr>
          <a:xfrm>
            <a:off x="609625" y="152400"/>
            <a:ext cx="7266600" cy="847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Collaborating to “lift the floor” supports long- and short-term priorities</a:t>
            </a:r>
            <a:endParaRPr sz="2200"/>
          </a:p>
        </p:txBody>
      </p:sp>
      <p:sp>
        <p:nvSpPr>
          <p:cNvPr id="871" name="Google Shape;871;p81"/>
          <p:cNvSpPr txBox="1">
            <a:spLocks noGrp="1"/>
          </p:cNvSpPr>
          <p:nvPr>
            <p:ph type="title"/>
          </p:nvPr>
        </p:nvSpPr>
        <p:spPr>
          <a:xfrm>
            <a:off x="609625" y="964275"/>
            <a:ext cx="6663000" cy="665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As well as reducing operational and systemic risks that companies might face, engaging beyond value chains can </a:t>
            </a:r>
            <a:r>
              <a:rPr lang="en" sz="1400"/>
              <a:t>increase access to finance, reduce costs &amp; improve reputation.</a:t>
            </a:r>
            <a:endParaRPr sz="1400"/>
          </a:p>
        </p:txBody>
      </p:sp>
      <p:sp>
        <p:nvSpPr>
          <p:cNvPr id="872" name="Google Shape;872;p81"/>
          <p:cNvSpPr/>
          <p:nvPr/>
        </p:nvSpPr>
        <p:spPr>
          <a:xfrm>
            <a:off x="7426335" y="2102412"/>
            <a:ext cx="53700" cy="53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1"/>
          <p:cNvSpPr/>
          <p:nvPr/>
        </p:nvSpPr>
        <p:spPr>
          <a:xfrm>
            <a:off x="3788185" y="4769612"/>
            <a:ext cx="53700" cy="53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1"/>
          <p:cNvSpPr/>
          <p:nvPr/>
        </p:nvSpPr>
        <p:spPr>
          <a:xfrm>
            <a:off x="5906610" y="6139412"/>
            <a:ext cx="53700" cy="53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1"/>
          <p:cNvSpPr/>
          <p:nvPr/>
        </p:nvSpPr>
        <p:spPr>
          <a:xfrm>
            <a:off x="8086410" y="4332487"/>
            <a:ext cx="53700" cy="53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1"/>
          <p:cNvSpPr/>
          <p:nvPr/>
        </p:nvSpPr>
        <p:spPr>
          <a:xfrm>
            <a:off x="3231160" y="4697760"/>
            <a:ext cx="168600" cy="168600"/>
          </a:xfrm>
          <a:prstGeom prst="ellipse">
            <a:avLst/>
          </a:prstGeom>
          <a:solidFill>
            <a:srgbClr val="EAF3F3"/>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1"/>
          <p:cNvSpPr/>
          <p:nvPr/>
        </p:nvSpPr>
        <p:spPr>
          <a:xfrm>
            <a:off x="3288370" y="4752424"/>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1"/>
          <p:cNvSpPr/>
          <p:nvPr/>
        </p:nvSpPr>
        <p:spPr>
          <a:xfrm>
            <a:off x="3651412" y="2765360"/>
            <a:ext cx="168600" cy="168600"/>
          </a:xfrm>
          <a:prstGeom prst="ellipse">
            <a:avLst/>
          </a:prstGeom>
          <a:solidFill>
            <a:srgbClr val="EAF3F3"/>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1"/>
          <p:cNvSpPr/>
          <p:nvPr/>
        </p:nvSpPr>
        <p:spPr>
          <a:xfrm>
            <a:off x="3708621" y="2820023"/>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1"/>
          <p:cNvSpPr/>
          <p:nvPr/>
        </p:nvSpPr>
        <p:spPr>
          <a:xfrm>
            <a:off x="8140103" y="2218199"/>
            <a:ext cx="168600" cy="168600"/>
          </a:xfrm>
          <a:prstGeom prst="ellipse">
            <a:avLst/>
          </a:prstGeom>
          <a:solidFill>
            <a:srgbClr val="EAF3F3"/>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1"/>
          <p:cNvSpPr/>
          <p:nvPr/>
        </p:nvSpPr>
        <p:spPr>
          <a:xfrm>
            <a:off x="8197312" y="2272862"/>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1"/>
          <p:cNvSpPr/>
          <p:nvPr/>
        </p:nvSpPr>
        <p:spPr>
          <a:xfrm>
            <a:off x="8475150" y="3779949"/>
            <a:ext cx="168600" cy="168600"/>
          </a:xfrm>
          <a:prstGeom prst="ellipse">
            <a:avLst/>
          </a:prstGeom>
          <a:solidFill>
            <a:srgbClr val="EAF3F3"/>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1"/>
          <p:cNvSpPr/>
          <p:nvPr/>
        </p:nvSpPr>
        <p:spPr>
          <a:xfrm>
            <a:off x="8532360" y="3834612"/>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1"/>
          <p:cNvSpPr/>
          <p:nvPr/>
        </p:nvSpPr>
        <p:spPr>
          <a:xfrm>
            <a:off x="7118004" y="5920211"/>
            <a:ext cx="168600" cy="168600"/>
          </a:xfrm>
          <a:prstGeom prst="ellipse">
            <a:avLst/>
          </a:prstGeom>
          <a:solidFill>
            <a:srgbClr val="EAF3F3"/>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1"/>
          <p:cNvSpPr/>
          <p:nvPr/>
        </p:nvSpPr>
        <p:spPr>
          <a:xfrm>
            <a:off x="7175214" y="5974875"/>
            <a:ext cx="53700" cy="537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6" name="Google Shape;886;p81"/>
          <p:cNvCxnSpPr>
            <a:stCxn id="857" idx="2"/>
            <a:endCxn id="878" idx="7"/>
          </p:cNvCxnSpPr>
          <p:nvPr/>
        </p:nvCxnSpPr>
        <p:spPr>
          <a:xfrm flipH="1">
            <a:off x="3795213" y="2443152"/>
            <a:ext cx="521700" cy="346800"/>
          </a:xfrm>
          <a:prstGeom prst="curvedConnector2">
            <a:avLst/>
          </a:prstGeom>
          <a:noFill/>
          <a:ln w="9525" cap="flat" cmpd="sng">
            <a:solidFill>
              <a:srgbClr val="66679A"/>
            </a:solidFill>
            <a:prstDash val="dot"/>
            <a:round/>
            <a:headEnd type="none" w="med" len="med"/>
            <a:tailEnd type="none" w="med" len="med"/>
          </a:ln>
        </p:spPr>
      </p:cxnSp>
      <p:cxnSp>
        <p:nvCxnSpPr>
          <p:cNvPr id="887" name="Google Shape;887;p81"/>
          <p:cNvCxnSpPr>
            <a:stCxn id="872" idx="6"/>
            <a:endCxn id="880" idx="2"/>
          </p:cNvCxnSpPr>
          <p:nvPr/>
        </p:nvCxnSpPr>
        <p:spPr>
          <a:xfrm>
            <a:off x="7480035" y="2129262"/>
            <a:ext cx="660000" cy="173100"/>
          </a:xfrm>
          <a:prstGeom prst="curvedConnector3">
            <a:avLst>
              <a:gd name="adj1" fmla="val 50005"/>
            </a:avLst>
          </a:prstGeom>
          <a:noFill/>
          <a:ln w="9525" cap="flat" cmpd="sng">
            <a:solidFill>
              <a:srgbClr val="66679A"/>
            </a:solidFill>
            <a:prstDash val="dot"/>
            <a:round/>
            <a:headEnd type="none" w="med" len="med"/>
            <a:tailEnd type="none" w="med" len="med"/>
          </a:ln>
        </p:spPr>
      </p:cxnSp>
      <p:cxnSp>
        <p:nvCxnSpPr>
          <p:cNvPr id="888" name="Google Shape;888;p81"/>
          <p:cNvCxnSpPr>
            <a:stCxn id="875" idx="7"/>
            <a:endCxn id="882" idx="2"/>
          </p:cNvCxnSpPr>
          <p:nvPr/>
        </p:nvCxnSpPr>
        <p:spPr>
          <a:xfrm rot="-5400000">
            <a:off x="8065645" y="3930851"/>
            <a:ext cx="476100" cy="342900"/>
          </a:xfrm>
          <a:prstGeom prst="curvedConnector2">
            <a:avLst/>
          </a:prstGeom>
          <a:noFill/>
          <a:ln w="9525" cap="flat" cmpd="sng">
            <a:solidFill>
              <a:srgbClr val="66679A"/>
            </a:solidFill>
            <a:prstDash val="dot"/>
            <a:round/>
            <a:headEnd type="none" w="med" len="med"/>
            <a:tailEnd type="none" w="med" len="med"/>
          </a:ln>
        </p:spPr>
      </p:cxnSp>
      <p:cxnSp>
        <p:nvCxnSpPr>
          <p:cNvPr id="889" name="Google Shape;889;p81"/>
          <p:cNvCxnSpPr>
            <a:stCxn id="855" idx="4"/>
            <a:endCxn id="884" idx="3"/>
          </p:cNvCxnSpPr>
          <p:nvPr/>
        </p:nvCxnSpPr>
        <p:spPr>
          <a:xfrm rot="-5400000">
            <a:off x="6491375" y="5506477"/>
            <a:ext cx="93600" cy="1209000"/>
          </a:xfrm>
          <a:prstGeom prst="curvedConnector3">
            <a:avLst>
              <a:gd name="adj1" fmla="val -254407"/>
            </a:avLst>
          </a:prstGeom>
          <a:noFill/>
          <a:ln w="9525" cap="flat" cmpd="sng">
            <a:solidFill>
              <a:srgbClr val="66679A"/>
            </a:solidFill>
            <a:prstDash val="dot"/>
            <a:round/>
            <a:headEnd type="none" w="med" len="med"/>
            <a:tailEnd type="none" w="med" len="med"/>
          </a:ln>
        </p:spPr>
      </p:cxnSp>
      <p:cxnSp>
        <p:nvCxnSpPr>
          <p:cNvPr id="890" name="Google Shape;890;p81"/>
          <p:cNvCxnSpPr>
            <a:stCxn id="873" idx="4"/>
            <a:endCxn id="876" idx="5"/>
          </p:cNvCxnSpPr>
          <p:nvPr/>
        </p:nvCxnSpPr>
        <p:spPr>
          <a:xfrm rot="5400000">
            <a:off x="3585835" y="4612412"/>
            <a:ext cx="18300" cy="440100"/>
          </a:xfrm>
          <a:prstGeom prst="curvedConnector3">
            <a:avLst>
              <a:gd name="adj1" fmla="val 1536466"/>
            </a:avLst>
          </a:prstGeom>
          <a:noFill/>
          <a:ln w="9525" cap="flat" cmpd="sng">
            <a:solidFill>
              <a:srgbClr val="66679A"/>
            </a:solidFill>
            <a:prstDash val="dot"/>
            <a:round/>
            <a:headEnd type="none" w="med" len="med"/>
            <a:tailEnd type="non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cxnSp>
        <p:nvCxnSpPr>
          <p:cNvPr id="895" name="Google Shape;895;p82"/>
          <p:cNvCxnSpPr/>
          <p:nvPr/>
        </p:nvCxnSpPr>
        <p:spPr>
          <a:xfrm>
            <a:off x="1142775" y="1572225"/>
            <a:ext cx="0" cy="5277300"/>
          </a:xfrm>
          <a:prstGeom prst="straightConnector1">
            <a:avLst/>
          </a:prstGeom>
          <a:noFill/>
          <a:ln w="19050" cap="flat" cmpd="sng">
            <a:solidFill>
              <a:srgbClr val="66679A"/>
            </a:solidFill>
            <a:prstDash val="dot"/>
            <a:round/>
            <a:headEnd type="none" w="med" len="med"/>
            <a:tailEnd type="none" w="med" len="med"/>
          </a:ln>
        </p:spPr>
      </p:cxnSp>
      <p:sp>
        <p:nvSpPr>
          <p:cNvPr id="896" name="Google Shape;896;p82"/>
          <p:cNvSpPr txBox="1"/>
          <p:nvPr/>
        </p:nvSpPr>
        <p:spPr>
          <a:xfrm>
            <a:off x="1786050" y="1343875"/>
            <a:ext cx="6497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Investment and shared costs</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Companies or financial institutions can share transaction costs with partners, and benefit from increased investment in sector development and co-financing or donor funding.</a:t>
            </a:r>
            <a:endParaRPr>
              <a:solidFill>
                <a:srgbClr val="2C2D60"/>
              </a:solidFill>
            </a:endParaRPr>
          </a:p>
        </p:txBody>
      </p:sp>
      <p:sp>
        <p:nvSpPr>
          <p:cNvPr id="897" name="Google Shape;897;p82"/>
          <p:cNvSpPr txBox="1"/>
          <p:nvPr/>
        </p:nvSpPr>
        <p:spPr>
          <a:xfrm>
            <a:off x="1786050" y="2697112"/>
            <a:ext cx="64974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Trusted reputation with key stakeholders</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Relationship building with internal and external stakeholders, alongside reputation as a sustainability leader, will increase trust and loyalty from investors, suppliers, buyers and consumers, strengthening market competitiveness and business resilience.</a:t>
            </a:r>
            <a:endParaRPr>
              <a:solidFill>
                <a:srgbClr val="2C2D60"/>
              </a:solidFill>
            </a:endParaRPr>
          </a:p>
        </p:txBody>
      </p:sp>
      <p:sp>
        <p:nvSpPr>
          <p:cNvPr id="898" name="Google Shape;898;p82"/>
          <p:cNvSpPr txBox="1"/>
          <p:nvPr/>
        </p:nvSpPr>
        <p:spPr>
          <a:xfrm>
            <a:off x="1786050" y="4317600"/>
            <a:ext cx="6497400" cy="14875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a:solidFill>
                  <a:srgbClr val="2CB8C7"/>
                </a:solidFill>
              </a:rPr>
              <a:t>Visibility and leadership</a:t>
            </a:r>
            <a:endParaRPr b="1">
              <a:solidFill>
                <a:srgbClr val="2CB8C7"/>
              </a:solidFill>
            </a:endParaRPr>
          </a:p>
          <a:p>
            <a:pPr>
              <a:lnSpc>
                <a:spcPct val="115000"/>
              </a:lnSpc>
            </a:pPr>
            <a:r>
              <a:rPr lang="en">
                <a:solidFill>
                  <a:srgbClr val="2C2D60"/>
                </a:solidFill>
              </a:rPr>
              <a:t>Businesses or financial institutions can reap reputational benefits by delivering on Environmental, Social and Governance (ESG) targets or Sustainable Development Goals (SDGs); becoming a global Thought Leader, through brand profiling and the ability to tell a story about positive impact.</a:t>
            </a:r>
            <a:endParaRPr>
              <a:solidFill>
                <a:srgbClr val="2C2D60"/>
              </a:solidFill>
            </a:endParaRPr>
          </a:p>
        </p:txBody>
      </p:sp>
      <p:sp>
        <p:nvSpPr>
          <p:cNvPr id="899" name="Google Shape;899;p82"/>
          <p:cNvSpPr/>
          <p:nvPr/>
        </p:nvSpPr>
        <p:spPr>
          <a:xfrm>
            <a:off x="718013" y="1339677"/>
            <a:ext cx="847200" cy="847200"/>
          </a:xfrm>
          <a:prstGeom prst="ellipse">
            <a:avLst/>
          </a:prstGeom>
          <a:solidFill>
            <a:srgbClr val="EAF3F3"/>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0" name="Google Shape;900;p82" descr="Connections outline"/>
          <p:cNvPicPr preferRelativeResize="0"/>
          <p:nvPr/>
        </p:nvPicPr>
        <p:blipFill rotWithShape="1">
          <a:blip r:embed="rId3">
            <a:alphaModFix/>
          </a:blip>
          <a:srcRect/>
          <a:stretch/>
        </p:blipFill>
        <p:spPr>
          <a:xfrm>
            <a:off x="848498" y="1486507"/>
            <a:ext cx="586231" cy="549504"/>
          </a:xfrm>
          <a:prstGeom prst="rect">
            <a:avLst/>
          </a:prstGeom>
          <a:noFill/>
          <a:ln>
            <a:noFill/>
          </a:ln>
        </p:spPr>
      </p:pic>
      <p:sp>
        <p:nvSpPr>
          <p:cNvPr id="901" name="Google Shape;901;p82"/>
          <p:cNvSpPr/>
          <p:nvPr/>
        </p:nvSpPr>
        <p:spPr>
          <a:xfrm>
            <a:off x="718025" y="2811678"/>
            <a:ext cx="847200" cy="847200"/>
          </a:xfrm>
          <a:prstGeom prst="ellipse">
            <a:avLst/>
          </a:prstGeom>
          <a:solidFill>
            <a:srgbClr val="EAF3F3"/>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2" name="Google Shape;902;p82" descr="Open hand outline"/>
          <p:cNvPicPr preferRelativeResize="0"/>
          <p:nvPr/>
        </p:nvPicPr>
        <p:blipFill rotWithShape="1">
          <a:blip r:embed="rId4">
            <a:alphaModFix/>
          </a:blip>
          <a:srcRect/>
          <a:stretch/>
        </p:blipFill>
        <p:spPr>
          <a:xfrm>
            <a:off x="877451" y="3079524"/>
            <a:ext cx="543000" cy="601629"/>
          </a:xfrm>
          <a:prstGeom prst="rect">
            <a:avLst/>
          </a:prstGeom>
          <a:noFill/>
          <a:ln>
            <a:noFill/>
          </a:ln>
        </p:spPr>
      </p:pic>
      <p:pic>
        <p:nvPicPr>
          <p:cNvPr id="903" name="Google Shape;903;p82" descr="Dollar with solid fill"/>
          <p:cNvPicPr preferRelativeResize="0"/>
          <p:nvPr/>
        </p:nvPicPr>
        <p:blipFill rotWithShape="1">
          <a:blip r:embed="rId5">
            <a:alphaModFix/>
          </a:blip>
          <a:srcRect/>
          <a:stretch/>
        </p:blipFill>
        <p:spPr>
          <a:xfrm>
            <a:off x="970341" y="2914603"/>
            <a:ext cx="357220" cy="345581"/>
          </a:xfrm>
          <a:prstGeom prst="rect">
            <a:avLst/>
          </a:prstGeom>
          <a:noFill/>
          <a:ln>
            <a:noFill/>
          </a:ln>
        </p:spPr>
      </p:pic>
      <p:sp>
        <p:nvSpPr>
          <p:cNvPr id="904" name="Google Shape;904;p82"/>
          <p:cNvSpPr/>
          <p:nvPr/>
        </p:nvSpPr>
        <p:spPr>
          <a:xfrm>
            <a:off x="718025" y="4367727"/>
            <a:ext cx="847200" cy="847200"/>
          </a:xfrm>
          <a:prstGeom prst="ellipse">
            <a:avLst/>
          </a:prstGeom>
          <a:solidFill>
            <a:srgbClr val="EAF3F3"/>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5" name="Google Shape;905;p82" descr="Lecturer outline"/>
          <p:cNvPicPr preferRelativeResize="0"/>
          <p:nvPr/>
        </p:nvPicPr>
        <p:blipFill rotWithShape="1">
          <a:blip r:embed="rId6">
            <a:alphaModFix/>
          </a:blip>
          <a:srcRect/>
          <a:stretch/>
        </p:blipFill>
        <p:spPr>
          <a:xfrm>
            <a:off x="867107" y="4501902"/>
            <a:ext cx="549047" cy="578857"/>
          </a:xfrm>
          <a:prstGeom prst="rect">
            <a:avLst/>
          </a:prstGeom>
          <a:noFill/>
          <a:ln>
            <a:noFill/>
          </a:ln>
        </p:spPr>
      </p:pic>
      <p:sp>
        <p:nvSpPr>
          <p:cNvPr id="906" name="Google Shape;906;p82"/>
          <p:cNvSpPr txBox="1">
            <a:spLocks noGrp="1"/>
          </p:cNvSpPr>
          <p:nvPr>
            <p:ph type="subTitle" idx="1"/>
          </p:nvPr>
        </p:nvSpPr>
        <p:spPr>
          <a:xfrm rot="5400000">
            <a:off x="-1878950" y="2102700"/>
            <a:ext cx="4020900" cy="42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WHAT VALUE DOES ENGAGING BEYOND VALUE CHAINS CREATE?</a:t>
            </a:r>
            <a:endParaRPr sz="800"/>
          </a:p>
        </p:txBody>
      </p:sp>
      <p:sp>
        <p:nvSpPr>
          <p:cNvPr id="907" name="Google Shape;907;p82"/>
          <p:cNvSpPr txBox="1">
            <a:spLocks noGrp="1"/>
          </p:cNvSpPr>
          <p:nvPr>
            <p:ph type="title"/>
          </p:nvPr>
        </p:nvSpPr>
        <p:spPr>
          <a:xfrm>
            <a:off x="609625" y="152400"/>
            <a:ext cx="7266600" cy="847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Collaborating to “lift the floor” supports long- and short-term priorities</a:t>
            </a:r>
            <a:endParaRPr sz="22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cxnSp>
        <p:nvCxnSpPr>
          <p:cNvPr id="912" name="Google Shape;912;p83"/>
          <p:cNvCxnSpPr>
            <a:endCxn id="913" idx="2"/>
          </p:cNvCxnSpPr>
          <p:nvPr/>
        </p:nvCxnSpPr>
        <p:spPr>
          <a:xfrm flipH="1">
            <a:off x="1141627" y="-16669"/>
            <a:ext cx="1200" cy="3933600"/>
          </a:xfrm>
          <a:prstGeom prst="straightConnector1">
            <a:avLst/>
          </a:prstGeom>
          <a:noFill/>
          <a:ln w="19050" cap="flat" cmpd="sng">
            <a:solidFill>
              <a:srgbClr val="66679A"/>
            </a:solidFill>
            <a:prstDash val="dot"/>
            <a:round/>
            <a:headEnd type="none" w="med" len="med"/>
            <a:tailEnd type="none" w="med" len="med"/>
          </a:ln>
        </p:spPr>
      </p:cxnSp>
      <p:sp>
        <p:nvSpPr>
          <p:cNvPr id="914" name="Google Shape;914;p83"/>
          <p:cNvSpPr txBox="1"/>
          <p:nvPr/>
        </p:nvSpPr>
        <p:spPr>
          <a:xfrm>
            <a:off x="1786050" y="1343875"/>
            <a:ext cx="6497400" cy="142343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2CB8C7"/>
                </a:solidFill>
              </a:rPr>
              <a:t>Resilient sustainable production landscapes</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Collaboration between companies and/or financial institutions can accelerate progress in delivering sustainability commitments and incentives – within companies and the broader sector. Greater resilience in your sector and sourcing regions will lead to risk reduction and market advantages.</a:t>
            </a:r>
            <a:endParaRPr>
              <a:solidFill>
                <a:srgbClr val="2C2D60"/>
              </a:solidFill>
            </a:endParaRPr>
          </a:p>
        </p:txBody>
      </p:sp>
      <p:sp>
        <p:nvSpPr>
          <p:cNvPr id="915" name="Google Shape;915;p83"/>
          <p:cNvSpPr txBox="1"/>
          <p:nvPr/>
        </p:nvSpPr>
        <p:spPr>
          <a:xfrm>
            <a:off x="1786050" y="3176150"/>
            <a:ext cx="6497400" cy="13039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pt-BR" b="1" i="0" u="none" strike="noStrike" err="1">
                <a:solidFill>
                  <a:srgbClr val="2CB8C7"/>
                </a:solidFill>
                <a:effectLst/>
                <a:latin typeface="Arial" panose="020B0604020202020204" pitchFamily="34" charset="0"/>
              </a:rPr>
              <a:t>Supportive</a:t>
            </a:r>
            <a:r>
              <a:rPr lang="pt-BR" b="1" i="0" u="none" strike="noStrike">
                <a:solidFill>
                  <a:srgbClr val="2CB8C7"/>
                </a:solidFill>
                <a:effectLst/>
                <a:latin typeface="Arial" panose="020B0604020202020204" pitchFamily="34" charset="0"/>
              </a:rPr>
              <a:t> </a:t>
            </a:r>
            <a:r>
              <a:rPr lang="pt-BR" b="1" i="0" u="none" strike="noStrike" err="1">
                <a:solidFill>
                  <a:srgbClr val="2CB8C7"/>
                </a:solidFill>
                <a:effectLst/>
                <a:latin typeface="Arial" panose="020B0604020202020204" pitchFamily="34" charset="0"/>
              </a:rPr>
              <a:t>policy</a:t>
            </a:r>
            <a:r>
              <a:rPr lang="pt-BR" b="1" i="0" u="none" strike="noStrike">
                <a:solidFill>
                  <a:srgbClr val="2CB8C7"/>
                </a:solidFill>
                <a:effectLst/>
                <a:latin typeface="Arial" panose="020B0604020202020204" pitchFamily="34" charset="0"/>
              </a:rPr>
              <a:t> </a:t>
            </a:r>
            <a:r>
              <a:rPr lang="pt-BR" b="1" i="0" u="none" strike="noStrike" err="1">
                <a:solidFill>
                  <a:srgbClr val="2CB8C7"/>
                </a:solidFill>
                <a:effectLst/>
                <a:latin typeface="Arial" panose="020B0604020202020204" pitchFamily="34" charset="0"/>
              </a:rPr>
              <a:t>environment</a:t>
            </a:r>
            <a:r>
              <a:rPr lang="pt-BR" b="0" i="0">
                <a:solidFill>
                  <a:srgbClr val="000000"/>
                </a:solidFill>
                <a:effectLst/>
                <a:latin typeface="Arial" panose="020B0604020202020204" pitchFamily="34" charset="0"/>
              </a:rPr>
              <a:t>​ </a:t>
            </a:r>
          </a:p>
          <a:p>
            <a:pPr marL="0" lvl="0" indent="0" algn="l" rtl="0">
              <a:lnSpc>
                <a:spcPct val="115000"/>
              </a:lnSpc>
              <a:spcBef>
                <a:spcPts val="500"/>
              </a:spcBef>
              <a:spcAft>
                <a:spcPts val="0"/>
              </a:spcAft>
              <a:buNone/>
            </a:pPr>
            <a:r>
              <a:rPr lang="en">
                <a:solidFill>
                  <a:srgbClr val="2C2D60"/>
                </a:solidFill>
              </a:rPr>
              <a:t>Companies or financial institutions can work with governments to build stronger legal and regulatory frameworks where they operate, creating a better environment for doing business and investing for the longer-term.</a:t>
            </a:r>
            <a:endParaRPr>
              <a:solidFill>
                <a:srgbClr val="2C2D60"/>
              </a:solidFill>
            </a:endParaRPr>
          </a:p>
        </p:txBody>
      </p:sp>
      <p:sp>
        <p:nvSpPr>
          <p:cNvPr id="916" name="Google Shape;916;p83"/>
          <p:cNvSpPr/>
          <p:nvPr/>
        </p:nvSpPr>
        <p:spPr>
          <a:xfrm>
            <a:off x="719175" y="1339675"/>
            <a:ext cx="847200" cy="847200"/>
          </a:xfrm>
          <a:prstGeom prst="ellipse">
            <a:avLst/>
          </a:prstGeom>
          <a:solidFill>
            <a:srgbClr val="EAF3F3"/>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7" name="Google Shape;917;p83" descr="Plant outline"/>
          <p:cNvPicPr preferRelativeResize="0"/>
          <p:nvPr/>
        </p:nvPicPr>
        <p:blipFill rotWithShape="1">
          <a:blip r:embed="rId3">
            <a:alphaModFix/>
          </a:blip>
          <a:srcRect/>
          <a:stretch/>
        </p:blipFill>
        <p:spPr>
          <a:xfrm>
            <a:off x="830038" y="1465558"/>
            <a:ext cx="625472" cy="595465"/>
          </a:xfrm>
          <a:prstGeom prst="rect">
            <a:avLst/>
          </a:prstGeom>
          <a:noFill/>
          <a:ln>
            <a:noFill/>
          </a:ln>
        </p:spPr>
      </p:pic>
      <p:sp>
        <p:nvSpPr>
          <p:cNvPr id="918" name="Google Shape;918;p83"/>
          <p:cNvSpPr/>
          <p:nvPr/>
        </p:nvSpPr>
        <p:spPr>
          <a:xfrm>
            <a:off x="718025" y="3229802"/>
            <a:ext cx="847200" cy="847200"/>
          </a:xfrm>
          <a:prstGeom prst="ellipse">
            <a:avLst/>
          </a:prstGeom>
          <a:solidFill>
            <a:srgbClr val="EAF3F3"/>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3" name="Google Shape;913;p83" descr="Bank outline"/>
          <p:cNvPicPr preferRelativeResize="0"/>
          <p:nvPr/>
        </p:nvPicPr>
        <p:blipFill rotWithShape="1">
          <a:blip r:embed="rId4">
            <a:alphaModFix/>
          </a:blip>
          <a:srcRect/>
          <a:stretch/>
        </p:blipFill>
        <p:spPr>
          <a:xfrm>
            <a:off x="830341" y="3345614"/>
            <a:ext cx="622572" cy="571317"/>
          </a:xfrm>
          <a:prstGeom prst="rect">
            <a:avLst/>
          </a:prstGeom>
          <a:noFill/>
          <a:ln>
            <a:noFill/>
          </a:ln>
        </p:spPr>
      </p:pic>
      <p:sp>
        <p:nvSpPr>
          <p:cNvPr id="919" name="Google Shape;919;p83"/>
          <p:cNvSpPr txBox="1">
            <a:spLocks noGrp="1"/>
          </p:cNvSpPr>
          <p:nvPr>
            <p:ph type="subTitle" idx="1"/>
          </p:nvPr>
        </p:nvSpPr>
        <p:spPr>
          <a:xfrm rot="5400000">
            <a:off x="-1878950" y="2102700"/>
            <a:ext cx="4020900" cy="42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WHAT VALUE DOES ENGAGING BEYOND VALUE CHAINS CREATE?</a:t>
            </a:r>
            <a:endParaRPr sz="800"/>
          </a:p>
        </p:txBody>
      </p:sp>
      <p:sp>
        <p:nvSpPr>
          <p:cNvPr id="920" name="Google Shape;920;p83"/>
          <p:cNvSpPr txBox="1">
            <a:spLocks noGrp="1"/>
          </p:cNvSpPr>
          <p:nvPr>
            <p:ph type="title"/>
          </p:nvPr>
        </p:nvSpPr>
        <p:spPr>
          <a:xfrm>
            <a:off x="1786050" y="152400"/>
            <a:ext cx="7266600" cy="847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Collaborating to “lift the floor” supports long- and short-term priorities</a:t>
            </a:r>
            <a:endParaRPr sz="2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84"/>
          <p:cNvSpPr/>
          <p:nvPr/>
        </p:nvSpPr>
        <p:spPr>
          <a:xfrm>
            <a:off x="0" y="0"/>
            <a:ext cx="12193200" cy="5781000"/>
          </a:xfrm>
          <a:prstGeom prst="rect">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6" name="Google Shape;926;p84"/>
          <p:cNvPicPr preferRelativeResize="0"/>
          <p:nvPr/>
        </p:nvPicPr>
        <p:blipFill rotWithShape="1">
          <a:blip r:embed="rId3">
            <a:alphaModFix/>
          </a:blip>
          <a:srcRect t="1484" b="1475"/>
          <a:stretch/>
        </p:blipFill>
        <p:spPr>
          <a:xfrm>
            <a:off x="615450" y="538525"/>
            <a:ext cx="11577748" cy="6319475"/>
          </a:xfrm>
          <a:prstGeom prst="rect">
            <a:avLst/>
          </a:prstGeom>
          <a:noFill/>
          <a:ln>
            <a:noFill/>
          </a:ln>
        </p:spPr>
      </p:pic>
      <p:pic>
        <p:nvPicPr>
          <p:cNvPr id="927" name="Google Shape;927;p84"/>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928" name="Google Shape;928;p84"/>
          <p:cNvSpPr/>
          <p:nvPr/>
        </p:nvSpPr>
        <p:spPr>
          <a:xfrm>
            <a:off x="615500" y="2430900"/>
            <a:ext cx="11577900" cy="4427100"/>
          </a:xfrm>
          <a:prstGeom prst="rect">
            <a:avLst/>
          </a:prstGeom>
          <a:gradFill>
            <a:gsLst>
              <a:gs pos="0">
                <a:srgbClr val="66679A"/>
              </a:gs>
              <a:gs pos="100000">
                <a:srgbClr val="66679A">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4"/>
          <p:cNvSpPr txBox="1">
            <a:spLocks noGrp="1"/>
          </p:cNvSpPr>
          <p:nvPr>
            <p:ph type="title"/>
          </p:nvPr>
        </p:nvSpPr>
        <p:spPr>
          <a:xfrm>
            <a:off x="975175" y="4806425"/>
            <a:ext cx="8058000" cy="9300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sz="4800" b="1">
                <a:solidFill>
                  <a:schemeClr val="lt1"/>
                </a:solidFill>
              </a:rPr>
              <a:t>What does engaging beyond value chains mean in practice?</a:t>
            </a:r>
            <a:endParaRPr sz="4800" b="1">
              <a:solidFill>
                <a:schemeClr val="lt1"/>
              </a:solidFill>
            </a:endParaRPr>
          </a:p>
        </p:txBody>
      </p:sp>
      <p:sp>
        <p:nvSpPr>
          <p:cNvPr id="930" name="Google Shape;930;p84"/>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4"/>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2" name="Google Shape;932;p84"/>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933" name="Google Shape;933;p84"/>
          <p:cNvSpPr txBox="1"/>
          <p:nvPr/>
        </p:nvSpPr>
        <p:spPr>
          <a:xfrm>
            <a:off x="8319225" y="6361175"/>
            <a:ext cx="3636000" cy="456248"/>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Brazil/Iamilly Cunha</a:t>
            </a:r>
            <a:endParaRPr sz="11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8"/>
          <p:cNvSpPr txBox="1">
            <a:spLocks noGrp="1"/>
          </p:cNvSpPr>
          <p:nvPr>
            <p:ph type="title"/>
          </p:nvPr>
        </p:nvSpPr>
        <p:spPr>
          <a:xfrm>
            <a:off x="609625" y="2633475"/>
            <a:ext cx="4590300" cy="12921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
              <a:t>Introduction</a:t>
            </a:r>
            <a:endParaRPr/>
          </a:p>
        </p:txBody>
      </p:sp>
      <p:pic>
        <p:nvPicPr>
          <p:cNvPr id="294" name="Google Shape;294;p48"/>
          <p:cNvPicPr preferRelativeResize="0"/>
          <p:nvPr/>
        </p:nvPicPr>
        <p:blipFill rotWithShape="1">
          <a:blip r:embed="rId3">
            <a:alphaModFix/>
          </a:blip>
          <a:srcRect r="29338"/>
          <a:stretch/>
        </p:blipFill>
        <p:spPr>
          <a:xfrm>
            <a:off x="6722224" y="1697550"/>
            <a:ext cx="5470976" cy="5160451"/>
          </a:xfrm>
          <a:prstGeom prst="rect">
            <a:avLst/>
          </a:prstGeom>
          <a:noFill/>
          <a:ln>
            <a:noFill/>
          </a:ln>
        </p:spPr>
      </p:pic>
      <p:sp>
        <p:nvSpPr>
          <p:cNvPr id="295" name="Google Shape;295;p48"/>
          <p:cNvSpPr txBox="1"/>
          <p:nvPr/>
        </p:nvSpPr>
        <p:spPr>
          <a:xfrm>
            <a:off x="8471625" y="6190392"/>
            <a:ext cx="3636000" cy="456248"/>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Indonesia/Agusriady Saputra</a:t>
            </a:r>
            <a:endParaRPr sz="11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85"/>
          <p:cNvPicPr preferRelativeResize="0"/>
          <p:nvPr/>
        </p:nvPicPr>
        <p:blipFill rotWithShape="1">
          <a:blip r:embed="rId3">
            <a:alphaModFix/>
          </a:blip>
          <a:srcRect l="-1347" t="10386" b="10386"/>
          <a:stretch/>
        </p:blipFill>
        <p:spPr>
          <a:xfrm>
            <a:off x="2034050" y="0"/>
            <a:ext cx="8429375" cy="6553201"/>
          </a:xfrm>
          <a:prstGeom prst="rect">
            <a:avLst/>
          </a:prstGeom>
          <a:noFill/>
          <a:ln>
            <a:noFill/>
          </a:ln>
        </p:spPr>
      </p:pic>
      <p:sp>
        <p:nvSpPr>
          <p:cNvPr id="939" name="Google Shape;939;p85"/>
          <p:cNvSpPr txBox="1">
            <a:spLocks noGrp="1"/>
          </p:cNvSpPr>
          <p:nvPr>
            <p:ph type="subTitle" idx="1"/>
          </p:nvPr>
        </p:nvSpPr>
        <p:spPr>
          <a:xfrm rot="5400000">
            <a:off x="-1878950" y="2102700"/>
            <a:ext cx="4020900" cy="42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a:t>WHAT DOES ENGAGING BEYOND VALUE CHAINS MEAN IN PRACTICE?</a:t>
            </a:r>
            <a:endParaRPr/>
          </a:p>
        </p:txBody>
      </p:sp>
      <p:sp>
        <p:nvSpPr>
          <p:cNvPr id="940" name="Google Shape;940;p85"/>
          <p:cNvSpPr txBox="1">
            <a:spLocks noGrp="1"/>
          </p:cNvSpPr>
          <p:nvPr>
            <p:ph type="title"/>
          </p:nvPr>
        </p:nvSpPr>
        <p:spPr>
          <a:xfrm>
            <a:off x="609625" y="7701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Companies can “engage beyond value chains” in several ways</a:t>
            </a:r>
            <a:endParaRPr sz="2200"/>
          </a:p>
        </p:txBody>
      </p:sp>
      <p:sp>
        <p:nvSpPr>
          <p:cNvPr id="941" name="Google Shape;941;p85"/>
          <p:cNvSpPr txBox="1">
            <a:spLocks noGrp="1"/>
          </p:cNvSpPr>
          <p:nvPr>
            <p:ph type="title"/>
          </p:nvPr>
        </p:nvSpPr>
        <p:spPr>
          <a:xfrm>
            <a:off x="609625" y="2025175"/>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Typically, engaging beyond value chains means </a:t>
            </a:r>
            <a:r>
              <a:rPr lang="en" sz="1400"/>
              <a:t>working with other stakeholders, including governments, to define shared goals and develop action plans.</a:t>
            </a:r>
            <a:endParaRPr sz="1400"/>
          </a:p>
        </p:txBody>
      </p:sp>
      <p:sp>
        <p:nvSpPr>
          <p:cNvPr id="942" name="Google Shape;942;p85"/>
          <p:cNvSpPr txBox="1">
            <a:spLocks noGrp="1"/>
          </p:cNvSpPr>
          <p:nvPr>
            <p:ph type="title"/>
          </p:nvPr>
        </p:nvSpPr>
        <p:spPr>
          <a:xfrm>
            <a:off x="1028700" y="3267850"/>
            <a:ext cx="3468300" cy="8601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250" b="0"/>
              <a:t>Engagement beyond the value chain involves </a:t>
            </a:r>
            <a:r>
              <a:rPr lang="en" sz="1250">
                <a:solidFill>
                  <a:srgbClr val="2CB8C7"/>
                </a:solidFill>
              </a:rPr>
              <a:t>collaboration with local or national governments, and working with other companies and stakeholders</a:t>
            </a:r>
            <a:r>
              <a:rPr lang="en" sz="1250" b="0">
                <a:solidFill>
                  <a:srgbClr val="2CB8C7"/>
                </a:solidFill>
              </a:rPr>
              <a:t>,</a:t>
            </a:r>
            <a:r>
              <a:rPr lang="en" sz="1250" b="0"/>
              <a:t> in and beyond commodity producing regions. </a:t>
            </a:r>
            <a:endParaRPr sz="1250" b="0"/>
          </a:p>
        </p:txBody>
      </p:sp>
      <p:sp>
        <p:nvSpPr>
          <p:cNvPr id="943" name="Google Shape;943;p85"/>
          <p:cNvSpPr txBox="1">
            <a:spLocks noGrp="1"/>
          </p:cNvSpPr>
          <p:nvPr>
            <p:ph type="title"/>
          </p:nvPr>
        </p:nvSpPr>
        <p:spPr>
          <a:xfrm>
            <a:off x="1028700" y="4531450"/>
            <a:ext cx="3627300" cy="10440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250" b="0"/>
              <a:t>This engagement can take many different forms, but will typically involve taking part in a </a:t>
            </a:r>
            <a:r>
              <a:rPr lang="en" sz="1250">
                <a:solidFill>
                  <a:srgbClr val="2CB8C7"/>
                </a:solidFill>
              </a:rPr>
              <a:t>coalition, a working group, a national or sub-national platform, a commodity roundtable, or another multi-stakeholder initiative. </a:t>
            </a:r>
            <a:endParaRPr sz="1250">
              <a:solidFill>
                <a:srgbClr val="2CB8C7"/>
              </a:solidFill>
            </a:endParaRPr>
          </a:p>
        </p:txBody>
      </p:sp>
      <p:sp>
        <p:nvSpPr>
          <p:cNvPr id="944" name="Google Shape;944;p85"/>
          <p:cNvSpPr/>
          <p:nvPr/>
        </p:nvSpPr>
        <p:spPr>
          <a:xfrm>
            <a:off x="740435" y="333916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5"/>
          <p:cNvSpPr/>
          <p:nvPr/>
        </p:nvSpPr>
        <p:spPr>
          <a:xfrm>
            <a:off x="847448" y="344141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5"/>
          <p:cNvSpPr/>
          <p:nvPr/>
        </p:nvSpPr>
        <p:spPr>
          <a:xfrm>
            <a:off x="740435" y="4591654"/>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5"/>
          <p:cNvSpPr/>
          <p:nvPr/>
        </p:nvSpPr>
        <p:spPr>
          <a:xfrm>
            <a:off x="847448" y="4693904"/>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8" name="Google Shape;948;p85"/>
          <p:cNvCxnSpPr>
            <a:stCxn id="944" idx="4"/>
            <a:endCxn id="946" idx="0"/>
          </p:cNvCxnSpPr>
          <p:nvPr/>
        </p:nvCxnSpPr>
        <p:spPr>
          <a:xfrm>
            <a:off x="898085" y="3654460"/>
            <a:ext cx="0" cy="937200"/>
          </a:xfrm>
          <a:prstGeom prst="straightConnector1">
            <a:avLst/>
          </a:prstGeom>
          <a:noFill/>
          <a:ln w="19050" cap="flat" cmpd="sng">
            <a:solidFill>
              <a:srgbClr val="66679A"/>
            </a:solidFill>
            <a:prstDash val="dot"/>
            <a:round/>
            <a:headEnd type="none" w="med" len="med"/>
            <a:tailEnd type="none" w="med" len="med"/>
          </a:ln>
        </p:spPr>
      </p:cxnSp>
      <p:pic>
        <p:nvPicPr>
          <p:cNvPr id="949" name="Google Shape;949;p85"/>
          <p:cNvPicPr preferRelativeResize="0"/>
          <p:nvPr/>
        </p:nvPicPr>
        <p:blipFill rotWithShape="1">
          <a:blip r:embed="rId4">
            <a:alphaModFix/>
          </a:blip>
          <a:srcRect l="18739" r="18733"/>
          <a:stretch/>
        </p:blipFill>
        <p:spPr>
          <a:xfrm>
            <a:off x="4915600" y="0"/>
            <a:ext cx="7277604" cy="6547026"/>
          </a:xfrm>
          <a:prstGeom prst="rect">
            <a:avLst/>
          </a:prstGeom>
          <a:noFill/>
          <a:ln>
            <a:noFill/>
          </a:ln>
        </p:spPr>
      </p:pic>
      <p:sp>
        <p:nvSpPr>
          <p:cNvPr id="950" name="Google Shape;950;p85"/>
          <p:cNvSpPr txBox="1"/>
          <p:nvPr/>
        </p:nvSpPr>
        <p:spPr>
          <a:xfrm>
            <a:off x="4991800" y="611682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Government of Mato Grosso</a:t>
            </a:r>
            <a:endParaRPr sz="1100">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86"/>
          <p:cNvSpPr txBox="1">
            <a:spLocks noGrp="1"/>
          </p:cNvSpPr>
          <p:nvPr>
            <p:ph type="subTitle" idx="1"/>
          </p:nvPr>
        </p:nvSpPr>
        <p:spPr>
          <a:xfrm rot="5400000">
            <a:off x="-1878950" y="2102700"/>
            <a:ext cx="4020900" cy="42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a:t>WHAT DOES ENGAGING BEYOND VALUE CHAINS MEAN IN PRACTICE?</a:t>
            </a:r>
            <a:endParaRPr/>
          </a:p>
        </p:txBody>
      </p:sp>
      <p:sp>
        <p:nvSpPr>
          <p:cNvPr id="956" name="Google Shape;956;p86"/>
          <p:cNvSpPr txBox="1">
            <a:spLocks noGrp="1"/>
          </p:cNvSpPr>
          <p:nvPr>
            <p:ph type="title"/>
          </p:nvPr>
        </p:nvSpPr>
        <p:spPr>
          <a:xfrm>
            <a:off x="609625" y="3652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Key characteristics of a successful multi-stakeholder process/platform</a:t>
            </a:r>
            <a:endParaRPr sz="2200"/>
          </a:p>
        </p:txBody>
      </p:sp>
      <p:sp>
        <p:nvSpPr>
          <p:cNvPr id="957" name="Google Shape;957;p86"/>
          <p:cNvSpPr txBox="1"/>
          <p:nvPr/>
        </p:nvSpPr>
        <p:spPr>
          <a:xfrm>
            <a:off x="5691387" y="565897"/>
            <a:ext cx="5698200" cy="57720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200" b="1">
                <a:solidFill>
                  <a:srgbClr val="2CB8C7"/>
                </a:solidFill>
              </a:rPr>
              <a:t>Inter-ministerial government support:</a:t>
            </a:r>
            <a:r>
              <a:rPr lang="en" sz="1200">
                <a:solidFill>
                  <a:srgbClr val="2C2D60"/>
                </a:solidFill>
              </a:rPr>
              <a:t> to secure the political backing for effective implementation of plans. </a:t>
            </a:r>
            <a:endParaRPr sz="1200">
              <a:solidFill>
                <a:srgbClr val="2C2D60"/>
              </a:solidFill>
            </a:endParaRPr>
          </a:p>
          <a:p>
            <a:pPr marL="0" lvl="0" indent="0" algn="l" rtl="0">
              <a:spcBef>
                <a:spcPts val="1000"/>
              </a:spcBef>
              <a:spcAft>
                <a:spcPts val="0"/>
              </a:spcAft>
              <a:buNone/>
            </a:pPr>
            <a:r>
              <a:rPr lang="en" sz="1200" b="1">
                <a:solidFill>
                  <a:srgbClr val="2CB8C7"/>
                </a:solidFill>
              </a:rPr>
              <a:t>Facilitation: </a:t>
            </a:r>
            <a:r>
              <a:rPr lang="en" sz="1200">
                <a:solidFill>
                  <a:srgbClr val="2C2D60"/>
                </a:solidFill>
              </a:rPr>
              <a:t>neutral convening organisations to facilitate and manage the process.</a:t>
            </a:r>
            <a:endParaRPr sz="1200">
              <a:solidFill>
                <a:srgbClr val="2C2D60"/>
              </a:solidFill>
            </a:endParaRPr>
          </a:p>
          <a:p>
            <a:pPr marL="0" lvl="0" indent="0" algn="l" rtl="0">
              <a:spcBef>
                <a:spcPts val="1000"/>
              </a:spcBef>
              <a:spcAft>
                <a:spcPts val="0"/>
              </a:spcAft>
              <a:buNone/>
            </a:pPr>
            <a:r>
              <a:rPr lang="en" sz="1200" b="1">
                <a:solidFill>
                  <a:srgbClr val="2CB8C7"/>
                </a:solidFill>
              </a:rPr>
              <a:t>Inclusion:</a:t>
            </a:r>
            <a:r>
              <a:rPr lang="en" sz="1200">
                <a:solidFill>
                  <a:srgbClr val="2C2D60"/>
                </a:solidFill>
              </a:rPr>
              <a:t> participation of the most important stakeholders, including a sufficient breadth of key stakeholders – including champions and, preferably, potential blockers.</a:t>
            </a:r>
            <a:endParaRPr sz="1200">
              <a:solidFill>
                <a:srgbClr val="2C2D60"/>
              </a:solidFill>
            </a:endParaRPr>
          </a:p>
          <a:p>
            <a:pPr marL="0" lvl="0" indent="0" algn="l" rtl="0">
              <a:spcBef>
                <a:spcPts val="1000"/>
              </a:spcBef>
              <a:spcAft>
                <a:spcPts val="0"/>
              </a:spcAft>
              <a:buNone/>
            </a:pPr>
            <a:r>
              <a:rPr lang="en" sz="1200" b="1">
                <a:solidFill>
                  <a:srgbClr val="2CB8C7"/>
                </a:solidFill>
              </a:rPr>
              <a:t>Positive framing:</a:t>
            </a:r>
            <a:r>
              <a:rPr lang="en" sz="1200">
                <a:solidFill>
                  <a:srgbClr val="2C2D60"/>
                </a:solidFill>
              </a:rPr>
              <a:t> aligning around a positive shared vision that politicians and other leaders can get behind.</a:t>
            </a:r>
            <a:endParaRPr sz="1200">
              <a:solidFill>
                <a:srgbClr val="2C2D60"/>
              </a:solidFill>
            </a:endParaRPr>
          </a:p>
          <a:p>
            <a:pPr marL="0" lvl="0" indent="0" algn="l" rtl="0">
              <a:spcBef>
                <a:spcPts val="1000"/>
              </a:spcBef>
              <a:spcAft>
                <a:spcPts val="0"/>
              </a:spcAft>
              <a:buNone/>
            </a:pPr>
            <a:r>
              <a:rPr lang="en" sz="1200" b="1">
                <a:solidFill>
                  <a:srgbClr val="2CB8C7"/>
                </a:solidFill>
              </a:rPr>
              <a:t>Trust:</a:t>
            </a:r>
            <a:r>
              <a:rPr lang="en" sz="1200">
                <a:solidFill>
                  <a:srgbClr val="2C2D60"/>
                </a:solidFill>
              </a:rPr>
              <a:t> multi-stakeholder forums can help to build relationships, shared understanding and trust, which are essential pre-conditions for effective collaboration.</a:t>
            </a:r>
            <a:endParaRPr sz="1200">
              <a:solidFill>
                <a:srgbClr val="2C2D60"/>
              </a:solidFill>
            </a:endParaRPr>
          </a:p>
          <a:p>
            <a:pPr marL="0" lvl="0" indent="0" algn="l" rtl="0">
              <a:spcBef>
                <a:spcPts val="1000"/>
              </a:spcBef>
              <a:spcAft>
                <a:spcPts val="0"/>
              </a:spcAft>
              <a:buNone/>
            </a:pPr>
            <a:r>
              <a:rPr lang="en" sz="1200" b="1">
                <a:solidFill>
                  <a:srgbClr val="2CB8C7"/>
                </a:solidFill>
              </a:rPr>
              <a:t>Shared ownership: </a:t>
            </a:r>
            <a:r>
              <a:rPr lang="en" sz="1200">
                <a:solidFill>
                  <a:srgbClr val="2C2D60"/>
                </a:solidFill>
              </a:rPr>
              <a:t>strong sense of joint ownership by government, private sector and civil society members.</a:t>
            </a:r>
            <a:endParaRPr sz="1200">
              <a:solidFill>
                <a:srgbClr val="2C2D60"/>
              </a:solidFill>
            </a:endParaRPr>
          </a:p>
          <a:p>
            <a:pPr marL="0" lvl="0" indent="0" algn="l" rtl="0">
              <a:spcBef>
                <a:spcPts val="1000"/>
              </a:spcBef>
              <a:spcAft>
                <a:spcPts val="0"/>
              </a:spcAft>
              <a:buNone/>
            </a:pPr>
            <a:r>
              <a:rPr lang="en" sz="1200" b="1">
                <a:solidFill>
                  <a:srgbClr val="2CB8C7"/>
                </a:solidFill>
              </a:rPr>
              <a:t>Speed:</a:t>
            </a:r>
            <a:r>
              <a:rPr lang="en" sz="1200">
                <a:solidFill>
                  <a:srgbClr val="2C2D60"/>
                </a:solidFill>
              </a:rPr>
              <a:t> moving slow enough to facilitate genuine stakeholder participation and fast enough to maintain momentum and reduce the risk from changes in the political environment.</a:t>
            </a:r>
            <a:endParaRPr sz="1200">
              <a:solidFill>
                <a:srgbClr val="2C2D60"/>
              </a:solidFill>
            </a:endParaRPr>
          </a:p>
          <a:p>
            <a:pPr marL="0" lvl="0" indent="0" algn="l" rtl="0">
              <a:spcBef>
                <a:spcPts val="1000"/>
              </a:spcBef>
              <a:spcAft>
                <a:spcPts val="0"/>
              </a:spcAft>
              <a:buNone/>
            </a:pPr>
            <a:r>
              <a:rPr lang="en" sz="1200" b="1">
                <a:solidFill>
                  <a:srgbClr val="2CB8C7"/>
                </a:solidFill>
              </a:rPr>
              <a:t>Resilient process:</a:t>
            </a:r>
            <a:r>
              <a:rPr lang="en" sz="1200">
                <a:solidFill>
                  <a:srgbClr val="2C2D60"/>
                </a:solidFill>
              </a:rPr>
              <a:t> designing processes that continue beyond political change, by building broad political support and ensuring the private sector and civil society also have strong shared ownership of the process.</a:t>
            </a:r>
            <a:endParaRPr sz="1200">
              <a:solidFill>
                <a:srgbClr val="2C2D60"/>
              </a:solidFill>
            </a:endParaRPr>
          </a:p>
          <a:p>
            <a:pPr marL="0" lvl="0" indent="0" algn="l" rtl="0">
              <a:spcBef>
                <a:spcPts val="1000"/>
              </a:spcBef>
              <a:spcAft>
                <a:spcPts val="0"/>
              </a:spcAft>
              <a:buNone/>
            </a:pPr>
            <a:r>
              <a:rPr lang="en" sz="1200" b="1">
                <a:solidFill>
                  <a:srgbClr val="2CB8C7"/>
                </a:solidFill>
              </a:rPr>
              <a:t>Resourcing:</a:t>
            </a:r>
            <a:r>
              <a:rPr lang="en" sz="1200">
                <a:solidFill>
                  <a:srgbClr val="2C2D60"/>
                </a:solidFill>
              </a:rPr>
              <a:t> ensuring the process is sufficiently resourced (money and people) and that key stakeholders have sufficient resources to participate.</a:t>
            </a:r>
            <a:endParaRPr sz="1200">
              <a:solidFill>
                <a:srgbClr val="2C2D60"/>
              </a:solidFill>
            </a:endParaRPr>
          </a:p>
          <a:p>
            <a:pPr marL="0" lvl="0" indent="0" algn="l" rtl="0">
              <a:spcBef>
                <a:spcPts val="1000"/>
              </a:spcBef>
              <a:spcAft>
                <a:spcPts val="0"/>
              </a:spcAft>
              <a:buNone/>
            </a:pPr>
            <a:r>
              <a:rPr lang="en" sz="1200" b="1">
                <a:solidFill>
                  <a:srgbClr val="2CB8C7"/>
                </a:solidFill>
              </a:rPr>
              <a:t>Long term commitment:</a:t>
            </a:r>
            <a:r>
              <a:rPr lang="en" sz="1200">
                <a:solidFill>
                  <a:srgbClr val="2C2D60"/>
                </a:solidFill>
              </a:rPr>
              <a:t> stakeholders need to have patience, persistence and commitment for the long term.</a:t>
            </a:r>
            <a:endParaRPr sz="1200">
              <a:solidFill>
                <a:srgbClr val="2C2D60"/>
              </a:solidFill>
            </a:endParaRPr>
          </a:p>
        </p:txBody>
      </p:sp>
      <p:sp>
        <p:nvSpPr>
          <p:cNvPr id="958" name="Google Shape;958;p86"/>
          <p:cNvSpPr/>
          <p:nvPr/>
        </p:nvSpPr>
        <p:spPr>
          <a:xfrm>
            <a:off x="5208825" y="63245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6"/>
          <p:cNvSpPr/>
          <p:nvPr/>
        </p:nvSpPr>
        <p:spPr>
          <a:xfrm>
            <a:off x="5315838" y="73470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cxnSp>
        <p:nvCxnSpPr>
          <p:cNvPr id="960" name="Google Shape;960;p86"/>
          <p:cNvCxnSpPr>
            <a:stCxn id="958" idx="4"/>
            <a:endCxn id="961" idx="0"/>
          </p:cNvCxnSpPr>
          <p:nvPr/>
        </p:nvCxnSpPr>
        <p:spPr>
          <a:xfrm>
            <a:off x="5366475" y="947755"/>
            <a:ext cx="0" cy="4816800"/>
          </a:xfrm>
          <a:prstGeom prst="straightConnector1">
            <a:avLst/>
          </a:prstGeom>
          <a:noFill/>
          <a:ln w="19050" cap="flat" cmpd="sng">
            <a:solidFill>
              <a:srgbClr val="66679A"/>
            </a:solidFill>
            <a:prstDash val="dot"/>
            <a:round/>
            <a:headEnd type="none" w="med" len="med"/>
            <a:tailEnd type="none" w="med" len="med"/>
          </a:ln>
        </p:spPr>
      </p:cxnSp>
      <p:sp>
        <p:nvSpPr>
          <p:cNvPr id="962" name="Google Shape;962;p86"/>
          <p:cNvSpPr/>
          <p:nvPr/>
        </p:nvSpPr>
        <p:spPr>
          <a:xfrm>
            <a:off x="5208825" y="1096387"/>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6"/>
          <p:cNvSpPr/>
          <p:nvPr/>
        </p:nvSpPr>
        <p:spPr>
          <a:xfrm>
            <a:off x="5315838" y="1198637"/>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964" name="Google Shape;964;p86"/>
          <p:cNvSpPr/>
          <p:nvPr/>
        </p:nvSpPr>
        <p:spPr>
          <a:xfrm>
            <a:off x="5208825" y="1591018"/>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6"/>
          <p:cNvSpPr/>
          <p:nvPr/>
        </p:nvSpPr>
        <p:spPr>
          <a:xfrm>
            <a:off x="5315838" y="169326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966" name="Google Shape;966;p86"/>
          <p:cNvSpPr/>
          <p:nvPr/>
        </p:nvSpPr>
        <p:spPr>
          <a:xfrm>
            <a:off x="5208825" y="2261723"/>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6"/>
          <p:cNvSpPr/>
          <p:nvPr/>
        </p:nvSpPr>
        <p:spPr>
          <a:xfrm>
            <a:off x="5315838" y="236397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968" name="Google Shape;968;p86"/>
          <p:cNvSpPr/>
          <p:nvPr/>
        </p:nvSpPr>
        <p:spPr>
          <a:xfrm>
            <a:off x="5208825" y="2759014"/>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6"/>
          <p:cNvSpPr/>
          <p:nvPr/>
        </p:nvSpPr>
        <p:spPr>
          <a:xfrm>
            <a:off x="5315838" y="2861264"/>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970" name="Google Shape;970;p86"/>
          <p:cNvSpPr/>
          <p:nvPr/>
        </p:nvSpPr>
        <p:spPr>
          <a:xfrm>
            <a:off x="5208825" y="3436583"/>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6"/>
          <p:cNvSpPr/>
          <p:nvPr/>
        </p:nvSpPr>
        <p:spPr>
          <a:xfrm>
            <a:off x="5315838" y="353883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972" name="Google Shape;972;p86"/>
          <p:cNvSpPr/>
          <p:nvPr/>
        </p:nvSpPr>
        <p:spPr>
          <a:xfrm>
            <a:off x="5208825" y="3935414"/>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6"/>
          <p:cNvSpPr/>
          <p:nvPr/>
        </p:nvSpPr>
        <p:spPr>
          <a:xfrm>
            <a:off x="5315838" y="4037664"/>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974" name="Google Shape;974;p86"/>
          <p:cNvSpPr/>
          <p:nvPr/>
        </p:nvSpPr>
        <p:spPr>
          <a:xfrm>
            <a:off x="5208825" y="4618517"/>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6"/>
          <p:cNvSpPr/>
          <p:nvPr/>
        </p:nvSpPr>
        <p:spPr>
          <a:xfrm>
            <a:off x="5315838" y="4720767"/>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961" name="Google Shape;961;p86"/>
          <p:cNvSpPr/>
          <p:nvPr/>
        </p:nvSpPr>
        <p:spPr>
          <a:xfrm>
            <a:off x="5208825" y="5764605"/>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6"/>
          <p:cNvSpPr/>
          <p:nvPr/>
        </p:nvSpPr>
        <p:spPr>
          <a:xfrm>
            <a:off x="5315838" y="586685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
        <p:nvSpPr>
          <p:cNvPr id="977" name="Google Shape;977;p86"/>
          <p:cNvSpPr/>
          <p:nvPr/>
        </p:nvSpPr>
        <p:spPr>
          <a:xfrm>
            <a:off x="1467878" y="2840190"/>
            <a:ext cx="2217300" cy="2215500"/>
          </a:xfrm>
          <a:prstGeom prst="ellipse">
            <a:avLst/>
          </a:prstGeom>
          <a:solidFill>
            <a:srgbClr val="E9E9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2C2D60"/>
              </a:solidFill>
            </a:endParaRPr>
          </a:p>
        </p:txBody>
      </p:sp>
      <p:sp>
        <p:nvSpPr>
          <p:cNvPr id="978" name="Google Shape;978;p86"/>
          <p:cNvSpPr/>
          <p:nvPr/>
        </p:nvSpPr>
        <p:spPr>
          <a:xfrm>
            <a:off x="1194235" y="2632234"/>
            <a:ext cx="2799600" cy="2799600"/>
          </a:xfrm>
          <a:prstGeom prst="ellipse">
            <a:avLst/>
          </a:prstGeom>
          <a:noFill/>
          <a:ln w="9525" cap="flat" cmpd="sng">
            <a:solidFill>
              <a:srgbClr val="66679A"/>
            </a:solidFill>
            <a:prstDash val="lg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6"/>
          <p:cNvSpPr/>
          <p:nvPr/>
        </p:nvSpPr>
        <p:spPr>
          <a:xfrm>
            <a:off x="2106416" y="2173142"/>
            <a:ext cx="939900" cy="9399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0" name="Google Shape;980;p86"/>
          <p:cNvPicPr preferRelativeResize="0"/>
          <p:nvPr/>
        </p:nvPicPr>
        <p:blipFill>
          <a:blip r:embed="rId3">
            <a:alphaModFix/>
          </a:blip>
          <a:stretch>
            <a:fillRect/>
          </a:stretch>
        </p:blipFill>
        <p:spPr>
          <a:xfrm>
            <a:off x="2346281" y="2367284"/>
            <a:ext cx="471603" cy="471603"/>
          </a:xfrm>
          <a:prstGeom prst="rect">
            <a:avLst/>
          </a:prstGeom>
          <a:noFill/>
          <a:ln>
            <a:noFill/>
          </a:ln>
        </p:spPr>
      </p:pic>
      <p:sp>
        <p:nvSpPr>
          <p:cNvPr id="981" name="Google Shape;981;p86"/>
          <p:cNvSpPr/>
          <p:nvPr/>
        </p:nvSpPr>
        <p:spPr>
          <a:xfrm>
            <a:off x="3345455" y="2840192"/>
            <a:ext cx="939900" cy="9399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2" name="Google Shape;982;p86"/>
          <p:cNvPicPr preferRelativeResize="0"/>
          <p:nvPr/>
        </p:nvPicPr>
        <p:blipFill>
          <a:blip r:embed="rId4">
            <a:alphaModFix/>
          </a:blip>
          <a:stretch>
            <a:fillRect/>
          </a:stretch>
        </p:blipFill>
        <p:spPr>
          <a:xfrm>
            <a:off x="3530100" y="3016429"/>
            <a:ext cx="570616" cy="587399"/>
          </a:xfrm>
          <a:prstGeom prst="rect">
            <a:avLst/>
          </a:prstGeom>
          <a:noFill/>
          <a:ln>
            <a:noFill/>
          </a:ln>
        </p:spPr>
      </p:pic>
      <p:sp>
        <p:nvSpPr>
          <p:cNvPr id="983" name="Google Shape;983;p86"/>
          <p:cNvSpPr/>
          <p:nvPr/>
        </p:nvSpPr>
        <p:spPr>
          <a:xfrm>
            <a:off x="3345455" y="4178757"/>
            <a:ext cx="939900" cy="9399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4" name="Google Shape;984;p86"/>
          <p:cNvPicPr preferRelativeResize="0"/>
          <p:nvPr/>
        </p:nvPicPr>
        <p:blipFill>
          <a:blip r:embed="rId5">
            <a:alphaModFix/>
          </a:blip>
          <a:stretch>
            <a:fillRect/>
          </a:stretch>
        </p:blipFill>
        <p:spPr>
          <a:xfrm>
            <a:off x="3530100" y="4448206"/>
            <a:ext cx="570616" cy="400973"/>
          </a:xfrm>
          <a:prstGeom prst="rect">
            <a:avLst/>
          </a:prstGeom>
          <a:noFill/>
          <a:ln>
            <a:noFill/>
          </a:ln>
        </p:spPr>
      </p:pic>
      <p:sp>
        <p:nvSpPr>
          <p:cNvPr id="985" name="Google Shape;985;p86"/>
          <p:cNvSpPr/>
          <p:nvPr/>
        </p:nvSpPr>
        <p:spPr>
          <a:xfrm>
            <a:off x="2115444" y="4862059"/>
            <a:ext cx="939900" cy="9399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6" name="Google Shape;986;p86"/>
          <p:cNvPicPr preferRelativeResize="0"/>
          <p:nvPr/>
        </p:nvPicPr>
        <p:blipFill>
          <a:blip r:embed="rId6">
            <a:alphaModFix/>
          </a:blip>
          <a:stretch>
            <a:fillRect/>
          </a:stretch>
        </p:blipFill>
        <p:spPr>
          <a:xfrm>
            <a:off x="2276098" y="5057254"/>
            <a:ext cx="597966" cy="549482"/>
          </a:xfrm>
          <a:prstGeom prst="rect">
            <a:avLst/>
          </a:prstGeom>
          <a:noFill/>
          <a:ln>
            <a:noFill/>
          </a:ln>
        </p:spPr>
      </p:pic>
      <p:sp>
        <p:nvSpPr>
          <p:cNvPr id="987" name="Google Shape;987;p86"/>
          <p:cNvSpPr/>
          <p:nvPr/>
        </p:nvSpPr>
        <p:spPr>
          <a:xfrm>
            <a:off x="885405" y="4178757"/>
            <a:ext cx="939900" cy="9399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8" name="Google Shape;988;p86"/>
          <p:cNvPicPr preferRelativeResize="0"/>
          <p:nvPr/>
        </p:nvPicPr>
        <p:blipFill>
          <a:blip r:embed="rId7">
            <a:alphaModFix/>
          </a:blip>
          <a:stretch>
            <a:fillRect/>
          </a:stretch>
        </p:blipFill>
        <p:spPr>
          <a:xfrm>
            <a:off x="1136354" y="4354982"/>
            <a:ext cx="381039" cy="587423"/>
          </a:xfrm>
          <a:prstGeom prst="rect">
            <a:avLst/>
          </a:prstGeom>
          <a:noFill/>
          <a:ln>
            <a:noFill/>
          </a:ln>
        </p:spPr>
      </p:pic>
      <p:sp>
        <p:nvSpPr>
          <p:cNvPr id="989" name="Google Shape;989;p86"/>
          <p:cNvSpPr/>
          <p:nvPr/>
        </p:nvSpPr>
        <p:spPr>
          <a:xfrm>
            <a:off x="867377" y="2840192"/>
            <a:ext cx="939900" cy="939900"/>
          </a:xfrm>
          <a:prstGeom prst="ellipse">
            <a:avLst/>
          </a:prstGeom>
          <a:solidFill>
            <a:schemeClr val="lt1"/>
          </a:solid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0" name="Google Shape;990;p86"/>
          <p:cNvPicPr preferRelativeResize="0"/>
          <p:nvPr/>
        </p:nvPicPr>
        <p:blipFill>
          <a:blip r:embed="rId8">
            <a:alphaModFix/>
          </a:blip>
          <a:stretch>
            <a:fillRect/>
          </a:stretch>
        </p:blipFill>
        <p:spPr>
          <a:xfrm>
            <a:off x="1119556" y="3074327"/>
            <a:ext cx="471603" cy="471602"/>
          </a:xfrm>
          <a:prstGeom prst="rect">
            <a:avLst/>
          </a:prstGeom>
          <a:noFill/>
          <a:ln>
            <a:noFill/>
          </a:ln>
        </p:spPr>
      </p:pic>
      <p:sp>
        <p:nvSpPr>
          <p:cNvPr id="991" name="Google Shape;991;p86"/>
          <p:cNvSpPr txBox="1"/>
          <p:nvPr/>
        </p:nvSpPr>
        <p:spPr>
          <a:xfrm>
            <a:off x="593870" y="5057254"/>
            <a:ext cx="1523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2C2D60"/>
                </a:solidFill>
              </a:rPr>
              <a:t>Financial</a:t>
            </a:r>
            <a:endParaRPr sz="1000">
              <a:solidFill>
                <a:srgbClr val="2C2D60"/>
              </a:solidFill>
            </a:endParaRPr>
          </a:p>
          <a:p>
            <a:pPr marL="0" lvl="0" indent="0" algn="ctr" rtl="0">
              <a:spcBef>
                <a:spcPts val="0"/>
              </a:spcBef>
              <a:spcAft>
                <a:spcPts val="0"/>
              </a:spcAft>
              <a:buNone/>
            </a:pPr>
            <a:r>
              <a:rPr lang="en" sz="1000">
                <a:solidFill>
                  <a:srgbClr val="2C2D60"/>
                </a:solidFill>
              </a:rPr>
              <a:t>institutions</a:t>
            </a:r>
            <a:endParaRPr sz="1000">
              <a:solidFill>
                <a:srgbClr val="2C2D60"/>
              </a:solidFill>
            </a:endParaRPr>
          </a:p>
        </p:txBody>
      </p:sp>
      <p:sp>
        <p:nvSpPr>
          <p:cNvPr id="992" name="Google Shape;992;p86"/>
          <p:cNvSpPr txBox="1"/>
          <p:nvPr/>
        </p:nvSpPr>
        <p:spPr>
          <a:xfrm>
            <a:off x="1832577" y="5741194"/>
            <a:ext cx="1523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2C2D60"/>
                </a:solidFill>
              </a:rPr>
              <a:t>Governments</a:t>
            </a:r>
            <a:endParaRPr sz="1000">
              <a:solidFill>
                <a:srgbClr val="2C2D60"/>
              </a:solidFill>
            </a:endParaRPr>
          </a:p>
        </p:txBody>
      </p:sp>
      <p:sp>
        <p:nvSpPr>
          <p:cNvPr id="993" name="Google Shape;993;p86"/>
          <p:cNvSpPr txBox="1"/>
          <p:nvPr/>
        </p:nvSpPr>
        <p:spPr>
          <a:xfrm>
            <a:off x="3104176" y="5073632"/>
            <a:ext cx="1523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2C2D60"/>
                </a:solidFill>
              </a:rPr>
              <a:t>Civil society</a:t>
            </a:r>
            <a:endParaRPr sz="1000">
              <a:solidFill>
                <a:srgbClr val="2C2D60"/>
              </a:solidFill>
            </a:endParaRPr>
          </a:p>
        </p:txBody>
      </p:sp>
      <p:sp>
        <p:nvSpPr>
          <p:cNvPr id="994" name="Google Shape;994;p86"/>
          <p:cNvSpPr txBox="1"/>
          <p:nvPr/>
        </p:nvSpPr>
        <p:spPr>
          <a:xfrm>
            <a:off x="3053907" y="2358230"/>
            <a:ext cx="1523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2C2D60"/>
                </a:solidFill>
              </a:rPr>
              <a:t>International organisations</a:t>
            </a:r>
            <a:endParaRPr sz="1000">
              <a:solidFill>
                <a:srgbClr val="2C2D60"/>
              </a:solidFill>
            </a:endParaRPr>
          </a:p>
        </p:txBody>
      </p:sp>
      <p:sp>
        <p:nvSpPr>
          <p:cNvPr id="995" name="Google Shape;995;p86"/>
          <p:cNvSpPr txBox="1"/>
          <p:nvPr/>
        </p:nvSpPr>
        <p:spPr>
          <a:xfrm>
            <a:off x="1823896" y="1870775"/>
            <a:ext cx="1523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2C2D60"/>
                </a:solidFill>
              </a:rPr>
              <a:t>Producers</a:t>
            </a:r>
            <a:endParaRPr sz="1000">
              <a:solidFill>
                <a:srgbClr val="2C2D60"/>
              </a:solidFill>
            </a:endParaRPr>
          </a:p>
        </p:txBody>
      </p:sp>
      <p:sp>
        <p:nvSpPr>
          <p:cNvPr id="996" name="Google Shape;996;p86"/>
          <p:cNvSpPr txBox="1"/>
          <p:nvPr/>
        </p:nvSpPr>
        <p:spPr>
          <a:xfrm>
            <a:off x="544100" y="2548850"/>
            <a:ext cx="1523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2C2D60"/>
                </a:solidFill>
              </a:rPr>
              <a:t>Buyers</a:t>
            </a:r>
            <a:endParaRPr sz="1000">
              <a:solidFill>
                <a:srgbClr val="2C2D60"/>
              </a:solidFill>
            </a:endParaRPr>
          </a:p>
        </p:txBody>
      </p:sp>
      <p:sp>
        <p:nvSpPr>
          <p:cNvPr id="997" name="Google Shape;997;p86"/>
          <p:cNvSpPr/>
          <p:nvPr/>
        </p:nvSpPr>
        <p:spPr>
          <a:xfrm>
            <a:off x="2056233" y="3428209"/>
            <a:ext cx="1040700" cy="1039800"/>
          </a:xfrm>
          <a:prstGeom prst="ellipse">
            <a:avLst/>
          </a:prstGeom>
          <a:solidFill>
            <a:srgbClr val="EAF3F3"/>
          </a:solidFill>
          <a:ln w="9525"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2C2D60"/>
              </a:solidFill>
            </a:endParaRPr>
          </a:p>
        </p:txBody>
      </p:sp>
      <p:sp>
        <p:nvSpPr>
          <p:cNvPr id="998" name="Google Shape;998;p86"/>
          <p:cNvSpPr/>
          <p:nvPr/>
        </p:nvSpPr>
        <p:spPr>
          <a:xfrm>
            <a:off x="2489020" y="3860802"/>
            <a:ext cx="174600" cy="174600"/>
          </a:xfrm>
          <a:prstGeom prst="ellipse">
            <a:avLst/>
          </a:prstGeom>
          <a:solidFill>
            <a:srgbClr val="66679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2C2D60"/>
              </a:solidFill>
            </a:endParaRPr>
          </a:p>
        </p:txBody>
      </p:sp>
      <p:cxnSp>
        <p:nvCxnSpPr>
          <p:cNvPr id="999" name="Google Shape;999;p86"/>
          <p:cNvCxnSpPr>
            <a:stCxn id="998" idx="0"/>
          </p:cNvCxnSpPr>
          <p:nvPr/>
        </p:nvCxnSpPr>
        <p:spPr>
          <a:xfrm rot="-5400000">
            <a:off x="2252020" y="3487302"/>
            <a:ext cx="697800" cy="49200"/>
          </a:xfrm>
          <a:prstGeom prst="curvedConnector3">
            <a:avLst>
              <a:gd name="adj1" fmla="val 50000"/>
            </a:avLst>
          </a:prstGeom>
          <a:noFill/>
          <a:ln w="9525" cap="flat" cmpd="sng">
            <a:solidFill>
              <a:srgbClr val="2AB8C6"/>
            </a:solidFill>
            <a:prstDash val="dashDot"/>
            <a:round/>
            <a:headEnd type="none" w="med" len="med"/>
            <a:tailEnd type="triangle" w="med" len="med"/>
          </a:ln>
        </p:spPr>
      </p:cxnSp>
      <p:cxnSp>
        <p:nvCxnSpPr>
          <p:cNvPr id="1000" name="Google Shape;1000;p86"/>
          <p:cNvCxnSpPr>
            <a:stCxn id="998" idx="4"/>
          </p:cNvCxnSpPr>
          <p:nvPr/>
        </p:nvCxnSpPr>
        <p:spPr>
          <a:xfrm rot="5400000">
            <a:off x="2164870" y="4417452"/>
            <a:ext cx="793500" cy="29400"/>
          </a:xfrm>
          <a:prstGeom prst="curvedConnector3">
            <a:avLst>
              <a:gd name="adj1" fmla="val 50000"/>
            </a:avLst>
          </a:prstGeom>
          <a:noFill/>
          <a:ln w="9525" cap="flat" cmpd="sng">
            <a:solidFill>
              <a:srgbClr val="2AB8C6"/>
            </a:solidFill>
            <a:prstDash val="dashDot"/>
            <a:round/>
            <a:headEnd type="none" w="med" len="med"/>
            <a:tailEnd type="triangle" w="med" len="med"/>
          </a:ln>
        </p:spPr>
      </p:cxnSp>
      <p:cxnSp>
        <p:nvCxnSpPr>
          <p:cNvPr id="1001" name="Google Shape;1001;p86"/>
          <p:cNvCxnSpPr>
            <a:stCxn id="998" idx="5"/>
          </p:cNvCxnSpPr>
          <p:nvPr/>
        </p:nvCxnSpPr>
        <p:spPr>
          <a:xfrm rot="-5400000" flipH="1">
            <a:off x="2815050" y="3832833"/>
            <a:ext cx="369600" cy="723600"/>
          </a:xfrm>
          <a:prstGeom prst="curvedConnector2">
            <a:avLst/>
          </a:prstGeom>
          <a:noFill/>
          <a:ln w="9525" cap="flat" cmpd="sng">
            <a:solidFill>
              <a:srgbClr val="2AB8C6"/>
            </a:solidFill>
            <a:prstDash val="dashDot"/>
            <a:round/>
            <a:headEnd type="none" w="med" len="med"/>
            <a:tailEnd type="triangle" w="med" len="med"/>
          </a:ln>
        </p:spPr>
      </p:cxnSp>
      <p:cxnSp>
        <p:nvCxnSpPr>
          <p:cNvPr id="1002" name="Google Shape;1002;p86"/>
          <p:cNvCxnSpPr>
            <a:stCxn id="998" idx="1"/>
          </p:cNvCxnSpPr>
          <p:nvPr/>
        </p:nvCxnSpPr>
        <p:spPr>
          <a:xfrm rot="5400000" flipH="1">
            <a:off x="2005039" y="3376822"/>
            <a:ext cx="295500" cy="723600"/>
          </a:xfrm>
          <a:prstGeom prst="curvedConnector2">
            <a:avLst/>
          </a:prstGeom>
          <a:noFill/>
          <a:ln w="9525" cap="flat" cmpd="sng">
            <a:solidFill>
              <a:srgbClr val="2AB8C6"/>
            </a:solidFill>
            <a:prstDash val="dashDot"/>
            <a:round/>
            <a:headEnd type="none" w="med" len="med"/>
            <a:tailEnd type="triangle" w="med" len="med"/>
          </a:ln>
        </p:spPr>
      </p:cxnSp>
      <p:cxnSp>
        <p:nvCxnSpPr>
          <p:cNvPr id="1003" name="Google Shape;1003;p86"/>
          <p:cNvCxnSpPr>
            <a:stCxn id="998" idx="7"/>
          </p:cNvCxnSpPr>
          <p:nvPr/>
        </p:nvCxnSpPr>
        <p:spPr>
          <a:xfrm rot="-5400000">
            <a:off x="2824200" y="3365422"/>
            <a:ext cx="334800" cy="707100"/>
          </a:xfrm>
          <a:prstGeom prst="curvedConnector2">
            <a:avLst/>
          </a:prstGeom>
          <a:noFill/>
          <a:ln w="9525" cap="flat" cmpd="sng">
            <a:solidFill>
              <a:srgbClr val="2AB8C6"/>
            </a:solidFill>
            <a:prstDash val="dashDot"/>
            <a:round/>
            <a:headEnd type="none" w="med" len="med"/>
            <a:tailEnd type="triangle" w="med" len="med"/>
          </a:ln>
        </p:spPr>
      </p:cxnSp>
      <p:cxnSp>
        <p:nvCxnSpPr>
          <p:cNvPr id="1004" name="Google Shape;1004;p86"/>
          <p:cNvCxnSpPr>
            <a:stCxn id="998" idx="3"/>
          </p:cNvCxnSpPr>
          <p:nvPr/>
        </p:nvCxnSpPr>
        <p:spPr>
          <a:xfrm rot="5400000">
            <a:off x="1956739" y="3860583"/>
            <a:ext cx="408600" cy="707100"/>
          </a:xfrm>
          <a:prstGeom prst="curvedConnector2">
            <a:avLst/>
          </a:prstGeom>
          <a:noFill/>
          <a:ln w="9525" cap="flat" cmpd="sng">
            <a:solidFill>
              <a:srgbClr val="2AB8C6"/>
            </a:solidFill>
            <a:prstDash val="dashDot"/>
            <a:round/>
            <a:headEnd type="none" w="med" len="med"/>
            <a:tailEnd type="triangle" w="med" len="med"/>
          </a:ln>
        </p:spPr>
      </p:cxnSp>
      <p:sp>
        <p:nvSpPr>
          <p:cNvPr id="1005" name="Google Shape;1005;p86"/>
          <p:cNvSpPr/>
          <p:nvPr/>
        </p:nvSpPr>
        <p:spPr>
          <a:xfrm>
            <a:off x="5208825" y="5289328"/>
            <a:ext cx="315300" cy="315300"/>
          </a:xfrm>
          <a:prstGeom prst="ellipse">
            <a:avLst/>
          </a:prstGeom>
          <a:solidFill>
            <a:schemeClr val="lt1"/>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6"/>
          <p:cNvSpPr/>
          <p:nvPr/>
        </p:nvSpPr>
        <p:spPr>
          <a:xfrm>
            <a:off x="5315838" y="539157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6B27C"/>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pic>
        <p:nvPicPr>
          <p:cNvPr id="48" name="Google Shape;1013;p87"/>
          <p:cNvPicPr preferRelativeResize="0"/>
          <p:nvPr/>
        </p:nvPicPr>
        <p:blipFill rotWithShape="1">
          <a:blip r:embed="rId3">
            <a:alphaModFix/>
          </a:blip>
          <a:srcRect l="15436" t="-166" r="15450" b="448"/>
          <a:stretch/>
        </p:blipFill>
        <p:spPr>
          <a:xfrm>
            <a:off x="796052" y="3403222"/>
            <a:ext cx="4124398" cy="3454778"/>
          </a:xfrm>
          <a:prstGeom prst="rect">
            <a:avLst/>
          </a:prstGeom>
          <a:noFill/>
          <a:ln>
            <a:noFill/>
          </a:ln>
        </p:spPr>
      </p:pic>
      <p:sp>
        <p:nvSpPr>
          <p:cNvPr id="1011" name="Google Shape;1011;p87"/>
          <p:cNvSpPr txBox="1">
            <a:spLocks noGrp="1"/>
          </p:cNvSpPr>
          <p:nvPr>
            <p:ph type="title"/>
          </p:nvPr>
        </p:nvSpPr>
        <p:spPr>
          <a:xfrm>
            <a:off x="609625" y="7701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How to engage beyond value chains depends on where you are now</a:t>
            </a:r>
            <a:endParaRPr sz="2200"/>
          </a:p>
        </p:txBody>
      </p:sp>
      <p:sp>
        <p:nvSpPr>
          <p:cNvPr id="1012" name="Google Shape;1012;p87"/>
          <p:cNvSpPr txBox="1">
            <a:spLocks noGrp="1"/>
          </p:cNvSpPr>
          <p:nvPr>
            <p:ph type="title"/>
          </p:nvPr>
        </p:nvSpPr>
        <p:spPr>
          <a:xfrm>
            <a:off x="609625" y="2025175"/>
            <a:ext cx="4127400" cy="1332300"/>
          </a:xfrm>
          <a:prstGeom prst="rect">
            <a:avLst/>
          </a:prstGeom>
        </p:spPr>
        <p:txBody>
          <a:bodyPr spcFirstLastPara="1" wrap="square" lIns="121900" tIns="121900" rIns="121900" bIns="121900" anchor="t" anchorCtr="0">
            <a:noAutofit/>
          </a:bodyPr>
          <a:lstStyle/>
          <a:p>
            <a:r>
              <a:rPr lang="en" sz="1400" b="0"/>
              <a:t>To understand your </a:t>
            </a:r>
            <a:r>
              <a:rPr lang="en" sz="1400" b="0" err="1"/>
              <a:t>organisation’s</a:t>
            </a:r>
            <a:r>
              <a:rPr lang="en" sz="1400" b="0"/>
              <a:t> ability to participate in multi-stakeholder processes at different level and get started, you should begin by asking:</a:t>
            </a:r>
            <a:endParaRPr sz="1400" i="1" u="sng">
              <a:solidFill>
                <a:srgbClr val="D57D55"/>
              </a:solidFill>
            </a:endParaRPr>
          </a:p>
        </p:txBody>
      </p:sp>
      <p:sp>
        <p:nvSpPr>
          <p:cNvPr id="1014" name="Google Shape;1014;p87"/>
          <p:cNvSpPr txBox="1">
            <a:spLocks noGrp="1"/>
          </p:cNvSpPr>
          <p:nvPr>
            <p:ph type="subTitle" idx="1"/>
          </p:nvPr>
        </p:nvSpPr>
        <p:spPr>
          <a:xfrm rot="5400000">
            <a:off x="-1878950" y="2102700"/>
            <a:ext cx="4020900" cy="42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a:t>WHAT DOES ENGAGING BEYOND VALUE CHAINS MEAN IN PRACTICE?</a:t>
            </a:r>
            <a:endParaRPr/>
          </a:p>
        </p:txBody>
      </p:sp>
      <p:sp>
        <p:nvSpPr>
          <p:cNvPr id="1015" name="Google Shape;1015;p87"/>
          <p:cNvSpPr/>
          <p:nvPr/>
        </p:nvSpPr>
        <p:spPr>
          <a:xfrm>
            <a:off x="4920450" y="0"/>
            <a:ext cx="7272600" cy="6858000"/>
          </a:xfrm>
          <a:prstGeom prst="rect">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7"/>
          <p:cNvSpPr/>
          <p:nvPr/>
        </p:nvSpPr>
        <p:spPr>
          <a:xfrm>
            <a:off x="5235150" y="639285"/>
            <a:ext cx="2455500" cy="926100"/>
          </a:xfrm>
          <a:prstGeom prst="roundRect">
            <a:avLst>
              <a:gd name="adj" fmla="val 16667"/>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7"/>
          <p:cNvSpPr txBox="1"/>
          <p:nvPr/>
        </p:nvSpPr>
        <p:spPr>
          <a:xfrm>
            <a:off x="6087575" y="838619"/>
            <a:ext cx="118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Company size</a:t>
            </a:r>
            <a:endParaRPr sz="700" b="1">
              <a:solidFill>
                <a:schemeClr val="lt1"/>
              </a:solidFill>
            </a:endParaRPr>
          </a:p>
        </p:txBody>
      </p:sp>
      <p:pic>
        <p:nvPicPr>
          <p:cNvPr id="1018" name="Google Shape;1018;p87" descr="Alterations &amp; Tailoring outline"/>
          <p:cNvPicPr preferRelativeResize="0"/>
          <p:nvPr/>
        </p:nvPicPr>
        <p:blipFill rotWithShape="1">
          <a:blip r:embed="rId4">
            <a:alphaModFix/>
          </a:blip>
          <a:srcRect/>
          <a:stretch/>
        </p:blipFill>
        <p:spPr>
          <a:xfrm>
            <a:off x="5443208" y="816395"/>
            <a:ext cx="584775" cy="584775"/>
          </a:xfrm>
          <a:prstGeom prst="rect">
            <a:avLst/>
          </a:prstGeom>
          <a:noFill/>
          <a:ln>
            <a:noFill/>
          </a:ln>
        </p:spPr>
      </p:pic>
      <p:sp>
        <p:nvSpPr>
          <p:cNvPr id="1019" name="Google Shape;1019;p87"/>
          <p:cNvSpPr/>
          <p:nvPr/>
        </p:nvSpPr>
        <p:spPr>
          <a:xfrm>
            <a:off x="7475250" y="639285"/>
            <a:ext cx="4403100" cy="926100"/>
          </a:xfrm>
          <a:prstGeom prst="roundRect">
            <a:avLst>
              <a:gd name="adj" fmla="val 16667"/>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7"/>
          <p:cNvSpPr txBox="1"/>
          <p:nvPr/>
        </p:nvSpPr>
        <p:spPr>
          <a:xfrm>
            <a:off x="7565625" y="640879"/>
            <a:ext cx="4124400" cy="9261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100" b="1">
                <a:solidFill>
                  <a:srgbClr val="66679A"/>
                </a:solidFill>
              </a:rPr>
              <a:t>How big is your company?</a:t>
            </a:r>
            <a:endParaRPr sz="1100" b="1">
              <a:solidFill>
                <a:srgbClr val="66679A"/>
              </a:solidFill>
            </a:endParaRPr>
          </a:p>
          <a:p>
            <a:pPr marL="0" lvl="0" indent="0" algn="l" rtl="0">
              <a:spcBef>
                <a:spcPts val="500"/>
              </a:spcBef>
              <a:spcAft>
                <a:spcPts val="0"/>
              </a:spcAft>
              <a:buNone/>
            </a:pPr>
            <a:r>
              <a:rPr lang="en" sz="1100">
                <a:solidFill>
                  <a:srgbClr val="2C2D60"/>
                </a:solidFill>
              </a:rPr>
              <a:t>Will it have influence engaging with governments in production regions? Does it have resources to engage in multi-stakeholder processes?</a:t>
            </a:r>
            <a:endParaRPr sz="1100">
              <a:solidFill>
                <a:srgbClr val="2C2D60"/>
              </a:solidFill>
            </a:endParaRPr>
          </a:p>
        </p:txBody>
      </p:sp>
      <p:sp>
        <p:nvSpPr>
          <p:cNvPr id="1021" name="Google Shape;1021;p87"/>
          <p:cNvSpPr/>
          <p:nvPr/>
        </p:nvSpPr>
        <p:spPr>
          <a:xfrm>
            <a:off x="7381553" y="1003370"/>
            <a:ext cx="168600" cy="168600"/>
          </a:xfrm>
          <a:prstGeom prst="ellipse">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7"/>
          <p:cNvSpPr/>
          <p:nvPr/>
        </p:nvSpPr>
        <p:spPr>
          <a:xfrm>
            <a:off x="7438762" y="1058034"/>
            <a:ext cx="53700" cy="53700"/>
          </a:xfrm>
          <a:prstGeom prst="ellipse">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7"/>
          <p:cNvSpPr/>
          <p:nvPr/>
        </p:nvSpPr>
        <p:spPr>
          <a:xfrm>
            <a:off x="5235150" y="1837244"/>
            <a:ext cx="2455500" cy="883200"/>
          </a:xfrm>
          <a:prstGeom prst="roundRect">
            <a:avLst>
              <a:gd name="adj" fmla="val 16667"/>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7"/>
          <p:cNvSpPr txBox="1"/>
          <p:nvPr/>
        </p:nvSpPr>
        <p:spPr>
          <a:xfrm>
            <a:off x="6087575" y="2027169"/>
            <a:ext cx="135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Position in the value chain</a:t>
            </a:r>
            <a:endParaRPr sz="1200" b="1">
              <a:solidFill>
                <a:schemeClr val="lt1"/>
              </a:solidFill>
            </a:endParaRPr>
          </a:p>
        </p:txBody>
      </p:sp>
      <p:sp>
        <p:nvSpPr>
          <p:cNvPr id="1025" name="Google Shape;1025;p87"/>
          <p:cNvSpPr/>
          <p:nvPr/>
        </p:nvSpPr>
        <p:spPr>
          <a:xfrm>
            <a:off x="7475250" y="1837244"/>
            <a:ext cx="4403100" cy="883200"/>
          </a:xfrm>
          <a:prstGeom prst="roundRect">
            <a:avLst>
              <a:gd name="adj" fmla="val 16667"/>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7"/>
          <p:cNvSpPr txBox="1"/>
          <p:nvPr/>
        </p:nvSpPr>
        <p:spPr>
          <a:xfrm>
            <a:off x="7565625" y="1897205"/>
            <a:ext cx="4124400" cy="7569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100" b="1">
                <a:solidFill>
                  <a:srgbClr val="66679A"/>
                </a:solidFill>
              </a:rPr>
              <a:t>What part of the value chain do you operate in?</a:t>
            </a:r>
            <a:endParaRPr sz="1100" b="1">
              <a:solidFill>
                <a:srgbClr val="66679A"/>
              </a:solidFill>
            </a:endParaRPr>
          </a:p>
          <a:p>
            <a:pPr marL="0" lvl="0" indent="0" algn="l" rtl="0">
              <a:spcBef>
                <a:spcPts val="500"/>
              </a:spcBef>
              <a:spcAft>
                <a:spcPts val="0"/>
              </a:spcAft>
              <a:buNone/>
            </a:pPr>
            <a:r>
              <a:rPr lang="en" sz="1100">
                <a:solidFill>
                  <a:srgbClr val="2C2D60"/>
                </a:solidFill>
              </a:rPr>
              <a:t>What sub-sector is your company in? who are your key stakeholders? </a:t>
            </a:r>
            <a:endParaRPr sz="1100">
              <a:solidFill>
                <a:srgbClr val="2C2D60"/>
              </a:solidFill>
            </a:endParaRPr>
          </a:p>
        </p:txBody>
      </p:sp>
      <p:sp>
        <p:nvSpPr>
          <p:cNvPr id="1027" name="Google Shape;1027;p87"/>
          <p:cNvSpPr/>
          <p:nvPr/>
        </p:nvSpPr>
        <p:spPr>
          <a:xfrm>
            <a:off x="7381553" y="2193041"/>
            <a:ext cx="168600" cy="168600"/>
          </a:xfrm>
          <a:prstGeom prst="ellipse">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7"/>
          <p:cNvSpPr/>
          <p:nvPr/>
        </p:nvSpPr>
        <p:spPr>
          <a:xfrm>
            <a:off x="7438762" y="2247704"/>
            <a:ext cx="53700" cy="53700"/>
          </a:xfrm>
          <a:prstGeom prst="ellipse">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9" name="Google Shape;1029;p87" descr="Connected outline"/>
          <p:cNvPicPr preferRelativeResize="0"/>
          <p:nvPr/>
        </p:nvPicPr>
        <p:blipFill rotWithShape="1">
          <a:blip r:embed="rId5">
            <a:alphaModFix/>
          </a:blip>
          <a:srcRect/>
          <a:stretch/>
        </p:blipFill>
        <p:spPr>
          <a:xfrm>
            <a:off x="5429995" y="1998348"/>
            <a:ext cx="611188" cy="611188"/>
          </a:xfrm>
          <a:prstGeom prst="rect">
            <a:avLst/>
          </a:prstGeom>
          <a:noFill/>
          <a:ln>
            <a:noFill/>
          </a:ln>
        </p:spPr>
      </p:pic>
      <p:sp>
        <p:nvSpPr>
          <p:cNvPr id="1030" name="Google Shape;1030;p87"/>
          <p:cNvSpPr/>
          <p:nvPr/>
        </p:nvSpPr>
        <p:spPr>
          <a:xfrm>
            <a:off x="5235150" y="2975953"/>
            <a:ext cx="2455500" cy="926100"/>
          </a:xfrm>
          <a:prstGeom prst="roundRect">
            <a:avLst>
              <a:gd name="adj" fmla="val 16667"/>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7"/>
          <p:cNvSpPr txBox="1"/>
          <p:nvPr/>
        </p:nvSpPr>
        <p:spPr>
          <a:xfrm>
            <a:off x="6087575" y="3165878"/>
            <a:ext cx="135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Strategic </a:t>
            </a:r>
            <a:endParaRPr sz="1200" b="1">
              <a:solidFill>
                <a:schemeClr val="lt1"/>
              </a:solidFill>
            </a:endParaRPr>
          </a:p>
          <a:p>
            <a:pPr marL="0" lvl="0" indent="0" algn="l" rtl="0">
              <a:spcBef>
                <a:spcPts val="0"/>
              </a:spcBef>
              <a:spcAft>
                <a:spcPts val="0"/>
              </a:spcAft>
              <a:buNone/>
            </a:pPr>
            <a:r>
              <a:rPr lang="en" sz="1200" b="1">
                <a:solidFill>
                  <a:schemeClr val="lt1"/>
                </a:solidFill>
              </a:rPr>
              <a:t>regions</a:t>
            </a:r>
            <a:endParaRPr sz="1200" b="1">
              <a:solidFill>
                <a:schemeClr val="lt1"/>
              </a:solidFill>
            </a:endParaRPr>
          </a:p>
        </p:txBody>
      </p:sp>
      <p:sp>
        <p:nvSpPr>
          <p:cNvPr id="1032" name="Google Shape;1032;p87"/>
          <p:cNvSpPr/>
          <p:nvPr/>
        </p:nvSpPr>
        <p:spPr>
          <a:xfrm>
            <a:off x="7475250" y="2975953"/>
            <a:ext cx="4403100" cy="926100"/>
          </a:xfrm>
          <a:prstGeom prst="roundRect">
            <a:avLst>
              <a:gd name="adj" fmla="val 16667"/>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7"/>
          <p:cNvSpPr txBox="1"/>
          <p:nvPr/>
        </p:nvSpPr>
        <p:spPr>
          <a:xfrm>
            <a:off x="7565625" y="2978830"/>
            <a:ext cx="4124400" cy="9261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100" b="1">
                <a:solidFill>
                  <a:srgbClr val="66679A"/>
                </a:solidFill>
              </a:rPr>
              <a:t>Which sourcing regions are strategically important?</a:t>
            </a:r>
            <a:endParaRPr sz="1100" b="1">
              <a:solidFill>
                <a:srgbClr val="66679A"/>
              </a:solidFill>
            </a:endParaRPr>
          </a:p>
          <a:p>
            <a:pPr marL="0" lvl="0" indent="0" algn="l" rtl="0">
              <a:spcBef>
                <a:spcPts val="500"/>
              </a:spcBef>
              <a:spcAft>
                <a:spcPts val="0"/>
              </a:spcAft>
              <a:buNone/>
            </a:pPr>
            <a:r>
              <a:rPr lang="en" sz="1100">
                <a:solidFill>
                  <a:srgbClr val="2C2D60"/>
                </a:solidFill>
              </a:rPr>
              <a:t>Which are the most important production regions for the business operations, profits and growth of your organisation or portfolio companies?</a:t>
            </a:r>
            <a:endParaRPr sz="1100">
              <a:solidFill>
                <a:srgbClr val="2C2D60"/>
              </a:solidFill>
            </a:endParaRPr>
          </a:p>
        </p:txBody>
      </p:sp>
      <p:sp>
        <p:nvSpPr>
          <p:cNvPr id="1034" name="Google Shape;1034;p87"/>
          <p:cNvSpPr/>
          <p:nvPr/>
        </p:nvSpPr>
        <p:spPr>
          <a:xfrm>
            <a:off x="7381553" y="3348558"/>
            <a:ext cx="168600" cy="168600"/>
          </a:xfrm>
          <a:prstGeom prst="ellipse">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7"/>
          <p:cNvSpPr/>
          <p:nvPr/>
        </p:nvSpPr>
        <p:spPr>
          <a:xfrm>
            <a:off x="7438762" y="3403222"/>
            <a:ext cx="53700" cy="53700"/>
          </a:xfrm>
          <a:prstGeom prst="ellipse">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6" name="Google Shape;1036;p87" descr="Globe outline"/>
          <p:cNvPicPr preferRelativeResize="0"/>
          <p:nvPr/>
        </p:nvPicPr>
        <p:blipFill rotWithShape="1">
          <a:blip r:embed="rId6">
            <a:alphaModFix/>
          </a:blip>
          <a:srcRect/>
          <a:stretch/>
        </p:blipFill>
        <p:spPr>
          <a:xfrm>
            <a:off x="5432171" y="3178019"/>
            <a:ext cx="534863" cy="534863"/>
          </a:xfrm>
          <a:prstGeom prst="rect">
            <a:avLst/>
          </a:prstGeom>
          <a:noFill/>
          <a:ln>
            <a:noFill/>
          </a:ln>
        </p:spPr>
      </p:pic>
      <p:sp>
        <p:nvSpPr>
          <p:cNvPr id="1037" name="Google Shape;1037;p87"/>
          <p:cNvSpPr/>
          <p:nvPr/>
        </p:nvSpPr>
        <p:spPr>
          <a:xfrm>
            <a:off x="5235150" y="4119787"/>
            <a:ext cx="2455500" cy="926100"/>
          </a:xfrm>
          <a:prstGeom prst="roundRect">
            <a:avLst>
              <a:gd name="adj" fmla="val 16667"/>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7"/>
          <p:cNvSpPr txBox="1"/>
          <p:nvPr/>
        </p:nvSpPr>
        <p:spPr>
          <a:xfrm>
            <a:off x="6087575" y="4309712"/>
            <a:ext cx="135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Capacity &amp; presence</a:t>
            </a:r>
            <a:endParaRPr sz="1200" b="1">
              <a:solidFill>
                <a:schemeClr val="lt1"/>
              </a:solidFill>
            </a:endParaRPr>
          </a:p>
        </p:txBody>
      </p:sp>
      <p:sp>
        <p:nvSpPr>
          <p:cNvPr id="1039" name="Google Shape;1039;p87"/>
          <p:cNvSpPr/>
          <p:nvPr/>
        </p:nvSpPr>
        <p:spPr>
          <a:xfrm>
            <a:off x="7475250" y="4119787"/>
            <a:ext cx="4403100" cy="926100"/>
          </a:xfrm>
          <a:prstGeom prst="roundRect">
            <a:avLst>
              <a:gd name="adj" fmla="val 16667"/>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7"/>
          <p:cNvSpPr txBox="1"/>
          <p:nvPr/>
        </p:nvSpPr>
        <p:spPr>
          <a:xfrm>
            <a:off x="7565625" y="4126776"/>
            <a:ext cx="4124400" cy="9261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100" b="1">
                <a:solidFill>
                  <a:srgbClr val="66679A"/>
                </a:solidFill>
              </a:rPr>
              <a:t>What local presence and capacity do you have?</a:t>
            </a:r>
            <a:endParaRPr sz="1100" b="1">
              <a:solidFill>
                <a:srgbClr val="66679A"/>
              </a:solidFill>
            </a:endParaRPr>
          </a:p>
          <a:p>
            <a:pPr marL="0" lvl="0" indent="0" algn="l" rtl="0">
              <a:spcBef>
                <a:spcPts val="500"/>
              </a:spcBef>
              <a:spcAft>
                <a:spcPts val="0"/>
              </a:spcAft>
              <a:buNone/>
            </a:pPr>
            <a:r>
              <a:rPr lang="en" sz="1100">
                <a:solidFill>
                  <a:srgbClr val="2C2D60"/>
                </a:solidFill>
              </a:rPr>
              <a:t>Is there already a local presence in the region; are you equipped to participate in a multi-stakeholder process directly or indirectly?</a:t>
            </a:r>
            <a:endParaRPr sz="1100">
              <a:solidFill>
                <a:srgbClr val="2C2D60"/>
              </a:solidFill>
            </a:endParaRPr>
          </a:p>
        </p:txBody>
      </p:sp>
      <p:sp>
        <p:nvSpPr>
          <p:cNvPr id="1041" name="Google Shape;1041;p87"/>
          <p:cNvSpPr/>
          <p:nvPr/>
        </p:nvSpPr>
        <p:spPr>
          <a:xfrm>
            <a:off x="7381553" y="4492392"/>
            <a:ext cx="168600" cy="168600"/>
          </a:xfrm>
          <a:prstGeom prst="ellipse">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7"/>
          <p:cNvSpPr/>
          <p:nvPr/>
        </p:nvSpPr>
        <p:spPr>
          <a:xfrm>
            <a:off x="7438762" y="4547056"/>
            <a:ext cx="53700" cy="53700"/>
          </a:xfrm>
          <a:prstGeom prst="ellipse">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3" name="Google Shape;1043;p87" descr="Treasure Map outline"/>
          <p:cNvPicPr preferRelativeResize="0"/>
          <p:nvPr/>
        </p:nvPicPr>
        <p:blipFill rotWithShape="1">
          <a:blip r:embed="rId7">
            <a:alphaModFix/>
          </a:blip>
          <a:srcRect/>
          <a:stretch/>
        </p:blipFill>
        <p:spPr>
          <a:xfrm>
            <a:off x="5432151" y="4321851"/>
            <a:ext cx="534863" cy="534863"/>
          </a:xfrm>
          <a:prstGeom prst="rect">
            <a:avLst/>
          </a:prstGeom>
          <a:noFill/>
          <a:ln>
            <a:noFill/>
          </a:ln>
        </p:spPr>
      </p:pic>
      <p:sp>
        <p:nvSpPr>
          <p:cNvPr id="1044" name="Google Shape;1044;p87"/>
          <p:cNvSpPr/>
          <p:nvPr/>
        </p:nvSpPr>
        <p:spPr>
          <a:xfrm>
            <a:off x="5235150" y="5309100"/>
            <a:ext cx="2455500" cy="926100"/>
          </a:xfrm>
          <a:prstGeom prst="roundRect">
            <a:avLst>
              <a:gd name="adj" fmla="val 16667"/>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7"/>
          <p:cNvSpPr txBox="1"/>
          <p:nvPr/>
        </p:nvSpPr>
        <p:spPr>
          <a:xfrm>
            <a:off x="6087575" y="5499025"/>
            <a:ext cx="135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Maturity of </a:t>
            </a:r>
            <a:endParaRPr sz="1200" b="1">
              <a:solidFill>
                <a:schemeClr val="lt1"/>
              </a:solidFill>
            </a:endParaRPr>
          </a:p>
          <a:p>
            <a:pPr marL="0" lvl="0" indent="0" algn="l" rtl="0">
              <a:spcBef>
                <a:spcPts val="0"/>
              </a:spcBef>
              <a:spcAft>
                <a:spcPts val="0"/>
              </a:spcAft>
              <a:buNone/>
            </a:pPr>
            <a:r>
              <a:rPr lang="en" sz="1200" b="1">
                <a:solidFill>
                  <a:schemeClr val="lt1"/>
                </a:solidFill>
              </a:rPr>
              <a:t>policy</a:t>
            </a:r>
            <a:endParaRPr sz="1200" b="1">
              <a:solidFill>
                <a:schemeClr val="lt1"/>
              </a:solidFill>
            </a:endParaRPr>
          </a:p>
        </p:txBody>
      </p:sp>
      <p:sp>
        <p:nvSpPr>
          <p:cNvPr id="1046" name="Google Shape;1046;p87"/>
          <p:cNvSpPr/>
          <p:nvPr/>
        </p:nvSpPr>
        <p:spPr>
          <a:xfrm>
            <a:off x="7475250" y="5309100"/>
            <a:ext cx="4403100" cy="926100"/>
          </a:xfrm>
          <a:prstGeom prst="roundRect">
            <a:avLst>
              <a:gd name="adj" fmla="val 16667"/>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7"/>
          <p:cNvSpPr txBox="1"/>
          <p:nvPr/>
        </p:nvSpPr>
        <p:spPr>
          <a:xfrm>
            <a:off x="7565625" y="5297946"/>
            <a:ext cx="4124400" cy="989984"/>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US" sz="1100" b="1">
                <a:solidFill>
                  <a:srgbClr val="66679A"/>
                </a:solidFill>
              </a:rPr>
              <a:t>How mature is your sustainability strategy?​</a:t>
            </a:r>
          </a:p>
          <a:p>
            <a:pPr marL="0" lvl="0" indent="0" algn="l" rtl="0">
              <a:spcBef>
                <a:spcPts val="500"/>
              </a:spcBef>
              <a:spcAft>
                <a:spcPts val="0"/>
              </a:spcAft>
              <a:buNone/>
            </a:pPr>
            <a:r>
              <a:rPr lang="en-US" sz="1100">
                <a:solidFill>
                  <a:srgbClr val="2C2D60"/>
                </a:solidFill>
              </a:rPr>
              <a:t>Is the </a:t>
            </a:r>
            <a:r>
              <a:rPr lang="en-US" sz="1100" err="1">
                <a:solidFill>
                  <a:srgbClr val="2C2D60"/>
                </a:solidFill>
              </a:rPr>
              <a:t>organisation</a:t>
            </a:r>
            <a:r>
              <a:rPr lang="en-US" sz="1100">
                <a:solidFill>
                  <a:srgbClr val="2C2D60"/>
                </a:solidFill>
              </a:rPr>
              <a:t> still developing the ‘basics’ for sustainability within its own operations and value chain, or is it more advanced?</a:t>
            </a:r>
          </a:p>
        </p:txBody>
      </p:sp>
      <p:sp>
        <p:nvSpPr>
          <p:cNvPr id="1048" name="Google Shape;1048;p87"/>
          <p:cNvSpPr/>
          <p:nvPr/>
        </p:nvSpPr>
        <p:spPr>
          <a:xfrm>
            <a:off x="7381553" y="5681705"/>
            <a:ext cx="168600" cy="168600"/>
          </a:xfrm>
          <a:prstGeom prst="ellipse">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7"/>
          <p:cNvSpPr/>
          <p:nvPr/>
        </p:nvSpPr>
        <p:spPr>
          <a:xfrm>
            <a:off x="7438762" y="5736369"/>
            <a:ext cx="53700" cy="53700"/>
          </a:xfrm>
          <a:prstGeom prst="ellipse">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0" name="Google Shape;1050;p87" descr="Hockey Stick Curve Graph outline"/>
          <p:cNvPicPr preferRelativeResize="0"/>
          <p:nvPr/>
        </p:nvPicPr>
        <p:blipFill rotWithShape="1">
          <a:blip r:embed="rId8">
            <a:alphaModFix/>
          </a:blip>
          <a:srcRect/>
          <a:stretch/>
        </p:blipFill>
        <p:spPr>
          <a:xfrm>
            <a:off x="5391670" y="5476820"/>
            <a:ext cx="584775" cy="584775"/>
          </a:xfrm>
          <a:prstGeom prst="rect">
            <a:avLst/>
          </a:prstGeom>
          <a:noFill/>
          <a:ln>
            <a:noFill/>
          </a:ln>
        </p:spPr>
      </p:pic>
      <p:cxnSp>
        <p:nvCxnSpPr>
          <p:cNvPr id="1051" name="Google Shape;1051;p87"/>
          <p:cNvCxnSpPr/>
          <p:nvPr/>
        </p:nvCxnSpPr>
        <p:spPr>
          <a:xfrm rot="-5400000" flipH="1">
            <a:off x="6272100" y="1641394"/>
            <a:ext cx="381000" cy="600"/>
          </a:xfrm>
          <a:prstGeom prst="curvedConnector3">
            <a:avLst>
              <a:gd name="adj1" fmla="val 50000"/>
            </a:avLst>
          </a:prstGeom>
          <a:noFill/>
          <a:ln w="19050" cap="flat" cmpd="sng">
            <a:solidFill>
              <a:schemeClr val="lt1"/>
            </a:solidFill>
            <a:prstDash val="dot"/>
            <a:round/>
            <a:headEnd type="none" w="med" len="med"/>
            <a:tailEnd type="triangle" w="med" len="med"/>
          </a:ln>
        </p:spPr>
      </p:cxnSp>
      <p:cxnSp>
        <p:nvCxnSpPr>
          <p:cNvPr id="1052" name="Google Shape;1052;p87"/>
          <p:cNvCxnSpPr/>
          <p:nvPr/>
        </p:nvCxnSpPr>
        <p:spPr>
          <a:xfrm rot="-5400000" flipH="1">
            <a:off x="6272100" y="2785153"/>
            <a:ext cx="381000" cy="600"/>
          </a:xfrm>
          <a:prstGeom prst="curvedConnector3">
            <a:avLst>
              <a:gd name="adj1" fmla="val 50000"/>
            </a:avLst>
          </a:prstGeom>
          <a:noFill/>
          <a:ln w="19050" cap="flat" cmpd="sng">
            <a:solidFill>
              <a:schemeClr val="lt1"/>
            </a:solidFill>
            <a:prstDash val="dot"/>
            <a:round/>
            <a:headEnd type="none" w="med" len="med"/>
            <a:tailEnd type="triangle" w="med" len="med"/>
          </a:ln>
        </p:spPr>
      </p:cxnSp>
      <p:cxnSp>
        <p:nvCxnSpPr>
          <p:cNvPr id="1053" name="Google Shape;1053;p87"/>
          <p:cNvCxnSpPr/>
          <p:nvPr/>
        </p:nvCxnSpPr>
        <p:spPr>
          <a:xfrm rot="-5400000" flipH="1">
            <a:off x="6272100" y="5118300"/>
            <a:ext cx="381000" cy="600"/>
          </a:xfrm>
          <a:prstGeom prst="curvedConnector3">
            <a:avLst>
              <a:gd name="adj1" fmla="val 50000"/>
            </a:avLst>
          </a:prstGeom>
          <a:noFill/>
          <a:ln w="19050" cap="flat" cmpd="sng">
            <a:solidFill>
              <a:schemeClr val="lt1"/>
            </a:solidFill>
            <a:prstDash val="dot"/>
            <a:round/>
            <a:headEnd type="none" w="med" len="med"/>
            <a:tailEnd type="triangle" w="med" len="med"/>
          </a:ln>
        </p:spPr>
      </p:cxnSp>
      <p:sp>
        <p:nvSpPr>
          <p:cNvPr id="1054" name="Google Shape;1054;p87"/>
          <p:cNvSpPr txBox="1"/>
          <p:nvPr/>
        </p:nvSpPr>
        <p:spPr>
          <a:xfrm>
            <a:off x="1074650" y="63611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Paraguay</a:t>
            </a:r>
            <a:endParaRPr sz="1100">
              <a:solidFill>
                <a:schemeClr val="lt1"/>
              </a:solidFill>
            </a:endParaRPr>
          </a:p>
        </p:txBody>
      </p:sp>
      <p:cxnSp>
        <p:nvCxnSpPr>
          <p:cNvPr id="1055" name="Google Shape;1055;p87"/>
          <p:cNvCxnSpPr/>
          <p:nvPr/>
        </p:nvCxnSpPr>
        <p:spPr>
          <a:xfrm rot="-5400000" flipH="1">
            <a:off x="6272100" y="3966062"/>
            <a:ext cx="381000" cy="600"/>
          </a:xfrm>
          <a:prstGeom prst="curvedConnector3">
            <a:avLst>
              <a:gd name="adj1" fmla="val 50000"/>
            </a:avLst>
          </a:prstGeom>
          <a:noFill/>
          <a:ln w="19050" cap="flat" cmpd="sng">
            <a:solidFill>
              <a:schemeClr val="lt1"/>
            </a:solidFill>
            <a:prstDash val="dot"/>
            <a:round/>
            <a:headEnd type="none" w="med" len="med"/>
            <a:tailEnd type="triangl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88"/>
          <p:cNvSpPr txBox="1">
            <a:spLocks noGrp="1"/>
          </p:cNvSpPr>
          <p:nvPr>
            <p:ph type="title"/>
          </p:nvPr>
        </p:nvSpPr>
        <p:spPr>
          <a:xfrm>
            <a:off x="609625" y="152400"/>
            <a:ext cx="6249000" cy="562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Organisations can choose their level of engagement</a:t>
            </a:r>
            <a:endParaRPr sz="2600"/>
          </a:p>
        </p:txBody>
      </p:sp>
      <p:sp>
        <p:nvSpPr>
          <p:cNvPr id="1061" name="Google Shape;1061;p88"/>
          <p:cNvSpPr txBox="1">
            <a:spLocks noGrp="1"/>
          </p:cNvSpPr>
          <p:nvPr>
            <p:ph type="title"/>
          </p:nvPr>
        </p:nvSpPr>
        <p:spPr>
          <a:xfrm>
            <a:off x="609625" y="1151563"/>
            <a:ext cx="6852300" cy="665700"/>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None/>
            </a:pPr>
            <a:r>
              <a:rPr lang="en" sz="1400" b="0"/>
              <a:t>Decision-makers can prioritise which initiatives are most important to engage with – and can also choose their level of engagement according to their strategic priorities.</a:t>
            </a:r>
            <a:endParaRPr sz="1400" b="0"/>
          </a:p>
          <a:p>
            <a:pPr marL="0" lvl="0" indent="0" algn="l" rtl="0">
              <a:spcBef>
                <a:spcPts val="1000"/>
              </a:spcBef>
              <a:spcAft>
                <a:spcPts val="0"/>
              </a:spcAft>
              <a:buNone/>
            </a:pPr>
            <a:r>
              <a:rPr lang="en" sz="1400" b="0"/>
              <a:t>Examples of participation at varying levels include:</a:t>
            </a:r>
            <a:endParaRPr sz="1400" b="0"/>
          </a:p>
        </p:txBody>
      </p:sp>
      <p:sp>
        <p:nvSpPr>
          <p:cNvPr id="1062" name="Google Shape;1062;p88"/>
          <p:cNvSpPr txBox="1">
            <a:spLocks noGrp="1"/>
          </p:cNvSpPr>
          <p:nvPr>
            <p:ph type="subTitle" idx="1"/>
          </p:nvPr>
        </p:nvSpPr>
        <p:spPr>
          <a:xfrm rot="5400000">
            <a:off x="-1878950" y="2102700"/>
            <a:ext cx="4020900" cy="42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WHAT DOES ENGAGING BEYOND VALUE CHAINS MEAN IN PRACTICE?</a:t>
            </a:r>
            <a:endParaRPr sz="800"/>
          </a:p>
        </p:txBody>
      </p:sp>
      <p:sp>
        <p:nvSpPr>
          <p:cNvPr id="1063" name="Google Shape;1063;p88"/>
          <p:cNvSpPr txBox="1"/>
          <p:nvPr/>
        </p:nvSpPr>
        <p:spPr>
          <a:xfrm>
            <a:off x="947475" y="3923875"/>
            <a:ext cx="3153600" cy="2267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 b="1">
                <a:solidFill>
                  <a:srgbClr val="2CB8C7"/>
                </a:solidFill>
              </a:rPr>
              <a:t>Low engagement</a:t>
            </a:r>
            <a:endParaRPr b="1">
              <a:solidFill>
                <a:srgbClr val="2CB8C7"/>
              </a:solidFill>
            </a:endParaRPr>
          </a:p>
          <a:p>
            <a:pPr marL="274320" lvl="0" indent="-207009" algn="l" rtl="0">
              <a:spcBef>
                <a:spcPts val="1000"/>
              </a:spcBef>
              <a:spcAft>
                <a:spcPts val="0"/>
              </a:spcAft>
              <a:buClr>
                <a:srgbClr val="2C2D60"/>
              </a:buClr>
              <a:buSzPts val="1100"/>
              <a:buChar char="●"/>
            </a:pPr>
            <a:r>
              <a:rPr lang="en" sz="1100">
                <a:solidFill>
                  <a:srgbClr val="2C2D60"/>
                </a:solidFill>
              </a:rPr>
              <a:t>Provide feedback on documents published for consultation.</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Contribute indirectly, for example via industry associations.</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Monitor progress of the process and allow it to inform corporate strategy.</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Provide low levels of funding or co-financing for supporting actions.</a:t>
            </a:r>
            <a:endParaRPr sz="1100">
              <a:solidFill>
                <a:srgbClr val="2C2D60"/>
              </a:solidFill>
            </a:endParaRPr>
          </a:p>
        </p:txBody>
      </p:sp>
      <p:sp>
        <p:nvSpPr>
          <p:cNvPr id="1064" name="Google Shape;1064;p88"/>
          <p:cNvSpPr txBox="1"/>
          <p:nvPr/>
        </p:nvSpPr>
        <p:spPr>
          <a:xfrm>
            <a:off x="4595938" y="3317450"/>
            <a:ext cx="3153600" cy="2565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 b="1">
                <a:solidFill>
                  <a:srgbClr val="2CB8C7"/>
                </a:solidFill>
              </a:rPr>
              <a:t>Medium engagement</a:t>
            </a:r>
            <a:endParaRPr b="1">
              <a:solidFill>
                <a:srgbClr val="2CB8C7"/>
              </a:solidFill>
            </a:endParaRPr>
          </a:p>
          <a:p>
            <a:pPr marL="274320" lvl="0" indent="-207009" algn="l" rtl="0">
              <a:spcBef>
                <a:spcPts val="1000"/>
              </a:spcBef>
              <a:spcAft>
                <a:spcPts val="0"/>
              </a:spcAft>
              <a:buClr>
                <a:srgbClr val="2C2D60"/>
              </a:buClr>
              <a:buSzPts val="1100"/>
              <a:buChar char="●"/>
            </a:pPr>
            <a:r>
              <a:rPr lang="en" sz="1100">
                <a:solidFill>
                  <a:srgbClr val="2C2D60"/>
                </a:solidFill>
              </a:rPr>
              <a:t>Participate in plenary meetings.</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Participate in coalitions that support the process.</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Use advocacy and communications to provide public support for the process.</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Encourage peer companies, suppliers and industry associations to participate.</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Provide medium levels of funding or co-financing for agreed actions.</a:t>
            </a:r>
            <a:endParaRPr sz="1100">
              <a:solidFill>
                <a:srgbClr val="2C2D60"/>
              </a:solidFill>
            </a:endParaRPr>
          </a:p>
        </p:txBody>
      </p:sp>
      <p:sp>
        <p:nvSpPr>
          <p:cNvPr id="1065" name="Google Shape;1065;p88"/>
          <p:cNvSpPr txBox="1"/>
          <p:nvPr/>
        </p:nvSpPr>
        <p:spPr>
          <a:xfrm>
            <a:off x="8244400" y="2434900"/>
            <a:ext cx="3153600" cy="3201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 b="1">
                <a:solidFill>
                  <a:srgbClr val="2CB8C7"/>
                </a:solidFill>
              </a:rPr>
              <a:t>High engagement</a:t>
            </a:r>
            <a:endParaRPr b="1">
              <a:solidFill>
                <a:srgbClr val="2CB8C7"/>
              </a:solidFill>
            </a:endParaRPr>
          </a:p>
          <a:p>
            <a:pPr marL="274320" lvl="0" indent="-207009" algn="l" rtl="0">
              <a:spcBef>
                <a:spcPts val="1000"/>
              </a:spcBef>
              <a:spcAft>
                <a:spcPts val="0"/>
              </a:spcAft>
              <a:buClr>
                <a:srgbClr val="2C2D60"/>
              </a:buClr>
              <a:buSzPts val="1100"/>
              <a:buChar char="●"/>
            </a:pPr>
            <a:r>
              <a:rPr lang="en" sz="1100">
                <a:solidFill>
                  <a:srgbClr val="2C2D60"/>
                </a:solidFill>
              </a:rPr>
              <a:t>Convene coalitions of companies to participate in the process.</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Lead or participate in technical working groups.</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Lead coalitions of companies and/or financial institutions for public-private collaborations.</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Deliver technical assistance.</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Develop tailored products or services to support project goals.</a:t>
            </a:r>
            <a:endParaRPr sz="1100">
              <a:solidFill>
                <a:srgbClr val="2C2D60"/>
              </a:solidFill>
            </a:endParaRPr>
          </a:p>
          <a:p>
            <a:pPr marL="274320" lvl="0" indent="-207009" algn="l" rtl="0">
              <a:spcBef>
                <a:spcPts val="1000"/>
              </a:spcBef>
              <a:spcAft>
                <a:spcPts val="0"/>
              </a:spcAft>
              <a:buClr>
                <a:srgbClr val="2C2D60"/>
              </a:buClr>
              <a:buSzPts val="1100"/>
              <a:buChar char="●"/>
            </a:pPr>
            <a:r>
              <a:rPr lang="en" sz="1100">
                <a:solidFill>
                  <a:srgbClr val="2C2D60"/>
                </a:solidFill>
              </a:rPr>
              <a:t>Provide funding or investment for agreed actions or initiatives.</a:t>
            </a:r>
            <a:endParaRPr sz="1100">
              <a:solidFill>
                <a:srgbClr val="2C2D60"/>
              </a:solidFill>
            </a:endParaRPr>
          </a:p>
        </p:txBody>
      </p:sp>
      <p:sp>
        <p:nvSpPr>
          <p:cNvPr id="1066" name="Google Shape;1066;p88"/>
          <p:cNvSpPr/>
          <p:nvPr/>
        </p:nvSpPr>
        <p:spPr>
          <a:xfrm>
            <a:off x="947485" y="331746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8"/>
          <p:cNvSpPr/>
          <p:nvPr/>
        </p:nvSpPr>
        <p:spPr>
          <a:xfrm>
            <a:off x="1054498" y="341971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8" name="Google Shape;1068;p88"/>
          <p:cNvCxnSpPr/>
          <p:nvPr/>
        </p:nvCxnSpPr>
        <p:spPr>
          <a:xfrm rot="10800000" flipH="1">
            <a:off x="1262735" y="1451010"/>
            <a:ext cx="10299300" cy="2024100"/>
          </a:xfrm>
          <a:prstGeom prst="straightConnector1">
            <a:avLst/>
          </a:prstGeom>
          <a:noFill/>
          <a:ln w="19050" cap="flat" cmpd="sng">
            <a:solidFill>
              <a:srgbClr val="66679A"/>
            </a:solidFill>
            <a:prstDash val="dot"/>
            <a:round/>
            <a:headEnd type="none" w="med" len="med"/>
            <a:tailEnd type="triangle" w="med" len="med"/>
          </a:ln>
        </p:spPr>
      </p:cxnSp>
      <p:sp>
        <p:nvSpPr>
          <p:cNvPr id="1069" name="Google Shape;1069;p88"/>
          <p:cNvSpPr/>
          <p:nvPr/>
        </p:nvSpPr>
        <p:spPr>
          <a:xfrm>
            <a:off x="4434035" y="2659735"/>
            <a:ext cx="315300" cy="315300"/>
          </a:xfrm>
          <a:prstGeom prst="ellipse">
            <a:avLst/>
          </a:prstGeom>
          <a:solidFill>
            <a:srgbClr val="E9E9F4"/>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8"/>
          <p:cNvSpPr/>
          <p:nvPr/>
        </p:nvSpPr>
        <p:spPr>
          <a:xfrm>
            <a:off x="4541048" y="27619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8"/>
          <p:cNvSpPr/>
          <p:nvPr/>
        </p:nvSpPr>
        <p:spPr>
          <a:xfrm>
            <a:off x="8244410" y="1917385"/>
            <a:ext cx="315300" cy="315300"/>
          </a:xfrm>
          <a:prstGeom prst="ellipse">
            <a:avLst/>
          </a:prstGeom>
          <a:solidFill>
            <a:srgbClr val="E9E9F4"/>
          </a:solid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8"/>
          <p:cNvSpPr/>
          <p:nvPr/>
        </p:nvSpPr>
        <p:spPr>
          <a:xfrm>
            <a:off x="8351423" y="201963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3" name="Google Shape;1073;p88"/>
          <p:cNvCxnSpPr>
            <a:stCxn id="1066" idx="4"/>
          </p:cNvCxnSpPr>
          <p:nvPr/>
        </p:nvCxnSpPr>
        <p:spPr>
          <a:xfrm rot="-5400000" flipH="1">
            <a:off x="1065985" y="3671910"/>
            <a:ext cx="318600" cy="240300"/>
          </a:xfrm>
          <a:prstGeom prst="curvedConnector3">
            <a:avLst>
              <a:gd name="adj1" fmla="val 50000"/>
            </a:avLst>
          </a:prstGeom>
          <a:noFill/>
          <a:ln w="9525" cap="flat" cmpd="sng">
            <a:solidFill>
              <a:srgbClr val="2CB8C7"/>
            </a:solidFill>
            <a:prstDash val="dot"/>
            <a:round/>
            <a:headEnd type="none" w="med" len="med"/>
            <a:tailEnd type="triangle" w="med" len="med"/>
          </a:ln>
        </p:spPr>
      </p:cxnSp>
      <p:cxnSp>
        <p:nvCxnSpPr>
          <p:cNvPr id="1074" name="Google Shape;1074;p88"/>
          <p:cNvCxnSpPr/>
          <p:nvPr/>
        </p:nvCxnSpPr>
        <p:spPr>
          <a:xfrm rot="-5400000" flipH="1">
            <a:off x="4661835" y="3014185"/>
            <a:ext cx="318600" cy="240300"/>
          </a:xfrm>
          <a:prstGeom prst="curvedConnector3">
            <a:avLst>
              <a:gd name="adj1" fmla="val 50000"/>
            </a:avLst>
          </a:prstGeom>
          <a:noFill/>
          <a:ln w="9525" cap="flat" cmpd="sng">
            <a:solidFill>
              <a:srgbClr val="2CB8C7"/>
            </a:solidFill>
            <a:prstDash val="dot"/>
            <a:round/>
            <a:headEnd type="none" w="med" len="med"/>
            <a:tailEnd type="triangle" w="med" len="med"/>
          </a:ln>
        </p:spPr>
      </p:cxnSp>
      <p:cxnSp>
        <p:nvCxnSpPr>
          <p:cNvPr id="1075" name="Google Shape;1075;p88"/>
          <p:cNvCxnSpPr/>
          <p:nvPr/>
        </p:nvCxnSpPr>
        <p:spPr>
          <a:xfrm rot="-5400000" flipH="1">
            <a:off x="8412485" y="2233285"/>
            <a:ext cx="318600" cy="240300"/>
          </a:xfrm>
          <a:prstGeom prst="curvedConnector3">
            <a:avLst>
              <a:gd name="adj1" fmla="val 50000"/>
            </a:avLst>
          </a:prstGeom>
          <a:noFill/>
          <a:ln w="9525" cap="flat" cmpd="sng">
            <a:solidFill>
              <a:srgbClr val="2CB8C7"/>
            </a:solidFill>
            <a:prstDash val="dot"/>
            <a:round/>
            <a:headEnd type="none" w="med" len="med"/>
            <a:tailEnd type="triangl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89"/>
          <p:cNvSpPr/>
          <p:nvPr/>
        </p:nvSpPr>
        <p:spPr>
          <a:xfrm>
            <a:off x="0" y="0"/>
            <a:ext cx="12193200" cy="5781000"/>
          </a:xfrm>
          <a:prstGeom prst="rect">
            <a:avLst/>
          </a:prstGeom>
          <a:solidFill>
            <a:srgbClr val="0C7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1" name="Google Shape;1081;p89"/>
          <p:cNvPicPr preferRelativeResize="0"/>
          <p:nvPr/>
        </p:nvPicPr>
        <p:blipFill rotWithShape="1">
          <a:blip r:embed="rId3">
            <a:alphaModFix/>
          </a:blip>
          <a:srcRect t="8814" b="8806"/>
          <a:stretch/>
        </p:blipFill>
        <p:spPr>
          <a:xfrm>
            <a:off x="615450" y="538525"/>
            <a:ext cx="11577748" cy="6319474"/>
          </a:xfrm>
          <a:prstGeom prst="rect">
            <a:avLst/>
          </a:prstGeom>
          <a:noFill/>
          <a:ln>
            <a:noFill/>
          </a:ln>
        </p:spPr>
      </p:pic>
      <p:pic>
        <p:nvPicPr>
          <p:cNvPr id="1082" name="Google Shape;1082;p89"/>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1083" name="Google Shape;1083;p89"/>
          <p:cNvSpPr/>
          <p:nvPr/>
        </p:nvSpPr>
        <p:spPr>
          <a:xfrm>
            <a:off x="615500" y="1715700"/>
            <a:ext cx="11577900" cy="5142300"/>
          </a:xfrm>
          <a:prstGeom prst="rect">
            <a:avLst/>
          </a:prstGeom>
          <a:gradFill>
            <a:gsLst>
              <a:gs pos="0">
                <a:srgbClr val="66679A"/>
              </a:gs>
              <a:gs pos="100000">
                <a:srgbClr val="66679A">
                  <a:alpha val="0"/>
                </a:srgbClr>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9"/>
          <p:cNvSpPr txBox="1">
            <a:spLocks noGrp="1"/>
          </p:cNvSpPr>
          <p:nvPr>
            <p:ph type="title"/>
          </p:nvPr>
        </p:nvSpPr>
        <p:spPr>
          <a:xfrm>
            <a:off x="975175" y="4806425"/>
            <a:ext cx="9822300" cy="930000"/>
          </a:xfrm>
          <a:prstGeom prst="rect">
            <a:avLst/>
          </a:prstGeom>
          <a:effectLst>
            <a:outerShdw blurRad="57150" dist="19050" dir="5400000" algn="bl" rotWithShape="0">
              <a:srgbClr val="000000">
                <a:alpha val="40000"/>
              </a:srgbClr>
            </a:outerShdw>
          </a:effectLst>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sz="4800" b="1">
                <a:solidFill>
                  <a:schemeClr val="lt1"/>
                </a:solidFill>
              </a:rPr>
              <a:t>How can businesses and financial institutions engage with different levels of government?</a:t>
            </a:r>
            <a:endParaRPr sz="4800" b="1">
              <a:solidFill>
                <a:schemeClr val="lt1"/>
              </a:solidFill>
            </a:endParaRPr>
          </a:p>
        </p:txBody>
      </p:sp>
      <p:sp>
        <p:nvSpPr>
          <p:cNvPr id="1085" name="Google Shape;1085;p89"/>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9"/>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7" name="Google Shape;1087;p89"/>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1088" name="Google Shape;1088;p89"/>
          <p:cNvSpPr txBox="1"/>
          <p:nvPr/>
        </p:nvSpPr>
        <p:spPr>
          <a:xfrm>
            <a:off x="8319225" y="6361175"/>
            <a:ext cx="3636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Paraguay</a:t>
            </a:r>
            <a:endParaRPr sz="1100">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90"/>
          <p:cNvSpPr txBox="1">
            <a:spLocks noGrp="1"/>
          </p:cNvSpPr>
          <p:nvPr>
            <p:ph type="subTitle" idx="1"/>
          </p:nvPr>
        </p:nvSpPr>
        <p:spPr>
          <a:xfrm rot="5400000">
            <a:off x="-3029600" y="3240450"/>
            <a:ext cx="6309300" cy="4380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HOW CAN BUSINESSES AND FINANCIAL INSTITUTIONS ENGAGE WITH DIFFERENT LEVELS OF GOVERNMENT?</a:t>
            </a:r>
            <a:endParaRPr sz="800"/>
          </a:p>
        </p:txBody>
      </p:sp>
      <p:sp>
        <p:nvSpPr>
          <p:cNvPr id="1094" name="Google Shape;1094;p90"/>
          <p:cNvSpPr txBox="1">
            <a:spLocks noGrp="1"/>
          </p:cNvSpPr>
          <p:nvPr>
            <p:ph type="title"/>
          </p:nvPr>
        </p:nvSpPr>
        <p:spPr>
          <a:xfrm>
            <a:off x="609625" y="541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Companies can work with different levels of government…</a:t>
            </a:r>
            <a:endParaRPr sz="2200"/>
          </a:p>
        </p:txBody>
      </p:sp>
      <p:sp>
        <p:nvSpPr>
          <p:cNvPr id="1095" name="Google Shape;1095;p90"/>
          <p:cNvSpPr txBox="1">
            <a:spLocks noGrp="1"/>
          </p:cNvSpPr>
          <p:nvPr>
            <p:ph type="title"/>
          </p:nvPr>
        </p:nvSpPr>
        <p:spPr>
          <a:xfrm>
            <a:off x="609625" y="1796575"/>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Engagement at </a:t>
            </a:r>
            <a:r>
              <a:rPr lang="en" sz="1400"/>
              <a:t>national level </a:t>
            </a:r>
            <a:r>
              <a:rPr lang="en" sz="1400" b="0"/>
              <a:t>is a crucial aspect of engaging beyond value chains; national governments are responsible for critical aspects of the enabling environment and for setting the level of ambition in their countries. </a:t>
            </a:r>
            <a:endParaRPr sz="1400" b="0"/>
          </a:p>
        </p:txBody>
      </p:sp>
      <p:pic>
        <p:nvPicPr>
          <p:cNvPr id="1096" name="Google Shape;1096;p90"/>
          <p:cNvPicPr preferRelativeResize="0"/>
          <p:nvPr/>
        </p:nvPicPr>
        <p:blipFill rotWithShape="1">
          <a:blip r:embed="rId3">
            <a:alphaModFix/>
          </a:blip>
          <a:srcRect l="-1347" t="10386" b="10386"/>
          <a:stretch/>
        </p:blipFill>
        <p:spPr>
          <a:xfrm>
            <a:off x="2034050" y="0"/>
            <a:ext cx="8429375" cy="6553201"/>
          </a:xfrm>
          <a:prstGeom prst="rect">
            <a:avLst/>
          </a:prstGeom>
          <a:noFill/>
          <a:ln>
            <a:noFill/>
          </a:ln>
        </p:spPr>
      </p:pic>
      <p:sp>
        <p:nvSpPr>
          <p:cNvPr id="1097" name="Google Shape;1097;p90"/>
          <p:cNvSpPr txBox="1">
            <a:spLocks noGrp="1"/>
          </p:cNvSpPr>
          <p:nvPr>
            <p:ph type="title"/>
          </p:nvPr>
        </p:nvSpPr>
        <p:spPr>
          <a:xfrm>
            <a:off x="1028700" y="3225200"/>
            <a:ext cx="3468300" cy="10131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250">
                <a:solidFill>
                  <a:srgbClr val="2CB8C7"/>
                </a:solidFill>
              </a:rPr>
              <a:t>National laws, policies and programmes create the frameworks </a:t>
            </a:r>
            <a:r>
              <a:rPr lang="en" sz="1250" b="0"/>
              <a:t>within which any actions at sub-national and landscape levels take place.</a:t>
            </a:r>
            <a:r>
              <a:rPr lang="en" sz="1250" b="0">
                <a:solidFill>
                  <a:srgbClr val="D57D55"/>
                </a:solidFill>
              </a:rPr>
              <a:t> </a:t>
            </a:r>
            <a:endParaRPr sz="1250" b="0"/>
          </a:p>
        </p:txBody>
      </p:sp>
      <p:sp>
        <p:nvSpPr>
          <p:cNvPr id="1098" name="Google Shape;1098;p90"/>
          <p:cNvSpPr/>
          <p:nvPr/>
        </p:nvSpPr>
        <p:spPr>
          <a:xfrm>
            <a:off x="740435" y="329651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0"/>
          <p:cNvSpPr/>
          <p:nvPr/>
        </p:nvSpPr>
        <p:spPr>
          <a:xfrm>
            <a:off x="847448" y="339876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0"/>
          <p:cNvSpPr/>
          <p:nvPr/>
        </p:nvSpPr>
        <p:spPr>
          <a:xfrm>
            <a:off x="740435" y="435382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0"/>
          <p:cNvSpPr/>
          <p:nvPr/>
        </p:nvSpPr>
        <p:spPr>
          <a:xfrm>
            <a:off x="847448" y="445607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2" name="Google Shape;1102;p90"/>
          <p:cNvCxnSpPr>
            <a:stCxn id="1098" idx="4"/>
            <a:endCxn id="1100" idx="0"/>
          </p:cNvCxnSpPr>
          <p:nvPr/>
        </p:nvCxnSpPr>
        <p:spPr>
          <a:xfrm>
            <a:off x="898085" y="3611810"/>
            <a:ext cx="0" cy="742013"/>
          </a:xfrm>
          <a:prstGeom prst="straightConnector1">
            <a:avLst/>
          </a:prstGeom>
          <a:noFill/>
          <a:ln w="19050" cap="flat" cmpd="sng">
            <a:solidFill>
              <a:srgbClr val="66679A"/>
            </a:solidFill>
            <a:prstDash val="dot"/>
            <a:round/>
            <a:headEnd type="none" w="med" len="med"/>
            <a:tailEnd type="none" w="med" len="med"/>
          </a:ln>
        </p:spPr>
      </p:cxnSp>
      <p:sp>
        <p:nvSpPr>
          <p:cNvPr id="1103" name="Google Shape;1103;p90"/>
          <p:cNvSpPr txBox="1">
            <a:spLocks noGrp="1"/>
          </p:cNvSpPr>
          <p:nvPr>
            <p:ph type="title"/>
          </p:nvPr>
        </p:nvSpPr>
        <p:spPr>
          <a:xfrm>
            <a:off x="1028700" y="4299260"/>
            <a:ext cx="3468300" cy="7857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250">
                <a:solidFill>
                  <a:srgbClr val="2CB8C7"/>
                </a:solidFill>
              </a:rPr>
              <a:t>Strong leadership</a:t>
            </a:r>
            <a:r>
              <a:rPr lang="en" sz="1250">
                <a:solidFill>
                  <a:srgbClr val="D57D55"/>
                </a:solidFill>
              </a:rPr>
              <a:t> </a:t>
            </a:r>
            <a:r>
              <a:rPr lang="en" sz="1250" b="0"/>
              <a:t>at the national level creates an agenda that sub-national government can follow. </a:t>
            </a:r>
            <a:endParaRPr sz="1250" b="0"/>
          </a:p>
        </p:txBody>
      </p:sp>
      <p:sp>
        <p:nvSpPr>
          <p:cNvPr id="1104" name="Google Shape;1104;p90"/>
          <p:cNvSpPr txBox="1">
            <a:spLocks noGrp="1"/>
          </p:cNvSpPr>
          <p:nvPr>
            <p:ph type="title"/>
          </p:nvPr>
        </p:nvSpPr>
        <p:spPr>
          <a:xfrm>
            <a:off x="1028700" y="5223615"/>
            <a:ext cx="3468300" cy="6321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250" b="0"/>
              <a:t>Conversely, without significant action at the national level, progress at the sub-national level is harder to achieve and sustain.</a:t>
            </a:r>
            <a:endParaRPr sz="1250" b="0"/>
          </a:p>
        </p:txBody>
      </p:sp>
      <p:sp>
        <p:nvSpPr>
          <p:cNvPr id="1105" name="Google Shape;1105;p90"/>
          <p:cNvSpPr/>
          <p:nvPr/>
        </p:nvSpPr>
        <p:spPr>
          <a:xfrm>
            <a:off x="740435" y="527525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0"/>
          <p:cNvSpPr/>
          <p:nvPr/>
        </p:nvSpPr>
        <p:spPr>
          <a:xfrm>
            <a:off x="847448" y="537750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7" name="Google Shape;1107;p90"/>
          <p:cNvCxnSpPr>
            <a:stCxn id="1100" idx="4"/>
            <a:endCxn id="1105" idx="0"/>
          </p:cNvCxnSpPr>
          <p:nvPr/>
        </p:nvCxnSpPr>
        <p:spPr>
          <a:xfrm>
            <a:off x="898085" y="4669123"/>
            <a:ext cx="0" cy="606130"/>
          </a:xfrm>
          <a:prstGeom prst="straightConnector1">
            <a:avLst/>
          </a:prstGeom>
          <a:noFill/>
          <a:ln w="19050" cap="flat" cmpd="sng">
            <a:solidFill>
              <a:srgbClr val="66679A"/>
            </a:solidFill>
            <a:prstDash val="dot"/>
            <a:round/>
            <a:headEnd type="none" w="med" len="med"/>
            <a:tailEnd type="none" w="med" len="med"/>
          </a:ln>
        </p:spPr>
      </p:cxnSp>
      <p:pic>
        <p:nvPicPr>
          <p:cNvPr id="1108" name="Google Shape;1108;p90"/>
          <p:cNvPicPr preferRelativeResize="0"/>
          <p:nvPr/>
        </p:nvPicPr>
        <p:blipFill rotWithShape="1">
          <a:blip r:embed="rId4">
            <a:alphaModFix/>
          </a:blip>
          <a:srcRect l="12958" r="12951"/>
          <a:stretch/>
        </p:blipFill>
        <p:spPr>
          <a:xfrm>
            <a:off x="4915600" y="0"/>
            <a:ext cx="7277604" cy="6547025"/>
          </a:xfrm>
          <a:prstGeom prst="rect">
            <a:avLst/>
          </a:prstGeom>
          <a:noFill/>
          <a:ln>
            <a:noFill/>
          </a:ln>
        </p:spPr>
      </p:pic>
      <p:sp>
        <p:nvSpPr>
          <p:cNvPr id="1109" name="Google Shape;1109;p90"/>
          <p:cNvSpPr txBox="1"/>
          <p:nvPr/>
        </p:nvSpPr>
        <p:spPr>
          <a:xfrm>
            <a:off x="4991800" y="6116825"/>
            <a:ext cx="3000000"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Indonesia/Agusriady Saputra</a:t>
            </a:r>
            <a:endParaRPr sz="1100">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91"/>
          <p:cNvSpPr txBox="1">
            <a:spLocks noGrp="1"/>
          </p:cNvSpPr>
          <p:nvPr>
            <p:ph type="title"/>
          </p:nvPr>
        </p:nvSpPr>
        <p:spPr>
          <a:xfrm>
            <a:off x="609625" y="304800"/>
            <a:ext cx="6323100" cy="665700"/>
          </a:xfrm>
          <a:prstGeom prst="rect">
            <a:avLst/>
          </a:prstGeom>
        </p:spPr>
        <p:txBody>
          <a:bodyPr spcFirstLastPara="1" wrap="square" lIns="121900" tIns="121900" rIns="121900" bIns="121900" anchor="t" anchorCtr="0">
            <a:noAutofit/>
          </a:bodyPr>
          <a:lstStyle/>
          <a:p>
            <a:r>
              <a:rPr lang="en" sz="2200"/>
              <a:t>Companies can work with different levels of government…</a:t>
            </a:r>
            <a:endParaRPr lang="en" sz="2200">
              <a:solidFill>
                <a:srgbClr val="2CB8C7"/>
              </a:solidFill>
            </a:endParaRPr>
          </a:p>
        </p:txBody>
      </p:sp>
      <p:sp>
        <p:nvSpPr>
          <p:cNvPr id="1115" name="Google Shape;1115;p91"/>
          <p:cNvSpPr txBox="1"/>
          <p:nvPr/>
        </p:nvSpPr>
        <p:spPr>
          <a:xfrm>
            <a:off x="2489210" y="6113565"/>
            <a:ext cx="12768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0C76BC"/>
                </a:solidFill>
              </a:rPr>
              <a:t>Farm</a:t>
            </a:r>
            <a:endParaRPr sz="1200">
              <a:solidFill>
                <a:srgbClr val="0C76BC"/>
              </a:solidFill>
            </a:endParaRPr>
          </a:p>
        </p:txBody>
      </p:sp>
      <p:sp>
        <p:nvSpPr>
          <p:cNvPr id="1116" name="Google Shape;1116;p91"/>
          <p:cNvSpPr txBox="1"/>
          <p:nvPr/>
        </p:nvSpPr>
        <p:spPr>
          <a:xfrm>
            <a:off x="3885652" y="6113565"/>
            <a:ext cx="12768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0C76BC"/>
                </a:solidFill>
              </a:rPr>
              <a:t>Landscape</a:t>
            </a:r>
            <a:endParaRPr sz="1200">
              <a:solidFill>
                <a:srgbClr val="0C76BC"/>
              </a:solidFill>
            </a:endParaRPr>
          </a:p>
        </p:txBody>
      </p:sp>
      <p:sp>
        <p:nvSpPr>
          <p:cNvPr id="1117" name="Google Shape;1117;p91"/>
          <p:cNvSpPr txBox="1"/>
          <p:nvPr/>
        </p:nvSpPr>
        <p:spPr>
          <a:xfrm>
            <a:off x="5522347" y="6113565"/>
            <a:ext cx="12768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0C76BC"/>
                </a:solidFill>
              </a:rPr>
              <a:t>Sub-national</a:t>
            </a:r>
            <a:endParaRPr sz="1200">
              <a:solidFill>
                <a:srgbClr val="0C76BC"/>
              </a:solidFill>
            </a:endParaRPr>
          </a:p>
        </p:txBody>
      </p:sp>
      <p:sp>
        <p:nvSpPr>
          <p:cNvPr id="1118" name="Google Shape;1118;p91"/>
          <p:cNvSpPr txBox="1"/>
          <p:nvPr/>
        </p:nvSpPr>
        <p:spPr>
          <a:xfrm>
            <a:off x="7050405" y="6113565"/>
            <a:ext cx="12768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b="1">
                <a:solidFill>
                  <a:srgbClr val="0C76BC"/>
                </a:solidFill>
              </a:rPr>
              <a:t>National</a:t>
            </a:r>
            <a:endParaRPr sz="1200" b="1">
              <a:solidFill>
                <a:srgbClr val="0C76BC"/>
              </a:solidFill>
            </a:endParaRPr>
          </a:p>
        </p:txBody>
      </p:sp>
      <p:sp>
        <p:nvSpPr>
          <p:cNvPr id="1119" name="Google Shape;1119;p91"/>
          <p:cNvSpPr txBox="1"/>
          <p:nvPr/>
        </p:nvSpPr>
        <p:spPr>
          <a:xfrm>
            <a:off x="8590053" y="6113565"/>
            <a:ext cx="12768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0C76BC"/>
                </a:solidFill>
              </a:rPr>
              <a:t>Global</a:t>
            </a:r>
            <a:endParaRPr sz="1200">
              <a:solidFill>
                <a:srgbClr val="0C76BC"/>
              </a:solidFill>
            </a:endParaRPr>
          </a:p>
        </p:txBody>
      </p:sp>
      <p:sp>
        <p:nvSpPr>
          <p:cNvPr id="1120" name="Google Shape;1120;p91"/>
          <p:cNvSpPr txBox="1"/>
          <p:nvPr/>
        </p:nvSpPr>
        <p:spPr>
          <a:xfrm>
            <a:off x="5970950" y="1100137"/>
            <a:ext cx="4342200" cy="17907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200" b="1">
                <a:solidFill>
                  <a:srgbClr val="2CB8C7"/>
                </a:solidFill>
              </a:rPr>
              <a:t>Creating the enabling legal and economic environment</a:t>
            </a:r>
            <a:r>
              <a:rPr lang="en" sz="1200">
                <a:solidFill>
                  <a:srgbClr val="2CB8C7"/>
                </a:solidFill>
              </a:rPr>
              <a:t>,</a:t>
            </a:r>
            <a:r>
              <a:rPr lang="en" sz="1200">
                <a:solidFill>
                  <a:srgbClr val="2C2D60"/>
                </a:solidFill>
              </a:rPr>
              <a:t> including strengthening of:</a:t>
            </a:r>
            <a:endParaRPr sz="1200">
              <a:solidFill>
                <a:srgbClr val="2C2D60"/>
              </a:solidFill>
            </a:endParaRPr>
          </a:p>
          <a:p>
            <a:pPr marL="274320" lvl="0" indent="-213359" algn="l" rtl="0">
              <a:spcBef>
                <a:spcPts val="1000"/>
              </a:spcBef>
              <a:spcAft>
                <a:spcPts val="0"/>
              </a:spcAft>
              <a:buClr>
                <a:srgbClr val="2C2D60"/>
              </a:buClr>
              <a:buSzPts val="1200"/>
              <a:buChar char="●"/>
            </a:pPr>
            <a:r>
              <a:rPr lang="en" sz="1200">
                <a:solidFill>
                  <a:srgbClr val="2C2D60"/>
                </a:solidFill>
              </a:rPr>
              <a:t>land tenure and ownership laws</a:t>
            </a:r>
            <a:endParaRPr sz="1200">
              <a:solidFill>
                <a:srgbClr val="2C2D60"/>
              </a:solidFill>
            </a:endParaRPr>
          </a:p>
          <a:p>
            <a:pPr marL="274320" lvl="0" indent="-213359" algn="l" rtl="0">
              <a:spcBef>
                <a:spcPts val="0"/>
              </a:spcBef>
              <a:spcAft>
                <a:spcPts val="0"/>
              </a:spcAft>
              <a:buClr>
                <a:srgbClr val="2C2D60"/>
              </a:buClr>
              <a:buSzPts val="1200"/>
              <a:buChar char="●"/>
            </a:pPr>
            <a:r>
              <a:rPr lang="en" sz="1200">
                <a:solidFill>
                  <a:srgbClr val="2C2D60"/>
                </a:solidFill>
              </a:rPr>
              <a:t>land use planning laws and processes</a:t>
            </a:r>
            <a:endParaRPr sz="1200">
              <a:solidFill>
                <a:srgbClr val="2C2D60"/>
              </a:solidFill>
            </a:endParaRPr>
          </a:p>
          <a:p>
            <a:pPr marL="274320" lvl="0" indent="-213359" algn="l" rtl="0">
              <a:spcBef>
                <a:spcPts val="0"/>
              </a:spcBef>
              <a:spcAft>
                <a:spcPts val="0"/>
              </a:spcAft>
              <a:buClr>
                <a:srgbClr val="2C2D60"/>
              </a:buClr>
              <a:buSzPts val="1200"/>
              <a:buChar char="●"/>
            </a:pPr>
            <a:r>
              <a:rPr lang="en" sz="1200">
                <a:solidFill>
                  <a:srgbClr val="2C2D60"/>
                </a:solidFill>
              </a:rPr>
              <a:t>environmental and labour laws and regulations</a:t>
            </a:r>
            <a:endParaRPr sz="1200">
              <a:solidFill>
                <a:srgbClr val="2C2D60"/>
              </a:solidFill>
            </a:endParaRPr>
          </a:p>
          <a:p>
            <a:pPr marL="274320" lvl="0" indent="-213359" algn="l" rtl="0">
              <a:spcBef>
                <a:spcPts val="0"/>
              </a:spcBef>
              <a:spcAft>
                <a:spcPts val="0"/>
              </a:spcAft>
              <a:buClr>
                <a:srgbClr val="2C2D60"/>
              </a:buClr>
              <a:buSzPts val="1200"/>
              <a:buChar char="●"/>
            </a:pPr>
            <a:r>
              <a:rPr lang="en" sz="1200">
                <a:solidFill>
                  <a:srgbClr val="2C2D60"/>
                </a:solidFill>
              </a:rPr>
              <a:t>national production standards</a:t>
            </a:r>
            <a:endParaRPr sz="1200">
              <a:solidFill>
                <a:srgbClr val="2C2D60"/>
              </a:solidFill>
            </a:endParaRPr>
          </a:p>
          <a:p>
            <a:pPr marL="274320" lvl="0" indent="-213359" algn="l" rtl="0">
              <a:spcBef>
                <a:spcPts val="0"/>
              </a:spcBef>
              <a:spcAft>
                <a:spcPts val="0"/>
              </a:spcAft>
              <a:buClr>
                <a:srgbClr val="2C2D60"/>
              </a:buClr>
              <a:buSzPts val="1200"/>
              <a:buChar char="●"/>
            </a:pPr>
            <a:r>
              <a:rPr lang="en" sz="1200">
                <a:solidFill>
                  <a:srgbClr val="2C2D60"/>
                </a:solidFill>
              </a:rPr>
              <a:t>national land use monitoring, enforcement and penalties</a:t>
            </a:r>
            <a:endParaRPr sz="1200">
              <a:solidFill>
                <a:srgbClr val="2C2D60"/>
              </a:solidFill>
            </a:endParaRPr>
          </a:p>
          <a:p>
            <a:pPr marL="274320" lvl="0" indent="-213359" algn="l" rtl="0">
              <a:spcBef>
                <a:spcPts val="0"/>
              </a:spcBef>
              <a:spcAft>
                <a:spcPts val="0"/>
              </a:spcAft>
              <a:buClr>
                <a:srgbClr val="2C2D60"/>
              </a:buClr>
              <a:buSzPts val="1200"/>
              <a:buChar char="●"/>
            </a:pPr>
            <a:r>
              <a:rPr lang="en" sz="1200">
                <a:solidFill>
                  <a:srgbClr val="2C2D60"/>
                </a:solidFill>
              </a:rPr>
              <a:t>economic incentives for sustainable production</a:t>
            </a:r>
            <a:endParaRPr sz="1200">
              <a:solidFill>
                <a:srgbClr val="2C2D60"/>
              </a:solidFill>
            </a:endParaRPr>
          </a:p>
        </p:txBody>
      </p:sp>
      <p:sp>
        <p:nvSpPr>
          <p:cNvPr id="1121" name="Google Shape;1121;p91"/>
          <p:cNvSpPr txBox="1"/>
          <p:nvPr/>
        </p:nvSpPr>
        <p:spPr>
          <a:xfrm>
            <a:off x="561350" y="3311625"/>
            <a:ext cx="4670100" cy="1108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a:solidFill>
                  <a:srgbClr val="2CB8C7"/>
                </a:solidFill>
              </a:rPr>
              <a:t>Ensuring alignment across cross-cutting issues and different government ministries </a:t>
            </a:r>
            <a:r>
              <a:rPr lang="en" sz="1200">
                <a:solidFill>
                  <a:srgbClr val="2C2D60"/>
                </a:solidFill>
              </a:rPr>
              <a:t>to create an enabling environment for economic and social development, such as: agriculture, environment, finance, infrastructure, business, health, education, and so on.</a:t>
            </a:r>
            <a:endParaRPr sz="1200">
              <a:solidFill>
                <a:srgbClr val="2C2D60"/>
              </a:solidFill>
            </a:endParaRPr>
          </a:p>
        </p:txBody>
      </p:sp>
      <p:sp>
        <p:nvSpPr>
          <p:cNvPr id="1122" name="Google Shape;1122;p91"/>
          <p:cNvSpPr txBox="1"/>
          <p:nvPr/>
        </p:nvSpPr>
        <p:spPr>
          <a:xfrm>
            <a:off x="7619225" y="3099700"/>
            <a:ext cx="4342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2C2D60"/>
                </a:solidFill>
              </a:rPr>
              <a:t>Allocating of ministerial budgets</a:t>
            </a:r>
            <a:r>
              <a:rPr lang="en" sz="1200" b="1">
                <a:solidFill>
                  <a:srgbClr val="2C2D60"/>
                </a:solidFill>
              </a:rPr>
              <a:t> </a:t>
            </a:r>
            <a:r>
              <a:rPr lang="en" sz="1200" b="1">
                <a:solidFill>
                  <a:srgbClr val="2CB8C7"/>
                </a:solidFill>
              </a:rPr>
              <a:t>to support sustainable production priorities.</a:t>
            </a:r>
            <a:endParaRPr sz="1200">
              <a:solidFill>
                <a:srgbClr val="2CB8C7"/>
              </a:solidFill>
            </a:endParaRPr>
          </a:p>
        </p:txBody>
      </p:sp>
      <p:sp>
        <p:nvSpPr>
          <p:cNvPr id="1123" name="Google Shape;1123;p91"/>
          <p:cNvSpPr txBox="1"/>
          <p:nvPr/>
        </p:nvSpPr>
        <p:spPr>
          <a:xfrm>
            <a:off x="426650" y="1648400"/>
            <a:ext cx="4431000" cy="1292631"/>
          </a:xfrm>
          <a:prstGeom prst="rect">
            <a:avLst/>
          </a:prstGeom>
          <a:noFill/>
          <a:ln>
            <a:noFill/>
          </a:ln>
        </p:spPr>
        <p:txBody>
          <a:bodyPr spcFirstLastPara="1" wrap="square" lIns="91425" tIns="91425" rIns="91425" bIns="91425" anchor="t" anchorCtr="0">
            <a:spAutoFit/>
          </a:bodyPr>
          <a:lstStyle/>
          <a:p>
            <a:pPr algn="r"/>
            <a:r>
              <a:rPr lang="en" sz="1200" b="1">
                <a:solidFill>
                  <a:srgbClr val="2CB8C7"/>
                </a:solidFill>
              </a:rPr>
              <a:t>Aligning national commitments (including Nationally Determined Contributions (NDCs) and national biodiversity action plans)</a:t>
            </a:r>
            <a:r>
              <a:rPr lang="en" sz="1200">
                <a:solidFill>
                  <a:srgbClr val="2C2D60"/>
                </a:solidFill>
              </a:rPr>
              <a:t>, with international agreements such as the Paris Agreement and the Convention, Convention on Biological Diversity, and contributing to the Sustainable Development Goals.</a:t>
            </a:r>
            <a:endParaRPr sz="1200">
              <a:solidFill>
                <a:srgbClr val="2C2D60"/>
              </a:solidFill>
            </a:endParaRPr>
          </a:p>
        </p:txBody>
      </p:sp>
      <p:sp>
        <p:nvSpPr>
          <p:cNvPr id="1124" name="Google Shape;1124;p91"/>
          <p:cNvSpPr txBox="1"/>
          <p:nvPr/>
        </p:nvSpPr>
        <p:spPr>
          <a:xfrm>
            <a:off x="7920200" y="3865725"/>
            <a:ext cx="3444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2CB8C7"/>
                </a:solidFill>
              </a:rPr>
              <a:t>Accessing international donor funding</a:t>
            </a:r>
            <a:r>
              <a:rPr lang="en" sz="1200">
                <a:solidFill>
                  <a:srgbClr val="2C2D60"/>
                </a:solidFill>
              </a:rPr>
              <a:t> for climate, forests, biodiversity.</a:t>
            </a:r>
            <a:endParaRPr sz="1200">
              <a:solidFill>
                <a:srgbClr val="2C2D60"/>
              </a:solidFill>
            </a:endParaRPr>
          </a:p>
        </p:txBody>
      </p:sp>
      <p:pic>
        <p:nvPicPr>
          <p:cNvPr id="1125" name="Google Shape;1125;p91"/>
          <p:cNvPicPr preferRelativeResize="0"/>
          <p:nvPr/>
        </p:nvPicPr>
        <p:blipFill>
          <a:blip r:embed="rId3">
            <a:alphaModFix/>
          </a:blip>
          <a:stretch>
            <a:fillRect/>
          </a:stretch>
        </p:blipFill>
        <p:spPr>
          <a:xfrm>
            <a:off x="1815900" y="4496140"/>
            <a:ext cx="8561398" cy="1627728"/>
          </a:xfrm>
          <a:prstGeom prst="rect">
            <a:avLst/>
          </a:prstGeom>
          <a:noFill/>
          <a:ln>
            <a:noFill/>
          </a:ln>
        </p:spPr>
      </p:pic>
      <p:sp>
        <p:nvSpPr>
          <p:cNvPr id="1126" name="Google Shape;1126;p91"/>
          <p:cNvSpPr/>
          <p:nvPr/>
        </p:nvSpPr>
        <p:spPr>
          <a:xfrm>
            <a:off x="4857652" y="1734127"/>
            <a:ext cx="260100" cy="260100"/>
          </a:xfrm>
          <a:prstGeom prst="ellipse">
            <a:avLst/>
          </a:prstGeom>
          <a:no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1"/>
          <p:cNvSpPr/>
          <p:nvPr/>
        </p:nvSpPr>
        <p:spPr>
          <a:xfrm>
            <a:off x="4945930" y="1818468"/>
            <a:ext cx="82800" cy="825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1"/>
          <p:cNvSpPr/>
          <p:nvPr/>
        </p:nvSpPr>
        <p:spPr>
          <a:xfrm>
            <a:off x="5710852" y="1287652"/>
            <a:ext cx="260100" cy="260100"/>
          </a:xfrm>
          <a:prstGeom prst="ellipse">
            <a:avLst/>
          </a:prstGeom>
          <a:no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1"/>
          <p:cNvSpPr/>
          <p:nvPr/>
        </p:nvSpPr>
        <p:spPr>
          <a:xfrm>
            <a:off x="5799130" y="1371993"/>
            <a:ext cx="82800" cy="825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1"/>
          <p:cNvSpPr/>
          <p:nvPr/>
        </p:nvSpPr>
        <p:spPr>
          <a:xfrm>
            <a:off x="7359127" y="3162102"/>
            <a:ext cx="260100" cy="260100"/>
          </a:xfrm>
          <a:prstGeom prst="ellipse">
            <a:avLst/>
          </a:prstGeom>
          <a:no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1"/>
          <p:cNvSpPr/>
          <p:nvPr/>
        </p:nvSpPr>
        <p:spPr>
          <a:xfrm>
            <a:off x="7447405" y="3246443"/>
            <a:ext cx="82800" cy="825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1"/>
          <p:cNvSpPr/>
          <p:nvPr/>
        </p:nvSpPr>
        <p:spPr>
          <a:xfrm>
            <a:off x="7660102" y="3944927"/>
            <a:ext cx="260100" cy="260100"/>
          </a:xfrm>
          <a:prstGeom prst="ellipse">
            <a:avLst/>
          </a:prstGeom>
          <a:no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1"/>
          <p:cNvSpPr/>
          <p:nvPr/>
        </p:nvSpPr>
        <p:spPr>
          <a:xfrm>
            <a:off x="7748380" y="4029268"/>
            <a:ext cx="82800" cy="825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1"/>
          <p:cNvSpPr/>
          <p:nvPr/>
        </p:nvSpPr>
        <p:spPr>
          <a:xfrm>
            <a:off x="5231452" y="3366666"/>
            <a:ext cx="260100" cy="260100"/>
          </a:xfrm>
          <a:prstGeom prst="ellipse">
            <a:avLst/>
          </a:prstGeom>
          <a:no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1"/>
          <p:cNvSpPr/>
          <p:nvPr/>
        </p:nvSpPr>
        <p:spPr>
          <a:xfrm>
            <a:off x="5319730" y="3451007"/>
            <a:ext cx="82800" cy="825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1"/>
          <p:cNvSpPr/>
          <p:nvPr/>
        </p:nvSpPr>
        <p:spPr>
          <a:xfrm>
            <a:off x="7447405" y="5158382"/>
            <a:ext cx="82800" cy="82500"/>
          </a:xfrm>
          <a:prstGeom prst="ellipse">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7" name="Google Shape;1137;p91"/>
          <p:cNvCxnSpPr>
            <a:stCxn id="1134" idx="6"/>
            <a:endCxn id="1136" idx="1"/>
          </p:cNvCxnSpPr>
          <p:nvPr/>
        </p:nvCxnSpPr>
        <p:spPr>
          <a:xfrm>
            <a:off x="5491552" y="3496716"/>
            <a:ext cx="1968000" cy="1673700"/>
          </a:xfrm>
          <a:prstGeom prst="curvedConnector2">
            <a:avLst/>
          </a:prstGeom>
          <a:noFill/>
          <a:ln w="9525" cap="flat" cmpd="sng">
            <a:solidFill>
              <a:srgbClr val="2C2D60"/>
            </a:solidFill>
            <a:prstDash val="dot"/>
            <a:round/>
            <a:headEnd type="none" w="med" len="med"/>
            <a:tailEnd type="triangle" w="med" len="med"/>
          </a:ln>
        </p:spPr>
      </p:cxnSp>
      <p:cxnSp>
        <p:nvCxnSpPr>
          <p:cNvPr id="1138" name="Google Shape;1138;p91"/>
          <p:cNvCxnSpPr>
            <a:stCxn id="1126" idx="4"/>
            <a:endCxn id="1136" idx="1"/>
          </p:cNvCxnSpPr>
          <p:nvPr/>
        </p:nvCxnSpPr>
        <p:spPr>
          <a:xfrm rot="-5400000" flipH="1">
            <a:off x="4635502" y="2346427"/>
            <a:ext cx="3176100" cy="2471700"/>
          </a:xfrm>
          <a:prstGeom prst="curvedConnector3">
            <a:avLst>
              <a:gd name="adj1" fmla="val 49812"/>
            </a:avLst>
          </a:prstGeom>
          <a:noFill/>
          <a:ln w="9525" cap="flat" cmpd="sng">
            <a:solidFill>
              <a:srgbClr val="2C2D60"/>
            </a:solidFill>
            <a:prstDash val="dot"/>
            <a:round/>
            <a:headEnd type="none" w="med" len="med"/>
            <a:tailEnd type="triangle" w="med" len="med"/>
          </a:ln>
        </p:spPr>
      </p:cxnSp>
      <p:cxnSp>
        <p:nvCxnSpPr>
          <p:cNvPr id="1139" name="Google Shape;1139;p91"/>
          <p:cNvCxnSpPr>
            <a:endCxn id="1136" idx="0"/>
          </p:cNvCxnSpPr>
          <p:nvPr/>
        </p:nvCxnSpPr>
        <p:spPr>
          <a:xfrm rot="-5400000" flipH="1">
            <a:off x="4859605" y="2529182"/>
            <a:ext cx="3610500" cy="1647900"/>
          </a:xfrm>
          <a:prstGeom prst="curvedConnector3">
            <a:avLst>
              <a:gd name="adj1" fmla="val 71353"/>
            </a:avLst>
          </a:prstGeom>
          <a:noFill/>
          <a:ln w="9525" cap="flat" cmpd="sng">
            <a:solidFill>
              <a:srgbClr val="2C2D60"/>
            </a:solidFill>
            <a:prstDash val="dot"/>
            <a:round/>
            <a:headEnd type="none" w="med" len="med"/>
            <a:tailEnd type="triangle" w="med" len="med"/>
          </a:ln>
        </p:spPr>
      </p:cxnSp>
      <p:cxnSp>
        <p:nvCxnSpPr>
          <p:cNvPr id="1140" name="Google Shape;1140;p91"/>
          <p:cNvCxnSpPr>
            <a:stCxn id="1130" idx="4"/>
            <a:endCxn id="1136" idx="1"/>
          </p:cNvCxnSpPr>
          <p:nvPr/>
        </p:nvCxnSpPr>
        <p:spPr>
          <a:xfrm rot="5400000">
            <a:off x="6600127" y="4281552"/>
            <a:ext cx="1748400" cy="29700"/>
          </a:xfrm>
          <a:prstGeom prst="curvedConnector3">
            <a:avLst>
              <a:gd name="adj1" fmla="val 49651"/>
            </a:avLst>
          </a:prstGeom>
          <a:noFill/>
          <a:ln w="9525" cap="flat" cmpd="sng">
            <a:solidFill>
              <a:srgbClr val="2C2D60"/>
            </a:solidFill>
            <a:prstDash val="dot"/>
            <a:round/>
            <a:headEnd type="none" w="med" len="med"/>
            <a:tailEnd type="triangle" w="med" len="med"/>
          </a:ln>
        </p:spPr>
      </p:cxnSp>
      <p:cxnSp>
        <p:nvCxnSpPr>
          <p:cNvPr id="1141" name="Google Shape;1141;p91"/>
          <p:cNvCxnSpPr>
            <a:stCxn id="1132" idx="4"/>
            <a:endCxn id="1136" idx="0"/>
          </p:cNvCxnSpPr>
          <p:nvPr/>
        </p:nvCxnSpPr>
        <p:spPr>
          <a:xfrm rot="5400000">
            <a:off x="7162852" y="4531127"/>
            <a:ext cx="953400" cy="301200"/>
          </a:xfrm>
          <a:prstGeom prst="curvedConnector3">
            <a:avLst>
              <a:gd name="adj1" fmla="val 49998"/>
            </a:avLst>
          </a:prstGeom>
          <a:noFill/>
          <a:ln w="9525" cap="flat" cmpd="sng">
            <a:solidFill>
              <a:srgbClr val="2C2D60"/>
            </a:solidFill>
            <a:prstDash val="dot"/>
            <a:round/>
            <a:headEnd type="none" w="med" len="med"/>
            <a:tailEnd type="triangle" w="med" len="med"/>
          </a:ln>
        </p:spPr>
      </p:cxnSp>
      <p:sp>
        <p:nvSpPr>
          <p:cNvPr id="1142" name="Google Shape;1142;p91"/>
          <p:cNvSpPr txBox="1">
            <a:spLocks noGrp="1"/>
          </p:cNvSpPr>
          <p:nvPr>
            <p:ph type="subTitle" idx="1"/>
          </p:nvPr>
        </p:nvSpPr>
        <p:spPr>
          <a:xfrm rot="5400000">
            <a:off x="-3029600" y="3240450"/>
            <a:ext cx="6309300" cy="4380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HOW CAN BUSINESSES AND FINANCIAL INSTITUTIONS ENGAGE WITH DIFFERENT LEVELS OF GOVERNMENT?</a:t>
            </a:r>
            <a:endParaRPr sz="800"/>
          </a:p>
        </p:txBody>
      </p:sp>
      <p:sp>
        <p:nvSpPr>
          <p:cNvPr id="2" name="TextBox 1">
            <a:extLst>
              <a:ext uri="{FF2B5EF4-FFF2-40B4-BE49-F238E27FC236}">
                <a16:creationId xmlns:a16="http://schemas.microsoft.com/office/drawing/2014/main" id="{1B62A2A3-F442-3E96-05DC-C6C76EF07973}"/>
              </a:ext>
            </a:extLst>
          </p:cNvPr>
          <p:cNvSpPr txBox="1"/>
          <p:nvPr/>
        </p:nvSpPr>
        <p:spPr>
          <a:xfrm>
            <a:off x="9142361" y="40807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b="1">
                <a:solidFill>
                  <a:srgbClr val="2CB8C7"/>
                </a:solidFill>
              </a:rPr>
              <a:t>National level actions</a:t>
            </a:r>
            <a:endParaRPr lang="en-US" sz="1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92"/>
          <p:cNvPicPr preferRelativeResize="0"/>
          <p:nvPr/>
        </p:nvPicPr>
        <p:blipFill rotWithShape="1">
          <a:blip r:embed="rId3">
            <a:alphaModFix/>
          </a:blip>
          <a:srcRect l="-1347" t="10386" b="10386"/>
          <a:stretch/>
        </p:blipFill>
        <p:spPr>
          <a:xfrm>
            <a:off x="2034050" y="0"/>
            <a:ext cx="8429375" cy="6553201"/>
          </a:xfrm>
          <a:prstGeom prst="rect">
            <a:avLst/>
          </a:prstGeom>
          <a:noFill/>
          <a:ln>
            <a:noFill/>
          </a:ln>
        </p:spPr>
      </p:pic>
      <p:sp>
        <p:nvSpPr>
          <p:cNvPr id="1148" name="Google Shape;1148;p92"/>
          <p:cNvSpPr txBox="1">
            <a:spLocks noGrp="1"/>
          </p:cNvSpPr>
          <p:nvPr>
            <p:ph type="title"/>
          </p:nvPr>
        </p:nvSpPr>
        <p:spPr>
          <a:xfrm>
            <a:off x="1028700" y="2615600"/>
            <a:ext cx="3600300" cy="1410300"/>
          </a:xfrm>
          <a:prstGeom prst="rect">
            <a:avLst/>
          </a:prstGeom>
        </p:spPr>
        <p:txBody>
          <a:bodyPr spcFirstLastPara="1" wrap="square" lIns="121900" tIns="121900" rIns="121900" bIns="121900" anchor="t" anchorCtr="0">
            <a:noAutofit/>
          </a:bodyPr>
          <a:lstStyle/>
          <a:p>
            <a:pPr>
              <a:lnSpc>
                <a:spcPct val="115000"/>
              </a:lnSpc>
            </a:pPr>
            <a:r>
              <a:rPr lang="en" sz="1100">
                <a:solidFill>
                  <a:srgbClr val="2CB8C7"/>
                </a:solidFill>
              </a:rPr>
              <a:t>Integrated landscape initiatives can be relevant in cases where an important landscape cuts across administrative boundaries. </a:t>
            </a:r>
            <a:r>
              <a:rPr lang="en" sz="1100" b="0"/>
              <a:t>Initiatives with an ecological landscape or ecoregion focus can address and tackle landscape management in more detail than is possible at jurisdictional scale, especially when only part of a landscape falls within political boundaries. </a:t>
            </a:r>
            <a:endParaRPr sz="1100" b="0"/>
          </a:p>
        </p:txBody>
      </p:sp>
      <p:sp>
        <p:nvSpPr>
          <p:cNvPr id="1149" name="Google Shape;1149;p92"/>
          <p:cNvSpPr/>
          <p:nvPr/>
        </p:nvSpPr>
        <p:spPr>
          <a:xfrm>
            <a:off x="740435" y="268691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2"/>
          <p:cNvSpPr/>
          <p:nvPr/>
        </p:nvSpPr>
        <p:spPr>
          <a:xfrm>
            <a:off x="847448" y="278916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2"/>
          <p:cNvSpPr/>
          <p:nvPr/>
        </p:nvSpPr>
        <p:spPr>
          <a:xfrm>
            <a:off x="740435" y="4378688"/>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2"/>
          <p:cNvSpPr/>
          <p:nvPr/>
        </p:nvSpPr>
        <p:spPr>
          <a:xfrm>
            <a:off x="847448" y="448093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3" name="Google Shape;1153;p92"/>
          <p:cNvCxnSpPr>
            <a:stCxn id="1149" idx="4"/>
            <a:endCxn id="1151" idx="0"/>
          </p:cNvCxnSpPr>
          <p:nvPr/>
        </p:nvCxnSpPr>
        <p:spPr>
          <a:xfrm>
            <a:off x="898085" y="3002210"/>
            <a:ext cx="0" cy="1376400"/>
          </a:xfrm>
          <a:prstGeom prst="straightConnector1">
            <a:avLst/>
          </a:prstGeom>
          <a:noFill/>
          <a:ln w="19050" cap="flat" cmpd="sng">
            <a:solidFill>
              <a:srgbClr val="66679A"/>
            </a:solidFill>
            <a:prstDash val="dot"/>
            <a:round/>
            <a:headEnd type="none" w="med" len="med"/>
            <a:tailEnd type="none" w="med" len="med"/>
          </a:ln>
        </p:spPr>
      </p:cxnSp>
      <p:sp>
        <p:nvSpPr>
          <p:cNvPr id="1154" name="Google Shape;1154;p92"/>
          <p:cNvSpPr txBox="1">
            <a:spLocks noGrp="1"/>
          </p:cNvSpPr>
          <p:nvPr>
            <p:ph type="title"/>
          </p:nvPr>
        </p:nvSpPr>
        <p:spPr>
          <a:xfrm>
            <a:off x="1028700" y="4319375"/>
            <a:ext cx="3600300" cy="21405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100">
                <a:solidFill>
                  <a:srgbClr val="2CB8C7"/>
                </a:solidFill>
              </a:rPr>
              <a:t>Provincial or state level government may be responsible for regional economic development planning and systems.</a:t>
            </a:r>
            <a:r>
              <a:rPr lang="en" sz="1100" b="0">
                <a:solidFill>
                  <a:srgbClr val="2CB8C7"/>
                </a:solidFill>
              </a:rPr>
              <a:t> </a:t>
            </a:r>
            <a:r>
              <a:rPr lang="en" sz="1100" b="0"/>
              <a:t>Building new jurisdictional-scale enablers, including climate finance mechanisms and other accountability or finance tools, may be appropriate at this state or provincial level to achieve efficiencies of scale. </a:t>
            </a:r>
            <a:endParaRPr sz="1100" b="0"/>
          </a:p>
          <a:p>
            <a:pPr marL="0" lvl="0" indent="0" algn="l" rtl="0">
              <a:lnSpc>
                <a:spcPct val="115000"/>
              </a:lnSpc>
              <a:spcBef>
                <a:spcPts val="0"/>
              </a:spcBef>
              <a:spcAft>
                <a:spcPts val="0"/>
              </a:spcAft>
              <a:buNone/>
            </a:pPr>
            <a:endParaRPr sz="1100" b="0"/>
          </a:p>
          <a:p>
            <a:pPr marL="0" lvl="0" indent="0" algn="l" rtl="0">
              <a:lnSpc>
                <a:spcPct val="115000"/>
              </a:lnSpc>
              <a:spcBef>
                <a:spcPts val="0"/>
              </a:spcBef>
              <a:spcAft>
                <a:spcPts val="0"/>
              </a:spcAft>
              <a:buNone/>
            </a:pPr>
            <a:r>
              <a:rPr lang="en" sz="1100" b="0"/>
              <a:t>Detailed planning and enforcement typically happens at the more local district or municipal level.</a:t>
            </a:r>
            <a:endParaRPr sz="1100" b="0"/>
          </a:p>
        </p:txBody>
      </p:sp>
      <p:sp>
        <p:nvSpPr>
          <p:cNvPr id="1155" name="Google Shape;1155;p92"/>
          <p:cNvSpPr txBox="1">
            <a:spLocks noGrp="1"/>
          </p:cNvSpPr>
          <p:nvPr>
            <p:ph type="title"/>
          </p:nvPr>
        </p:nvSpPr>
        <p:spPr>
          <a:xfrm>
            <a:off x="609625" y="1483672"/>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a:t>Sub-national landscape and jurisdictional initiatives</a:t>
            </a:r>
            <a:r>
              <a:rPr lang="en" sz="1400" b="0"/>
              <a:t> are a central way through which companies can accelerate commodity transformation in key regions and sectors.</a:t>
            </a:r>
            <a:endParaRPr sz="1400" b="0"/>
          </a:p>
        </p:txBody>
      </p:sp>
      <p:sp>
        <p:nvSpPr>
          <p:cNvPr id="1156" name="Google Shape;1156;p92"/>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 and identify the right scale to work with according to needs</a:t>
            </a:r>
            <a:endParaRPr sz="2200"/>
          </a:p>
        </p:txBody>
      </p:sp>
      <p:pic>
        <p:nvPicPr>
          <p:cNvPr id="1157" name="Google Shape;1157;p92"/>
          <p:cNvPicPr preferRelativeResize="0"/>
          <p:nvPr/>
        </p:nvPicPr>
        <p:blipFill rotWithShape="1">
          <a:blip r:embed="rId4">
            <a:alphaModFix/>
          </a:blip>
          <a:srcRect l="18739" r="18733"/>
          <a:stretch/>
        </p:blipFill>
        <p:spPr>
          <a:xfrm>
            <a:off x="4915600" y="0"/>
            <a:ext cx="7277604" cy="6547026"/>
          </a:xfrm>
          <a:prstGeom prst="rect">
            <a:avLst/>
          </a:prstGeom>
          <a:noFill/>
          <a:ln>
            <a:noFill/>
          </a:ln>
        </p:spPr>
      </p:pic>
      <p:sp>
        <p:nvSpPr>
          <p:cNvPr id="1158" name="Google Shape;1158;p92"/>
          <p:cNvSpPr txBox="1"/>
          <p:nvPr/>
        </p:nvSpPr>
        <p:spPr>
          <a:xfrm>
            <a:off x="4991800" y="6116825"/>
            <a:ext cx="3000000"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Government of Mato Grosso</a:t>
            </a:r>
            <a:endParaRPr sz="1100">
              <a:solidFill>
                <a:schemeClr val="lt1"/>
              </a:solidFill>
            </a:endParaRPr>
          </a:p>
        </p:txBody>
      </p:sp>
      <p:sp>
        <p:nvSpPr>
          <p:cNvPr id="1159" name="Google Shape;1159;p92"/>
          <p:cNvSpPr txBox="1">
            <a:spLocks noGrp="1"/>
          </p:cNvSpPr>
          <p:nvPr>
            <p:ph type="subTitle" idx="1"/>
          </p:nvPr>
        </p:nvSpPr>
        <p:spPr>
          <a:xfrm rot="5400000">
            <a:off x="-3029600" y="3240450"/>
            <a:ext cx="6309300" cy="4380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HOW CAN BUSINESSES AND FINANCIAL INSTITUTIONS ENGAGE WITH DIFFERENT LEVELS OF GOVERNMENT?</a:t>
            </a:r>
            <a:endParaRPr sz="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93"/>
          <p:cNvSpPr txBox="1"/>
          <p:nvPr/>
        </p:nvSpPr>
        <p:spPr>
          <a:xfrm>
            <a:off x="1337626" y="2658188"/>
            <a:ext cx="4013400" cy="1174650"/>
          </a:xfrm>
          <a:prstGeom prst="rect">
            <a:avLst/>
          </a:prstGeom>
          <a:noFill/>
          <a:ln>
            <a:noFill/>
          </a:ln>
        </p:spPr>
        <p:txBody>
          <a:bodyPr spcFirstLastPara="1" wrap="square" lIns="91425" tIns="91425" rIns="91425" bIns="91425" anchor="t" anchorCtr="0">
            <a:spAutoFit/>
          </a:bodyPr>
          <a:lstStyle/>
          <a:p>
            <a:pPr marL="274320" lvl="0" indent="-213359" algn="l" rtl="0">
              <a:spcBef>
                <a:spcPts val="1000"/>
              </a:spcBef>
              <a:spcAft>
                <a:spcPts val="0"/>
              </a:spcAft>
              <a:buClr>
                <a:srgbClr val="2C2D60"/>
              </a:buClr>
              <a:buSzPts val="1200"/>
              <a:buChar char="●"/>
            </a:pPr>
            <a:r>
              <a:rPr lang="en">
                <a:solidFill>
                  <a:srgbClr val="2C2D60"/>
                </a:solidFill>
              </a:rPr>
              <a:t>Cross-commodity perspective</a:t>
            </a:r>
            <a:endParaRPr>
              <a:solidFill>
                <a:srgbClr val="2C2D60"/>
              </a:solidFill>
            </a:endParaRPr>
          </a:p>
          <a:p>
            <a:pPr marL="274320" lvl="0" indent="-213359" algn="l" rtl="0">
              <a:spcBef>
                <a:spcPts val="0"/>
              </a:spcBef>
              <a:spcAft>
                <a:spcPts val="0"/>
              </a:spcAft>
              <a:buClr>
                <a:srgbClr val="2C2D60"/>
              </a:buClr>
              <a:buSzPts val="1200"/>
              <a:buChar char="●"/>
            </a:pPr>
            <a:r>
              <a:rPr lang="en">
                <a:solidFill>
                  <a:srgbClr val="2C2D60"/>
                </a:solidFill>
              </a:rPr>
              <a:t>Landscape management, addressing inter-dependencies at the level of the bioregion</a:t>
            </a:r>
            <a:endParaRPr>
              <a:solidFill>
                <a:srgbClr val="2C2D60"/>
              </a:solidFill>
            </a:endParaRPr>
          </a:p>
          <a:p>
            <a:pPr marL="274320" lvl="0" indent="-213359" algn="l" rtl="0">
              <a:spcBef>
                <a:spcPts val="0"/>
              </a:spcBef>
              <a:spcAft>
                <a:spcPts val="0"/>
              </a:spcAft>
              <a:buClr>
                <a:srgbClr val="2C2D60"/>
              </a:buClr>
              <a:buSzPts val="1200"/>
              <a:buChar char="●"/>
            </a:pPr>
            <a:r>
              <a:rPr lang="en">
                <a:solidFill>
                  <a:srgbClr val="2C2D60"/>
                </a:solidFill>
              </a:rPr>
              <a:t>Community development</a:t>
            </a:r>
            <a:endParaRPr>
              <a:solidFill>
                <a:srgbClr val="2C2D60"/>
              </a:solidFill>
            </a:endParaRPr>
          </a:p>
        </p:txBody>
      </p:sp>
      <p:sp>
        <p:nvSpPr>
          <p:cNvPr id="1165" name="Google Shape;1165;p93"/>
          <p:cNvSpPr txBox="1">
            <a:spLocks noGrp="1"/>
          </p:cNvSpPr>
          <p:nvPr>
            <p:ph type="title"/>
          </p:nvPr>
        </p:nvSpPr>
        <p:spPr>
          <a:xfrm>
            <a:off x="1321432" y="2274108"/>
            <a:ext cx="3378300" cy="564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600">
                <a:solidFill>
                  <a:srgbClr val="2CB8C7"/>
                </a:solidFill>
              </a:rPr>
              <a:t>Landscape level actions:</a:t>
            </a:r>
            <a:endParaRPr sz="1600">
              <a:solidFill>
                <a:srgbClr val="2CB8C7"/>
              </a:solidFill>
            </a:endParaRPr>
          </a:p>
        </p:txBody>
      </p:sp>
      <p:sp>
        <p:nvSpPr>
          <p:cNvPr id="1166" name="Google Shape;1166;p93"/>
          <p:cNvSpPr txBox="1"/>
          <p:nvPr/>
        </p:nvSpPr>
        <p:spPr>
          <a:xfrm>
            <a:off x="6019550" y="1984325"/>
            <a:ext cx="5400290" cy="2380108"/>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solidFill>
                  <a:srgbClr val="2C2D60"/>
                </a:solidFill>
              </a:rPr>
              <a:t>At each level of sub-national government:</a:t>
            </a:r>
            <a:endParaRPr>
              <a:solidFill>
                <a:srgbClr val="2C2D60"/>
              </a:solidFill>
            </a:endParaRPr>
          </a:p>
          <a:p>
            <a:pPr marL="274320" lvl="0" indent="-213359" algn="l" rtl="0">
              <a:spcBef>
                <a:spcPts val="1000"/>
              </a:spcBef>
              <a:spcAft>
                <a:spcPts val="0"/>
              </a:spcAft>
              <a:buClr>
                <a:srgbClr val="2C2D60"/>
              </a:buClr>
              <a:buSzPts val="1200"/>
              <a:buChar char="●"/>
            </a:pPr>
            <a:r>
              <a:rPr lang="en">
                <a:solidFill>
                  <a:srgbClr val="2C2D60"/>
                </a:solidFill>
              </a:rPr>
              <a:t>Creating economic and regional development plans</a:t>
            </a:r>
            <a:endParaRPr>
              <a:solidFill>
                <a:srgbClr val="2C2D60"/>
              </a:solidFill>
            </a:endParaRPr>
          </a:p>
          <a:p>
            <a:pPr marL="274320" lvl="0" indent="-213359" algn="l" rtl="0">
              <a:spcBef>
                <a:spcPts val="0"/>
              </a:spcBef>
              <a:spcAft>
                <a:spcPts val="0"/>
              </a:spcAft>
              <a:buClr>
                <a:srgbClr val="2C2D60"/>
              </a:buClr>
              <a:buSzPts val="1200"/>
              <a:buChar char="●"/>
            </a:pPr>
            <a:r>
              <a:rPr lang="en">
                <a:solidFill>
                  <a:srgbClr val="2C2D60"/>
                </a:solidFill>
              </a:rPr>
              <a:t>Regional and local land use planning and land use monitoring</a:t>
            </a:r>
            <a:endParaRPr>
              <a:solidFill>
                <a:srgbClr val="2C2D60"/>
              </a:solidFill>
            </a:endParaRPr>
          </a:p>
          <a:p>
            <a:pPr marL="274320" lvl="0" indent="-213359" algn="l" rtl="0">
              <a:spcBef>
                <a:spcPts val="0"/>
              </a:spcBef>
              <a:spcAft>
                <a:spcPts val="0"/>
              </a:spcAft>
              <a:buClr>
                <a:srgbClr val="2C2D60"/>
              </a:buClr>
              <a:buSzPts val="1200"/>
              <a:buChar char="●"/>
            </a:pPr>
            <a:r>
              <a:rPr lang="en">
                <a:solidFill>
                  <a:srgbClr val="2C2D60"/>
                </a:solidFill>
              </a:rPr>
              <a:t>Aligning across the agendas of different departmental areas of government</a:t>
            </a:r>
            <a:endParaRPr>
              <a:solidFill>
                <a:srgbClr val="2C2D60"/>
              </a:solidFill>
            </a:endParaRPr>
          </a:p>
          <a:p>
            <a:pPr marL="274320" lvl="0" indent="-213359" algn="l" rtl="0">
              <a:spcBef>
                <a:spcPts val="0"/>
              </a:spcBef>
              <a:spcAft>
                <a:spcPts val="0"/>
              </a:spcAft>
              <a:buClr>
                <a:srgbClr val="2C2D60"/>
              </a:buClr>
              <a:buSzPts val="1200"/>
              <a:buChar char="●"/>
            </a:pPr>
            <a:r>
              <a:rPr lang="en">
                <a:solidFill>
                  <a:srgbClr val="2C2D60"/>
                </a:solidFill>
              </a:rPr>
              <a:t>Aligning regional and local government budgets with sustainable production priorities</a:t>
            </a:r>
            <a:endParaRPr>
              <a:solidFill>
                <a:srgbClr val="2C2D60"/>
              </a:solidFill>
            </a:endParaRPr>
          </a:p>
          <a:p>
            <a:pPr marL="274320" lvl="0" indent="-213359" algn="l" rtl="0">
              <a:spcBef>
                <a:spcPts val="0"/>
              </a:spcBef>
              <a:spcAft>
                <a:spcPts val="0"/>
              </a:spcAft>
              <a:buClr>
                <a:srgbClr val="2C2D60"/>
              </a:buClr>
              <a:buSzPts val="1200"/>
              <a:buChar char="●"/>
            </a:pPr>
            <a:r>
              <a:rPr lang="en">
                <a:solidFill>
                  <a:srgbClr val="2C2D60"/>
                </a:solidFill>
              </a:rPr>
              <a:t>Delivery of government extension services for farmer training and support</a:t>
            </a:r>
            <a:endParaRPr>
              <a:solidFill>
                <a:srgbClr val="2C2D60"/>
              </a:solidFill>
            </a:endParaRPr>
          </a:p>
        </p:txBody>
      </p:sp>
      <p:sp>
        <p:nvSpPr>
          <p:cNvPr id="1167" name="Google Shape;1167;p93"/>
          <p:cNvSpPr txBox="1">
            <a:spLocks noGrp="1"/>
          </p:cNvSpPr>
          <p:nvPr>
            <p:ph type="title"/>
          </p:nvPr>
        </p:nvSpPr>
        <p:spPr>
          <a:xfrm>
            <a:off x="6019550" y="1277525"/>
            <a:ext cx="4367400" cy="706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600">
                <a:solidFill>
                  <a:srgbClr val="2CB8C7"/>
                </a:solidFill>
              </a:rPr>
              <a:t>Sub-national level actions </a:t>
            </a:r>
            <a:r>
              <a:rPr lang="en" sz="1600" b="0">
                <a:solidFill>
                  <a:srgbClr val="2CB8C7"/>
                </a:solidFill>
              </a:rPr>
              <a:t>(provincial/state and municipality/district):</a:t>
            </a:r>
            <a:endParaRPr sz="1600" b="0">
              <a:solidFill>
                <a:srgbClr val="2CB8C7"/>
              </a:solidFill>
            </a:endParaRPr>
          </a:p>
        </p:txBody>
      </p:sp>
      <p:pic>
        <p:nvPicPr>
          <p:cNvPr id="1173" name="Google Shape;1173;p93"/>
          <p:cNvPicPr preferRelativeResize="0"/>
          <p:nvPr/>
        </p:nvPicPr>
        <p:blipFill>
          <a:blip r:embed="rId3">
            <a:alphaModFix/>
          </a:blip>
          <a:stretch>
            <a:fillRect/>
          </a:stretch>
        </p:blipFill>
        <p:spPr>
          <a:xfrm>
            <a:off x="1815900" y="4497566"/>
            <a:ext cx="8561400" cy="1624887"/>
          </a:xfrm>
          <a:prstGeom prst="rect">
            <a:avLst/>
          </a:prstGeom>
          <a:noFill/>
          <a:ln>
            <a:noFill/>
          </a:ln>
        </p:spPr>
      </p:pic>
      <p:sp>
        <p:nvSpPr>
          <p:cNvPr id="1174" name="Google Shape;1174;p93"/>
          <p:cNvSpPr/>
          <p:nvPr/>
        </p:nvSpPr>
        <p:spPr>
          <a:xfrm>
            <a:off x="5759452" y="1400702"/>
            <a:ext cx="260100" cy="260100"/>
          </a:xfrm>
          <a:prstGeom prst="ellipse">
            <a:avLst/>
          </a:prstGeom>
          <a:no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3"/>
          <p:cNvSpPr/>
          <p:nvPr/>
        </p:nvSpPr>
        <p:spPr>
          <a:xfrm>
            <a:off x="5847730" y="1485043"/>
            <a:ext cx="82800" cy="825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3"/>
          <p:cNvSpPr/>
          <p:nvPr/>
        </p:nvSpPr>
        <p:spPr>
          <a:xfrm>
            <a:off x="1061327" y="2398102"/>
            <a:ext cx="260100" cy="260100"/>
          </a:xfrm>
          <a:prstGeom prst="ellipse">
            <a:avLst/>
          </a:prstGeom>
          <a:no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3"/>
          <p:cNvSpPr/>
          <p:nvPr/>
        </p:nvSpPr>
        <p:spPr>
          <a:xfrm>
            <a:off x="1149605" y="2482443"/>
            <a:ext cx="82800" cy="825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3"/>
          <p:cNvSpPr/>
          <p:nvPr/>
        </p:nvSpPr>
        <p:spPr>
          <a:xfrm>
            <a:off x="6182280" y="5180532"/>
            <a:ext cx="82800" cy="82500"/>
          </a:xfrm>
          <a:prstGeom prst="ellipse">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9" name="Google Shape;1179;p93"/>
          <p:cNvCxnSpPr>
            <a:stCxn id="1174" idx="4"/>
            <a:endCxn id="1178" idx="1"/>
          </p:cNvCxnSpPr>
          <p:nvPr/>
        </p:nvCxnSpPr>
        <p:spPr>
          <a:xfrm rot="-5400000" flipH="1">
            <a:off x="4275952" y="3274352"/>
            <a:ext cx="3531900" cy="304800"/>
          </a:xfrm>
          <a:prstGeom prst="curvedConnector3">
            <a:avLst>
              <a:gd name="adj1" fmla="val 77748"/>
            </a:avLst>
          </a:prstGeom>
          <a:noFill/>
          <a:ln w="9525" cap="flat" cmpd="sng">
            <a:solidFill>
              <a:srgbClr val="2C2D60"/>
            </a:solidFill>
            <a:prstDash val="dot"/>
            <a:round/>
            <a:headEnd type="none" w="med" len="med"/>
            <a:tailEnd type="triangle" w="med" len="med"/>
          </a:ln>
        </p:spPr>
      </p:cxnSp>
      <p:sp>
        <p:nvSpPr>
          <p:cNvPr id="1180" name="Google Shape;1180;p93"/>
          <p:cNvSpPr/>
          <p:nvPr/>
        </p:nvSpPr>
        <p:spPr>
          <a:xfrm>
            <a:off x="4616930" y="5180532"/>
            <a:ext cx="82800" cy="82500"/>
          </a:xfrm>
          <a:prstGeom prst="ellipse">
            <a:avLst/>
          </a:prstGeom>
          <a:solidFill>
            <a:srgbClr val="2C2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1" name="Google Shape;1181;p93"/>
          <p:cNvCxnSpPr>
            <a:stCxn id="1176" idx="4"/>
            <a:endCxn id="1180" idx="1"/>
          </p:cNvCxnSpPr>
          <p:nvPr/>
        </p:nvCxnSpPr>
        <p:spPr>
          <a:xfrm rot="-5400000" flipH="1">
            <a:off x="1643027" y="2206552"/>
            <a:ext cx="2534400" cy="3437700"/>
          </a:xfrm>
          <a:prstGeom prst="curvedConnector3">
            <a:avLst>
              <a:gd name="adj1" fmla="val 76106"/>
            </a:avLst>
          </a:prstGeom>
          <a:noFill/>
          <a:ln w="9525" cap="flat" cmpd="sng">
            <a:solidFill>
              <a:srgbClr val="2C2D60"/>
            </a:solidFill>
            <a:prstDash val="dot"/>
            <a:round/>
            <a:headEnd type="none" w="med" len="med"/>
            <a:tailEnd type="triangle" w="med" len="med"/>
          </a:ln>
        </p:spPr>
      </p:cxnSp>
      <p:sp>
        <p:nvSpPr>
          <p:cNvPr id="1182" name="Google Shape;1182;p93"/>
          <p:cNvSpPr txBox="1">
            <a:spLocks noGrp="1"/>
          </p:cNvSpPr>
          <p:nvPr>
            <p:ph type="title"/>
          </p:nvPr>
        </p:nvSpPr>
        <p:spPr>
          <a:xfrm>
            <a:off x="609625" y="233500"/>
            <a:ext cx="6230400" cy="489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 and identify the right scale to work with according to needs</a:t>
            </a:r>
            <a:endParaRPr sz="2200"/>
          </a:p>
        </p:txBody>
      </p:sp>
      <p:sp>
        <p:nvSpPr>
          <p:cNvPr id="1183" name="Google Shape;1183;p93"/>
          <p:cNvSpPr txBox="1">
            <a:spLocks noGrp="1"/>
          </p:cNvSpPr>
          <p:nvPr>
            <p:ph type="subTitle" idx="1"/>
          </p:nvPr>
        </p:nvSpPr>
        <p:spPr>
          <a:xfrm rot="5400000">
            <a:off x="-3029600" y="3240450"/>
            <a:ext cx="6309300" cy="4380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t>HOW CAN BUSINESSES AND FINANCIAL INSTITUTIONS ENGAGE WITH DIFFERENT LEVELS OF GOVERNMENT?</a:t>
            </a:r>
            <a:endParaRPr sz="800"/>
          </a:p>
        </p:txBody>
      </p:sp>
      <p:sp>
        <p:nvSpPr>
          <p:cNvPr id="22" name="Google Shape;1115;p91"/>
          <p:cNvSpPr txBox="1"/>
          <p:nvPr/>
        </p:nvSpPr>
        <p:spPr>
          <a:xfrm>
            <a:off x="2489210" y="6113565"/>
            <a:ext cx="12768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0C76BC"/>
                </a:solidFill>
              </a:rPr>
              <a:t>Farm</a:t>
            </a:r>
            <a:endParaRPr sz="1200">
              <a:solidFill>
                <a:srgbClr val="0C76BC"/>
              </a:solidFill>
            </a:endParaRPr>
          </a:p>
        </p:txBody>
      </p:sp>
      <p:sp>
        <p:nvSpPr>
          <p:cNvPr id="23" name="Google Shape;1116;p91"/>
          <p:cNvSpPr txBox="1"/>
          <p:nvPr/>
        </p:nvSpPr>
        <p:spPr>
          <a:xfrm>
            <a:off x="3885652" y="6113565"/>
            <a:ext cx="1276800" cy="433422"/>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b="1">
                <a:solidFill>
                  <a:srgbClr val="0C76BC"/>
                </a:solidFill>
              </a:rPr>
              <a:t>Landscape</a:t>
            </a:r>
            <a:endParaRPr sz="1200" b="1">
              <a:solidFill>
                <a:srgbClr val="0C76BC"/>
              </a:solidFill>
            </a:endParaRPr>
          </a:p>
        </p:txBody>
      </p:sp>
      <p:sp>
        <p:nvSpPr>
          <p:cNvPr id="24" name="Google Shape;1117;p91"/>
          <p:cNvSpPr txBox="1"/>
          <p:nvPr/>
        </p:nvSpPr>
        <p:spPr>
          <a:xfrm>
            <a:off x="5522347" y="6113565"/>
            <a:ext cx="1276800" cy="433422"/>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b="1">
                <a:solidFill>
                  <a:srgbClr val="0C76BC"/>
                </a:solidFill>
              </a:rPr>
              <a:t>Sub-national</a:t>
            </a:r>
            <a:endParaRPr sz="1200" b="1">
              <a:solidFill>
                <a:srgbClr val="0C76BC"/>
              </a:solidFill>
            </a:endParaRPr>
          </a:p>
        </p:txBody>
      </p:sp>
      <p:sp>
        <p:nvSpPr>
          <p:cNvPr id="25" name="Google Shape;1118;p91"/>
          <p:cNvSpPr txBox="1"/>
          <p:nvPr/>
        </p:nvSpPr>
        <p:spPr>
          <a:xfrm>
            <a:off x="7050405" y="6113565"/>
            <a:ext cx="1276800" cy="433422"/>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0C76BC"/>
                </a:solidFill>
              </a:rPr>
              <a:t>National</a:t>
            </a:r>
            <a:endParaRPr sz="1200">
              <a:solidFill>
                <a:srgbClr val="0C76BC"/>
              </a:solidFill>
            </a:endParaRPr>
          </a:p>
        </p:txBody>
      </p:sp>
      <p:sp>
        <p:nvSpPr>
          <p:cNvPr id="26" name="Google Shape;1119;p91"/>
          <p:cNvSpPr txBox="1"/>
          <p:nvPr/>
        </p:nvSpPr>
        <p:spPr>
          <a:xfrm>
            <a:off x="8590053" y="6113565"/>
            <a:ext cx="1276800" cy="369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sz="1200">
                <a:solidFill>
                  <a:srgbClr val="0C76BC"/>
                </a:solidFill>
              </a:rPr>
              <a:t>Global</a:t>
            </a:r>
            <a:endParaRPr sz="1200">
              <a:solidFill>
                <a:srgbClr val="0C76BC"/>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94"/>
          <p:cNvSpPr/>
          <p:nvPr/>
        </p:nvSpPr>
        <p:spPr>
          <a:xfrm>
            <a:off x="0" y="0"/>
            <a:ext cx="12193200" cy="5781000"/>
          </a:xfrm>
          <a:prstGeom prst="rect">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9" name="Google Shape;1189;p94"/>
          <p:cNvPicPr preferRelativeResize="0"/>
          <p:nvPr/>
        </p:nvPicPr>
        <p:blipFill rotWithShape="1">
          <a:blip r:embed="rId3">
            <a:alphaModFix/>
          </a:blip>
          <a:srcRect t="18106"/>
          <a:stretch/>
        </p:blipFill>
        <p:spPr>
          <a:xfrm>
            <a:off x="615450" y="538525"/>
            <a:ext cx="11577748" cy="6319476"/>
          </a:xfrm>
          <a:prstGeom prst="rect">
            <a:avLst/>
          </a:prstGeom>
          <a:noFill/>
          <a:ln>
            <a:noFill/>
          </a:ln>
        </p:spPr>
      </p:pic>
      <p:pic>
        <p:nvPicPr>
          <p:cNvPr id="1190" name="Google Shape;1190;p94"/>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1191" name="Google Shape;1191;p94"/>
          <p:cNvSpPr/>
          <p:nvPr/>
        </p:nvSpPr>
        <p:spPr>
          <a:xfrm>
            <a:off x="615500" y="2224001"/>
            <a:ext cx="11577900" cy="4672500"/>
          </a:xfrm>
          <a:prstGeom prst="rect">
            <a:avLst/>
          </a:prstGeom>
          <a:gradFill>
            <a:gsLst>
              <a:gs pos="0">
                <a:srgbClr val="D57D55"/>
              </a:gs>
              <a:gs pos="100000">
                <a:srgbClr val="D57F57">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4"/>
          <p:cNvSpPr txBox="1">
            <a:spLocks noGrp="1"/>
          </p:cNvSpPr>
          <p:nvPr>
            <p:ph type="title"/>
          </p:nvPr>
        </p:nvSpPr>
        <p:spPr>
          <a:xfrm>
            <a:off x="975175" y="4806425"/>
            <a:ext cx="9885600" cy="930000"/>
          </a:xfrm>
          <a:prstGeom prst="rect">
            <a:avLst/>
          </a:prstGeom>
          <a:effectLst>
            <a:outerShdw blurRad="57150" dist="19050" dir="5400000" algn="bl" rotWithShape="0">
              <a:srgbClr val="000000">
                <a:alpha val="40000"/>
              </a:srgbClr>
            </a:outerShdw>
          </a:effectLst>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sz="4800" b="1">
                <a:solidFill>
                  <a:schemeClr val="lt1"/>
                </a:solidFill>
              </a:rPr>
              <a:t>What kinds of support can businesses and financial institutions provide outside their value chains?</a:t>
            </a:r>
            <a:endParaRPr sz="4800" b="1">
              <a:solidFill>
                <a:schemeClr val="lt1"/>
              </a:solidFill>
            </a:endParaRPr>
          </a:p>
        </p:txBody>
      </p:sp>
      <p:sp>
        <p:nvSpPr>
          <p:cNvPr id="1193" name="Google Shape;1193;p94"/>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4"/>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5" name="Google Shape;1195;p94"/>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1196" name="Google Shape;1196;p94"/>
          <p:cNvSpPr txBox="1"/>
          <p:nvPr/>
        </p:nvSpPr>
        <p:spPr>
          <a:xfrm>
            <a:off x="8319225" y="6361175"/>
            <a:ext cx="3636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Indonesia</a:t>
            </a:r>
            <a:endParaRPr sz="11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9"/>
          <p:cNvSpPr txBox="1">
            <a:spLocks noGrp="1"/>
          </p:cNvSpPr>
          <p:nvPr>
            <p:ph type="title"/>
          </p:nvPr>
        </p:nvSpPr>
        <p:spPr>
          <a:xfrm>
            <a:off x="609625" y="916700"/>
            <a:ext cx="4590300" cy="12921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
              <a:t>What is the purpose of this document?</a:t>
            </a:r>
            <a:endParaRPr/>
          </a:p>
        </p:txBody>
      </p:sp>
      <p:sp>
        <p:nvSpPr>
          <p:cNvPr id="301" name="Google Shape;301;p49"/>
          <p:cNvSpPr txBox="1"/>
          <p:nvPr/>
        </p:nvSpPr>
        <p:spPr>
          <a:xfrm>
            <a:off x="620200" y="2170100"/>
            <a:ext cx="10255800" cy="177737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dirty="0">
                <a:solidFill>
                  <a:srgbClr val="2CB8C7"/>
                </a:solidFill>
              </a:rPr>
              <a:t>Building on the work of </a:t>
            </a:r>
            <a:r>
              <a:rPr lang="en" sz="1500" b="1" dirty="0">
                <a:solidFill>
                  <a:srgbClr val="2CB8C7"/>
                </a:solidFill>
                <a:hlinkClick r:id="rId3"/>
              </a:rPr>
              <a:t>the Value Beyond Value Chains (VBV) initiative</a:t>
            </a:r>
            <a:r>
              <a:rPr lang="en" sz="1500" b="1" dirty="0">
                <a:solidFill>
                  <a:srgbClr val="2CB8C7"/>
                </a:solidFill>
              </a:rPr>
              <a:t>,</a:t>
            </a:r>
            <a:r>
              <a:rPr lang="en" sz="1500" dirty="0">
                <a:solidFill>
                  <a:srgbClr val="2C2D60"/>
                </a:solidFill>
              </a:rPr>
              <a:t> led by UNDP and supported by the Good Growth Partnership, and the insights of other leading institutions, this presentation highlights </a:t>
            </a:r>
            <a:r>
              <a:rPr lang="en" sz="1500" b="1" i="1" dirty="0">
                <a:solidFill>
                  <a:srgbClr val="2C2D60"/>
                </a:solidFill>
              </a:rPr>
              <a:t>why</a:t>
            </a:r>
            <a:r>
              <a:rPr lang="en" sz="1500" b="1" dirty="0">
                <a:solidFill>
                  <a:srgbClr val="2C2D60"/>
                </a:solidFill>
              </a:rPr>
              <a:t> cross-sectoral collaboration is essential</a:t>
            </a:r>
            <a:r>
              <a:rPr lang="en" sz="1500" dirty="0">
                <a:solidFill>
                  <a:srgbClr val="2C2D60"/>
                </a:solidFill>
              </a:rPr>
              <a:t> to drive improved commodity sustainability and reduce tropical deforestation, and introduces </a:t>
            </a:r>
            <a:r>
              <a:rPr lang="en" sz="1500" b="1" i="1" dirty="0">
                <a:solidFill>
                  <a:srgbClr val="2C2D60"/>
                </a:solidFill>
              </a:rPr>
              <a:t>how </a:t>
            </a:r>
            <a:r>
              <a:rPr lang="en" sz="1500" b="1" dirty="0">
                <a:solidFill>
                  <a:srgbClr val="2C2D60"/>
                </a:solidFill>
              </a:rPr>
              <a:t>private sector companies and financial institutions can begin engaging</a:t>
            </a:r>
            <a:r>
              <a:rPr lang="en" sz="1500" dirty="0">
                <a:solidFill>
                  <a:srgbClr val="2C2D60"/>
                </a:solidFill>
              </a:rPr>
              <a:t> with sustainability efforts beyond their value chains at different levels of government – to generate both business benefits and positive systemic impact. This document is supplemented by the </a:t>
            </a:r>
            <a:r>
              <a:rPr lang="en" sz="1500" b="1" dirty="0">
                <a:solidFill>
                  <a:srgbClr val="2C2D60"/>
                </a:solidFill>
                <a:hlinkClick r:id="rId4"/>
              </a:rPr>
              <a:t>Value Beyond Value Chains Case Studies Collection</a:t>
            </a:r>
            <a:r>
              <a:rPr lang="en" sz="1500" dirty="0">
                <a:solidFill>
                  <a:srgbClr val="2C2D60"/>
                </a:solidFill>
              </a:rPr>
              <a:t>.</a:t>
            </a:r>
            <a:endParaRPr sz="1500" dirty="0">
              <a:solidFill>
                <a:srgbClr val="2C2D6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95"/>
          <p:cNvSpPr/>
          <p:nvPr/>
        </p:nvSpPr>
        <p:spPr>
          <a:xfrm>
            <a:off x="3789800" y="1777855"/>
            <a:ext cx="4380600" cy="4376400"/>
          </a:xfrm>
          <a:prstGeom prst="ellipse">
            <a:avLst/>
          </a:prstGeom>
          <a:solidFill>
            <a:schemeClr val="lt1"/>
          </a:solidFill>
          <a:ln w="9525" cap="flat" cmpd="sng">
            <a:solidFill>
              <a:srgbClr val="D57D55"/>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2C2D60"/>
              </a:solidFill>
            </a:endParaRPr>
          </a:p>
        </p:txBody>
      </p:sp>
      <p:sp>
        <p:nvSpPr>
          <p:cNvPr id="1202" name="Google Shape;1202;p95"/>
          <p:cNvSpPr/>
          <p:nvPr/>
        </p:nvSpPr>
        <p:spPr>
          <a:xfrm>
            <a:off x="4347550" y="2352616"/>
            <a:ext cx="3229800" cy="3227100"/>
          </a:xfrm>
          <a:prstGeom prst="ellipse">
            <a:avLst/>
          </a:prstGeom>
          <a:solidFill>
            <a:srgbClr val="EAF3F3"/>
          </a:solidFill>
          <a:ln w="9525" cap="flat" cmpd="sng">
            <a:solidFill>
              <a:srgbClr val="2CB8C7"/>
            </a:solidFill>
            <a:prstDash val="dash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2C2D60"/>
              </a:solidFill>
            </a:endParaRPr>
          </a:p>
        </p:txBody>
      </p:sp>
      <p:sp>
        <p:nvSpPr>
          <p:cNvPr id="1203" name="Google Shape;1203;p95"/>
          <p:cNvSpPr txBox="1"/>
          <p:nvPr/>
        </p:nvSpPr>
        <p:spPr>
          <a:xfrm>
            <a:off x="4597975" y="3104275"/>
            <a:ext cx="2763900" cy="210311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800" b="1">
                <a:solidFill>
                  <a:srgbClr val="2CB8C7"/>
                </a:solidFill>
              </a:rPr>
              <a:t>Coordination and collaboration</a:t>
            </a:r>
            <a:endParaRPr sz="1800" b="1">
              <a:solidFill>
                <a:srgbClr val="2CB8C7"/>
              </a:solidFill>
            </a:endParaRPr>
          </a:p>
          <a:p>
            <a:pPr algn="ctr">
              <a:spcBef>
                <a:spcPts val="1000"/>
              </a:spcBef>
              <a:spcAft>
                <a:spcPts val="1000"/>
              </a:spcAft>
            </a:pPr>
            <a:r>
              <a:rPr lang="en" sz="1200">
                <a:solidFill>
                  <a:srgbClr val="2C2D60"/>
                </a:solidFill>
              </a:rPr>
              <a:t>Improve communication, relationship building, information sharing, and collaboration – between companies, governments, and other commodity stakeholders – across the sector and across the region.</a:t>
            </a:r>
            <a:endParaRPr sz="1200">
              <a:solidFill>
                <a:srgbClr val="2C2D60"/>
              </a:solidFill>
            </a:endParaRPr>
          </a:p>
        </p:txBody>
      </p:sp>
      <p:sp>
        <p:nvSpPr>
          <p:cNvPr id="1204" name="Google Shape;1204;p95"/>
          <p:cNvSpPr txBox="1">
            <a:spLocks noGrp="1"/>
          </p:cNvSpPr>
          <p:nvPr>
            <p:ph type="body" idx="1"/>
          </p:nvPr>
        </p:nvSpPr>
        <p:spPr>
          <a:xfrm rot="5400000">
            <a:off x="-3062150" y="3216900"/>
            <a:ext cx="63093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None/>
            </a:pPr>
            <a:r>
              <a:rPr lang="en" sz="800">
                <a:solidFill>
                  <a:srgbClr val="66679A"/>
                </a:solidFill>
              </a:rPr>
              <a:t>WHAT KINDS OF SUPPORT CAN BUSINESSES AND FINANCIAL INSTITUTIONS PROVIDE OUTSIDE THEIR VALUE CHAINS?</a:t>
            </a:r>
            <a:endParaRPr sz="800">
              <a:solidFill>
                <a:srgbClr val="66679A"/>
              </a:solidFill>
            </a:endParaRPr>
          </a:p>
        </p:txBody>
      </p:sp>
      <p:pic>
        <p:nvPicPr>
          <p:cNvPr id="1205" name="Google Shape;1205;p95"/>
          <p:cNvPicPr preferRelativeResize="0"/>
          <p:nvPr/>
        </p:nvPicPr>
        <p:blipFill>
          <a:blip r:embed="rId3">
            <a:alphaModFix/>
          </a:blip>
          <a:stretch>
            <a:fillRect/>
          </a:stretch>
        </p:blipFill>
        <p:spPr>
          <a:xfrm>
            <a:off x="48208" y="85531"/>
            <a:ext cx="217725" cy="174175"/>
          </a:xfrm>
          <a:prstGeom prst="rect">
            <a:avLst/>
          </a:prstGeom>
          <a:noFill/>
          <a:ln>
            <a:noFill/>
          </a:ln>
        </p:spPr>
      </p:pic>
      <p:sp>
        <p:nvSpPr>
          <p:cNvPr id="1206" name="Google Shape;1206;p95"/>
          <p:cNvSpPr txBox="1">
            <a:spLocks noGrp="1"/>
          </p:cNvSpPr>
          <p:nvPr>
            <p:ph type="title"/>
          </p:nvPr>
        </p:nvSpPr>
        <p:spPr>
          <a:xfrm>
            <a:off x="609625" y="152400"/>
            <a:ext cx="6249000" cy="562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b="1">
                <a:solidFill>
                  <a:srgbClr val="2C2D60"/>
                </a:solidFill>
              </a:rPr>
              <a:t>Companies can support multiple aspects of the enabling environment</a:t>
            </a:r>
            <a:endParaRPr sz="2600" b="1">
              <a:solidFill>
                <a:srgbClr val="2C2D60"/>
              </a:solidFill>
            </a:endParaRPr>
          </a:p>
        </p:txBody>
      </p:sp>
      <p:sp>
        <p:nvSpPr>
          <p:cNvPr id="1207" name="Google Shape;1207;p95"/>
          <p:cNvSpPr txBox="1">
            <a:spLocks noGrp="1"/>
          </p:cNvSpPr>
          <p:nvPr>
            <p:ph type="title"/>
          </p:nvPr>
        </p:nvSpPr>
        <p:spPr>
          <a:xfrm>
            <a:off x="609625" y="1110538"/>
            <a:ext cx="6852300" cy="665700"/>
          </a:xfrm>
          <a:prstGeom prst="rect">
            <a:avLst/>
          </a:prstGeom>
        </p:spPr>
        <p:txBody>
          <a:bodyPr spcFirstLastPara="1" wrap="square" lIns="121900" tIns="121900" rIns="121900" bIns="121900" anchor="t" anchorCtr="0">
            <a:noAutofit/>
          </a:bodyPr>
          <a:lstStyle/>
          <a:p>
            <a:pPr>
              <a:spcBef>
                <a:spcPts val="1000"/>
              </a:spcBef>
            </a:pPr>
            <a:r>
              <a:rPr lang="en" sz="1400" b="0">
                <a:solidFill>
                  <a:srgbClr val="2C2D60"/>
                </a:solidFill>
              </a:rPr>
              <a:t>Underpinned by coordination </a:t>
            </a:r>
            <a:r>
              <a:rPr lang="en" sz="1400">
                <a:solidFill>
                  <a:srgbClr val="2C2D60"/>
                </a:solidFill>
              </a:rPr>
              <a:t>and </a:t>
            </a:r>
            <a:r>
              <a:rPr lang="en" sz="1400" b="0">
                <a:solidFill>
                  <a:srgbClr val="2C2D60"/>
                </a:solidFill>
              </a:rPr>
              <a:t>collaboration, companies can work directly with governments and other stakeholders according to the specific sustainability needs.</a:t>
            </a:r>
            <a:r>
              <a:rPr lang="en" sz="1400">
                <a:solidFill>
                  <a:srgbClr val="2C2D60"/>
                </a:solidFill>
              </a:rPr>
              <a:t> </a:t>
            </a:r>
            <a:endParaRPr sz="1400" b="0">
              <a:solidFill>
                <a:srgbClr val="2C2D60"/>
              </a:solidFill>
            </a:endParaRPr>
          </a:p>
        </p:txBody>
      </p:sp>
      <p:sp>
        <p:nvSpPr>
          <p:cNvPr id="1208" name="Google Shape;1208;p95"/>
          <p:cNvSpPr txBox="1"/>
          <p:nvPr/>
        </p:nvSpPr>
        <p:spPr>
          <a:xfrm>
            <a:off x="1109038" y="2236025"/>
            <a:ext cx="2537100" cy="11697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b="1">
                <a:solidFill>
                  <a:srgbClr val="D57D55"/>
                </a:solidFill>
              </a:rPr>
              <a:t>Stronger land use governance</a:t>
            </a:r>
            <a:br>
              <a:rPr lang="en" sz="1200">
                <a:solidFill>
                  <a:srgbClr val="2C2D60"/>
                </a:solidFill>
              </a:rPr>
            </a:br>
            <a:r>
              <a:rPr lang="en" sz="1200">
                <a:solidFill>
                  <a:srgbClr val="2C2D60"/>
                </a:solidFill>
              </a:rPr>
              <a:t>Support improved land use governance and regulation to ensure sustainable land use.</a:t>
            </a:r>
            <a:endParaRPr sz="900" b="1">
              <a:solidFill>
                <a:srgbClr val="2C2D60"/>
              </a:solidFill>
            </a:endParaRPr>
          </a:p>
        </p:txBody>
      </p:sp>
      <p:sp>
        <p:nvSpPr>
          <p:cNvPr id="1209" name="Google Shape;1209;p95"/>
          <p:cNvSpPr txBox="1"/>
          <p:nvPr/>
        </p:nvSpPr>
        <p:spPr>
          <a:xfrm>
            <a:off x="1600100" y="5281600"/>
            <a:ext cx="2661000" cy="954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b="1">
                <a:solidFill>
                  <a:srgbClr val="D57D55"/>
                </a:solidFill>
              </a:rPr>
              <a:t>Improved conservation</a:t>
            </a:r>
            <a:br>
              <a:rPr lang="en" sz="1200">
                <a:solidFill>
                  <a:srgbClr val="2C2D60"/>
                </a:solidFill>
              </a:rPr>
            </a:br>
            <a:r>
              <a:rPr lang="en" sz="1200">
                <a:solidFill>
                  <a:srgbClr val="2C2D60"/>
                </a:solidFill>
              </a:rPr>
              <a:t>Improve conservation policy, enforcement, and strengthen incentives and funding mechanisms.</a:t>
            </a:r>
            <a:endParaRPr sz="900">
              <a:solidFill>
                <a:srgbClr val="2C2D60"/>
              </a:solidFill>
            </a:endParaRPr>
          </a:p>
        </p:txBody>
      </p:sp>
      <p:sp>
        <p:nvSpPr>
          <p:cNvPr id="1210" name="Google Shape;1210;p95"/>
          <p:cNvSpPr txBox="1"/>
          <p:nvPr/>
        </p:nvSpPr>
        <p:spPr>
          <a:xfrm>
            <a:off x="8012500" y="1757025"/>
            <a:ext cx="2661000" cy="9543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1000"/>
              </a:spcAft>
              <a:buNone/>
            </a:pPr>
            <a:r>
              <a:rPr lang="en" b="1">
                <a:solidFill>
                  <a:srgbClr val="D57D55"/>
                </a:solidFill>
              </a:rPr>
              <a:t>Better production practices</a:t>
            </a:r>
            <a:br>
              <a:rPr lang="en" sz="1200">
                <a:solidFill>
                  <a:srgbClr val="2C2D60"/>
                </a:solidFill>
              </a:rPr>
            </a:br>
            <a:r>
              <a:rPr lang="en" sz="1200">
                <a:solidFill>
                  <a:srgbClr val="2C2D60"/>
                </a:solidFill>
              </a:rPr>
              <a:t>Deliver more systemic solutions to improve production practices and farmer support.</a:t>
            </a:r>
            <a:endParaRPr sz="900">
              <a:solidFill>
                <a:srgbClr val="2C2D60"/>
              </a:solidFill>
            </a:endParaRPr>
          </a:p>
        </p:txBody>
      </p:sp>
      <p:sp>
        <p:nvSpPr>
          <p:cNvPr id="1211" name="Google Shape;1211;p95"/>
          <p:cNvSpPr txBox="1"/>
          <p:nvPr/>
        </p:nvSpPr>
        <p:spPr>
          <a:xfrm>
            <a:off x="8170300" y="4934400"/>
            <a:ext cx="2537100" cy="13545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0"/>
              </a:spcAft>
              <a:buNone/>
            </a:pPr>
            <a:r>
              <a:rPr lang="en" b="1">
                <a:solidFill>
                  <a:srgbClr val="D57D55"/>
                </a:solidFill>
              </a:rPr>
              <a:t>Support community development</a:t>
            </a:r>
            <a:br>
              <a:rPr lang="en" sz="1200">
                <a:solidFill>
                  <a:srgbClr val="2C2D60"/>
                </a:solidFill>
              </a:rPr>
            </a:br>
            <a:r>
              <a:rPr lang="en" sz="1200">
                <a:solidFill>
                  <a:srgbClr val="2C2D60"/>
                </a:solidFill>
              </a:rPr>
              <a:t>Deliver long term solutions for social and economic development at community and landscape levels.</a:t>
            </a:r>
            <a:endParaRPr sz="900" b="1">
              <a:solidFill>
                <a:srgbClr val="2C2D60"/>
              </a:solidFill>
            </a:endParaRPr>
          </a:p>
        </p:txBody>
      </p:sp>
      <p:cxnSp>
        <p:nvCxnSpPr>
          <p:cNvPr id="1212" name="Google Shape;1212;p95"/>
          <p:cNvCxnSpPr>
            <a:stCxn id="1202" idx="0"/>
            <a:endCxn id="1210" idx="1"/>
          </p:cNvCxnSpPr>
          <p:nvPr/>
        </p:nvCxnSpPr>
        <p:spPr>
          <a:xfrm rot="-5400000">
            <a:off x="6928150" y="1268416"/>
            <a:ext cx="118500" cy="2049900"/>
          </a:xfrm>
          <a:prstGeom prst="curvedConnector2">
            <a:avLst/>
          </a:prstGeom>
          <a:noFill/>
          <a:ln w="9525" cap="flat" cmpd="sng">
            <a:solidFill>
              <a:srgbClr val="2AB8C6"/>
            </a:solidFill>
            <a:prstDash val="dashDot"/>
            <a:round/>
            <a:headEnd type="none" w="med" len="med"/>
            <a:tailEnd type="triangle" w="med" len="med"/>
          </a:ln>
        </p:spPr>
      </p:cxnSp>
      <p:cxnSp>
        <p:nvCxnSpPr>
          <p:cNvPr id="1213" name="Google Shape;1213;p95"/>
          <p:cNvCxnSpPr>
            <a:stCxn id="1202" idx="6"/>
            <a:endCxn id="1211" idx="1"/>
          </p:cNvCxnSpPr>
          <p:nvPr/>
        </p:nvCxnSpPr>
        <p:spPr>
          <a:xfrm>
            <a:off x="7577350" y="3966166"/>
            <a:ext cx="592800" cy="1645500"/>
          </a:xfrm>
          <a:prstGeom prst="curvedConnector3">
            <a:avLst>
              <a:gd name="adj1" fmla="val 50013"/>
            </a:avLst>
          </a:prstGeom>
          <a:noFill/>
          <a:ln w="9525" cap="flat" cmpd="sng">
            <a:solidFill>
              <a:srgbClr val="2AB8C6"/>
            </a:solidFill>
            <a:prstDash val="dashDot"/>
            <a:round/>
            <a:headEnd type="none" w="med" len="med"/>
            <a:tailEnd type="triangle" w="med" len="med"/>
          </a:ln>
        </p:spPr>
      </p:cxnSp>
      <p:cxnSp>
        <p:nvCxnSpPr>
          <p:cNvPr id="1214" name="Google Shape;1214;p95"/>
          <p:cNvCxnSpPr>
            <a:stCxn id="1202" idx="4"/>
            <a:endCxn id="1209" idx="3"/>
          </p:cNvCxnSpPr>
          <p:nvPr/>
        </p:nvCxnSpPr>
        <p:spPr>
          <a:xfrm rot="5400000">
            <a:off x="5022250" y="4818616"/>
            <a:ext cx="179100" cy="1701300"/>
          </a:xfrm>
          <a:prstGeom prst="curvedConnector2">
            <a:avLst/>
          </a:prstGeom>
          <a:noFill/>
          <a:ln w="9525" cap="flat" cmpd="sng">
            <a:solidFill>
              <a:srgbClr val="2AB8C6"/>
            </a:solidFill>
            <a:prstDash val="dashDot"/>
            <a:round/>
            <a:headEnd type="none" w="med" len="med"/>
            <a:tailEnd type="triangle" w="med" len="med"/>
          </a:ln>
        </p:spPr>
      </p:cxnSp>
      <p:cxnSp>
        <p:nvCxnSpPr>
          <p:cNvPr id="1215" name="Google Shape;1215;p95"/>
          <p:cNvCxnSpPr>
            <a:stCxn id="1202" idx="2"/>
            <a:endCxn id="1208" idx="3"/>
          </p:cNvCxnSpPr>
          <p:nvPr/>
        </p:nvCxnSpPr>
        <p:spPr>
          <a:xfrm rot="10800000">
            <a:off x="3646150" y="2820766"/>
            <a:ext cx="701400" cy="1145400"/>
          </a:xfrm>
          <a:prstGeom prst="curvedConnector3">
            <a:avLst>
              <a:gd name="adj1" fmla="val 50001"/>
            </a:avLst>
          </a:prstGeom>
          <a:noFill/>
          <a:ln w="9525" cap="flat" cmpd="sng">
            <a:solidFill>
              <a:srgbClr val="2AB8C6"/>
            </a:solidFill>
            <a:prstDash val="dashDot"/>
            <a:round/>
            <a:headEnd type="none" w="med" len="med"/>
            <a:tailEnd type="triangle" w="med" len="me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cxnSp>
        <p:nvCxnSpPr>
          <p:cNvPr id="1220" name="Google Shape;1220;p96"/>
          <p:cNvCxnSpPr>
            <a:stCxn id="1221" idx="4"/>
          </p:cNvCxnSpPr>
          <p:nvPr/>
        </p:nvCxnSpPr>
        <p:spPr>
          <a:xfrm>
            <a:off x="932675" y="1722050"/>
            <a:ext cx="0" cy="3856200"/>
          </a:xfrm>
          <a:prstGeom prst="straightConnector1">
            <a:avLst/>
          </a:prstGeom>
          <a:noFill/>
          <a:ln w="19050" cap="flat" cmpd="sng">
            <a:solidFill>
              <a:srgbClr val="2C2D60"/>
            </a:solidFill>
            <a:prstDash val="dot"/>
            <a:round/>
            <a:headEnd type="none" w="med" len="med"/>
            <a:tailEnd type="triangle" w="med" len="med"/>
          </a:ln>
        </p:spPr>
      </p:cxnSp>
      <p:sp>
        <p:nvSpPr>
          <p:cNvPr id="1222" name="Google Shape;1222;p96"/>
          <p:cNvSpPr txBox="1"/>
          <p:nvPr/>
        </p:nvSpPr>
        <p:spPr>
          <a:xfrm>
            <a:off x="1252650" y="1341300"/>
            <a:ext cx="9399300" cy="41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D57D55"/>
                </a:solidFill>
              </a:rPr>
              <a:t>Coordination and collaboration</a:t>
            </a:r>
            <a:endParaRPr b="1">
              <a:solidFill>
                <a:srgbClr val="D57D55"/>
              </a:solidFill>
            </a:endParaRPr>
          </a:p>
          <a:p>
            <a:pPr>
              <a:lnSpc>
                <a:spcPct val="115000"/>
              </a:lnSpc>
            </a:pPr>
            <a:r>
              <a:rPr lang="en">
                <a:solidFill>
                  <a:srgbClr val="2C2D60"/>
                </a:solidFill>
              </a:rPr>
              <a:t>Improve communication, relationship building, information sharing, and collaboration – between companies, governments, and other commodity stakeholders – across the sector and across the region.</a:t>
            </a:r>
            <a:br>
              <a:rPr lang="en"/>
            </a:b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Improve </a:t>
            </a:r>
            <a:r>
              <a:rPr lang="en" b="1">
                <a:solidFill>
                  <a:srgbClr val="2C2D60"/>
                </a:solidFill>
              </a:rPr>
              <a:t>coordination and alignment</a:t>
            </a:r>
            <a:r>
              <a:rPr lang="en">
                <a:solidFill>
                  <a:srgbClr val="2C2D60"/>
                </a:solidFill>
              </a:rPr>
              <a:t> between different initiatives with shared goals.</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Increase </a:t>
            </a:r>
            <a:r>
              <a:rPr lang="en" b="1">
                <a:solidFill>
                  <a:srgbClr val="2C2D60"/>
                </a:solidFill>
              </a:rPr>
              <a:t>transparency and accountability</a:t>
            </a:r>
            <a:r>
              <a:rPr lang="en">
                <a:solidFill>
                  <a:srgbClr val="2C2D60"/>
                </a:solidFill>
              </a:rPr>
              <a:t> of initiatives across the sector.</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b="1">
                <a:solidFill>
                  <a:srgbClr val="2C2D60"/>
                </a:solidFill>
              </a:rPr>
              <a:t>Reduce duplication</a:t>
            </a:r>
            <a:r>
              <a:rPr lang="en">
                <a:solidFill>
                  <a:srgbClr val="2C2D60"/>
                </a:solidFill>
              </a:rPr>
              <a:t>, dilution of effort and confusion.</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Identify opportunities for </a:t>
            </a:r>
            <a:r>
              <a:rPr lang="en" b="1">
                <a:solidFill>
                  <a:srgbClr val="2C2D60"/>
                </a:solidFill>
              </a:rPr>
              <a:t>pre-competitive collaboration between companies</a:t>
            </a:r>
            <a:r>
              <a:rPr lang="en">
                <a:solidFill>
                  <a:srgbClr val="2C2D60"/>
                </a:solidFill>
              </a:rPr>
              <a:t> and for </a:t>
            </a:r>
            <a:r>
              <a:rPr lang="en" b="1">
                <a:solidFill>
                  <a:srgbClr val="2C2D60"/>
                </a:solidFill>
              </a:rPr>
              <a:t>public private collaboration.</a:t>
            </a:r>
            <a:endParaRPr b="1">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Facilitate more </a:t>
            </a:r>
            <a:r>
              <a:rPr lang="en" b="1">
                <a:solidFill>
                  <a:srgbClr val="2C2D60"/>
                </a:solidFill>
              </a:rPr>
              <a:t>ambitious multi-party partnerships</a:t>
            </a:r>
            <a:r>
              <a:rPr lang="en">
                <a:solidFill>
                  <a:srgbClr val="2C2D60"/>
                </a:solidFill>
              </a:rPr>
              <a:t> that can deliver long-lasting sectoral capacity building.</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Encourage </a:t>
            </a:r>
            <a:r>
              <a:rPr lang="en" b="1">
                <a:solidFill>
                  <a:srgbClr val="2C2D60"/>
                </a:solidFill>
              </a:rPr>
              <a:t>increased policy coherence </a:t>
            </a:r>
            <a:r>
              <a:rPr lang="en">
                <a:solidFill>
                  <a:srgbClr val="2C2D60"/>
                </a:solidFill>
              </a:rPr>
              <a:t>between different ministries and different levels of government (national, provincial, local).</a:t>
            </a:r>
            <a:endParaRPr>
              <a:solidFill>
                <a:srgbClr val="2C2D60"/>
              </a:solidFill>
            </a:endParaRPr>
          </a:p>
          <a:p>
            <a:pPr marL="457200" indent="-317500">
              <a:lnSpc>
                <a:spcPct val="115000"/>
              </a:lnSpc>
              <a:buClr>
                <a:srgbClr val="2C2D60"/>
              </a:buClr>
              <a:buSzPts val="1400"/>
              <a:buChar char="●"/>
            </a:pPr>
            <a:r>
              <a:rPr lang="en" b="1">
                <a:solidFill>
                  <a:srgbClr val="2C2D60"/>
                </a:solidFill>
              </a:rPr>
              <a:t>Signal support and commitment </a:t>
            </a:r>
            <a:r>
              <a:rPr lang="en">
                <a:solidFill>
                  <a:srgbClr val="2C2D60"/>
                </a:solidFill>
              </a:rPr>
              <a:t>to important communities and sectors through</a:t>
            </a:r>
            <a:r>
              <a:rPr lang="en" b="1">
                <a:solidFill>
                  <a:srgbClr val="2C2D60"/>
                </a:solidFill>
              </a:rPr>
              <a:t> longer-term agreements.</a:t>
            </a:r>
            <a:r>
              <a:rPr lang="en">
                <a:solidFill>
                  <a:srgbClr val="2C2D60"/>
                </a:solidFill>
              </a:rPr>
              <a:t>  </a:t>
            </a:r>
            <a:endParaRPr>
              <a:solidFill>
                <a:srgbClr val="2C2D60"/>
              </a:solidFill>
            </a:endParaRPr>
          </a:p>
          <a:p>
            <a:pPr marL="0" lvl="0" indent="0" algn="l" rtl="0">
              <a:lnSpc>
                <a:spcPct val="115000"/>
              </a:lnSpc>
              <a:spcBef>
                <a:spcPts val="0"/>
              </a:spcBef>
              <a:spcAft>
                <a:spcPts val="0"/>
              </a:spcAft>
              <a:buNone/>
            </a:pPr>
            <a:endParaRPr>
              <a:solidFill>
                <a:srgbClr val="2C2D60"/>
              </a:solidFill>
            </a:endParaRPr>
          </a:p>
          <a:p>
            <a:pPr marL="0" lvl="0" indent="0" algn="l" rtl="0">
              <a:lnSpc>
                <a:spcPct val="115000"/>
              </a:lnSpc>
              <a:spcBef>
                <a:spcPts val="0"/>
              </a:spcBef>
              <a:spcAft>
                <a:spcPts val="0"/>
              </a:spcAft>
              <a:buNone/>
            </a:pPr>
            <a:endParaRPr>
              <a:solidFill>
                <a:srgbClr val="2C2D60"/>
              </a:solidFill>
            </a:endParaRPr>
          </a:p>
          <a:p>
            <a:pPr marL="0" lvl="0" indent="0" algn="l" rtl="0">
              <a:lnSpc>
                <a:spcPct val="115000"/>
              </a:lnSpc>
              <a:spcBef>
                <a:spcPts val="0"/>
              </a:spcBef>
              <a:spcAft>
                <a:spcPts val="0"/>
              </a:spcAft>
              <a:buNone/>
            </a:pPr>
            <a:endParaRPr>
              <a:solidFill>
                <a:srgbClr val="2C2D60"/>
              </a:solidFill>
            </a:endParaRPr>
          </a:p>
        </p:txBody>
      </p:sp>
      <p:sp>
        <p:nvSpPr>
          <p:cNvPr id="1223" name="Google Shape;1223;p96"/>
          <p:cNvSpPr txBox="1">
            <a:spLocks noGrp="1"/>
          </p:cNvSpPr>
          <p:nvPr>
            <p:ph type="title"/>
          </p:nvPr>
        </p:nvSpPr>
        <p:spPr>
          <a:xfrm>
            <a:off x="609625" y="152400"/>
            <a:ext cx="6249000" cy="562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b="1">
                <a:solidFill>
                  <a:srgbClr val="2C2D60"/>
                </a:solidFill>
              </a:rPr>
              <a:t>Companies can support multiple aspects of the enabling environment</a:t>
            </a:r>
            <a:endParaRPr sz="2600" b="1">
              <a:solidFill>
                <a:srgbClr val="2C2D60"/>
              </a:solidFill>
            </a:endParaRPr>
          </a:p>
        </p:txBody>
      </p:sp>
      <p:sp>
        <p:nvSpPr>
          <p:cNvPr id="1224" name="Google Shape;1224;p96"/>
          <p:cNvSpPr/>
          <p:nvPr/>
        </p:nvSpPr>
        <p:spPr>
          <a:xfrm>
            <a:off x="775025" y="1388726"/>
            <a:ext cx="315300" cy="315300"/>
          </a:xfrm>
          <a:prstGeom prst="ellipse">
            <a:avLst/>
          </a:prstGeom>
          <a:solidFill>
            <a:srgbClr val="F9F2E3"/>
          </a:solid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6"/>
          <p:cNvSpPr/>
          <p:nvPr/>
        </p:nvSpPr>
        <p:spPr>
          <a:xfrm>
            <a:off x="882038" y="1490976"/>
            <a:ext cx="100200" cy="1002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6"/>
          <p:cNvSpPr txBox="1">
            <a:spLocks noGrp="1"/>
          </p:cNvSpPr>
          <p:nvPr>
            <p:ph type="body" idx="4294967295"/>
          </p:nvPr>
        </p:nvSpPr>
        <p:spPr>
          <a:xfrm rot="5400000">
            <a:off x="-3062150" y="3216900"/>
            <a:ext cx="63093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None/>
            </a:pPr>
            <a:r>
              <a:rPr lang="en" sz="800">
                <a:solidFill>
                  <a:srgbClr val="66679A"/>
                </a:solidFill>
              </a:rPr>
              <a:t>WHAT KINDS OF SUPPORT CAN BUSINESSES AND FINANCIAL INSTITUTIONS PROVIDE OUTSIDE THEIR VALUE CHAINS?</a:t>
            </a:r>
            <a:endParaRPr sz="800">
              <a:solidFill>
                <a:srgbClr val="66679A"/>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cxnSp>
        <p:nvCxnSpPr>
          <p:cNvPr id="1231" name="Google Shape;1231;p97"/>
          <p:cNvCxnSpPr/>
          <p:nvPr/>
        </p:nvCxnSpPr>
        <p:spPr>
          <a:xfrm>
            <a:off x="932675" y="0"/>
            <a:ext cx="0" cy="6867000"/>
          </a:xfrm>
          <a:prstGeom prst="straightConnector1">
            <a:avLst/>
          </a:prstGeom>
          <a:noFill/>
          <a:ln w="19050" cap="flat" cmpd="sng">
            <a:solidFill>
              <a:srgbClr val="2C2D60"/>
            </a:solidFill>
            <a:prstDash val="dot"/>
            <a:round/>
            <a:headEnd type="none" w="med" len="med"/>
            <a:tailEnd type="none" w="med" len="med"/>
          </a:ln>
        </p:spPr>
      </p:cxnSp>
      <p:sp>
        <p:nvSpPr>
          <p:cNvPr id="1232" name="Google Shape;1232;p97"/>
          <p:cNvSpPr txBox="1"/>
          <p:nvPr/>
        </p:nvSpPr>
        <p:spPr>
          <a:xfrm>
            <a:off x="1252650" y="1341300"/>
            <a:ext cx="9399300" cy="263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D57D55"/>
                </a:solidFill>
              </a:rPr>
              <a:t>Stronger land use governance</a:t>
            </a:r>
            <a:endParaRPr b="1">
              <a:solidFill>
                <a:srgbClr val="D57D55"/>
              </a:solidFill>
            </a:endParaRPr>
          </a:p>
          <a:p>
            <a:pPr marL="0" lvl="0" indent="0" algn="l" rtl="0">
              <a:lnSpc>
                <a:spcPct val="115000"/>
              </a:lnSpc>
              <a:spcBef>
                <a:spcPts val="0"/>
              </a:spcBef>
              <a:spcAft>
                <a:spcPts val="0"/>
              </a:spcAft>
              <a:buNone/>
            </a:pPr>
            <a:r>
              <a:rPr lang="en">
                <a:solidFill>
                  <a:srgbClr val="2C2D60"/>
                </a:solidFill>
              </a:rPr>
              <a:t>Support improved land use governance and regulation to ensure sustainable land use.</a:t>
            </a:r>
            <a:br>
              <a:rPr lang="en">
                <a:solidFill>
                  <a:srgbClr val="2C2D60"/>
                </a:solidFill>
              </a:rPr>
            </a:b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Support </a:t>
            </a:r>
            <a:r>
              <a:rPr lang="en" b="1">
                <a:solidFill>
                  <a:srgbClr val="2C2D60"/>
                </a:solidFill>
              </a:rPr>
              <a:t>strengthening of sector governance. </a:t>
            </a:r>
            <a:endParaRPr b="1">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Participate in</a:t>
            </a:r>
            <a:r>
              <a:rPr lang="en" b="1">
                <a:solidFill>
                  <a:srgbClr val="2C2D60"/>
                </a:solidFill>
              </a:rPr>
              <a:t> land use planning </a:t>
            </a:r>
            <a:r>
              <a:rPr lang="en">
                <a:solidFill>
                  <a:srgbClr val="2C2D60"/>
                </a:solidFill>
              </a:rPr>
              <a:t>and spatial zoning processes.</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Support</a:t>
            </a:r>
            <a:r>
              <a:rPr lang="en" b="1">
                <a:solidFill>
                  <a:srgbClr val="2C2D60"/>
                </a:solidFill>
              </a:rPr>
              <a:t> community-based resource management.</a:t>
            </a:r>
            <a:endParaRPr b="1">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Map and prioritise </a:t>
            </a:r>
            <a:r>
              <a:rPr lang="en" b="1">
                <a:solidFill>
                  <a:srgbClr val="2C2D60"/>
                </a:solidFill>
              </a:rPr>
              <a:t>ecological hotspots</a:t>
            </a:r>
            <a:r>
              <a:rPr lang="en">
                <a:solidFill>
                  <a:srgbClr val="2C2D60"/>
                </a:solidFill>
              </a:rPr>
              <a:t> and high risk producers and landscapes. </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Share </a:t>
            </a:r>
            <a:r>
              <a:rPr lang="en" b="1">
                <a:solidFill>
                  <a:srgbClr val="2C2D60"/>
                </a:solidFill>
              </a:rPr>
              <a:t>data on land-use change.</a:t>
            </a:r>
            <a:endParaRPr b="1">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Support smallholder and </a:t>
            </a:r>
            <a:r>
              <a:rPr lang="en" b="1">
                <a:solidFill>
                  <a:srgbClr val="2C2D60"/>
                </a:solidFill>
              </a:rPr>
              <a:t>community land rights</a:t>
            </a:r>
            <a:r>
              <a:rPr lang="en">
                <a:solidFill>
                  <a:srgbClr val="2C2D60"/>
                </a:solidFill>
              </a:rPr>
              <a:t> and resource access. </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Collaborate </a:t>
            </a:r>
            <a:r>
              <a:rPr lang="en" b="1">
                <a:solidFill>
                  <a:srgbClr val="2C2D60"/>
                </a:solidFill>
              </a:rPr>
              <a:t>on traceability systems.</a:t>
            </a:r>
            <a:endParaRPr>
              <a:solidFill>
                <a:srgbClr val="2C2D60"/>
              </a:solidFill>
            </a:endParaRPr>
          </a:p>
        </p:txBody>
      </p:sp>
      <p:sp>
        <p:nvSpPr>
          <p:cNvPr id="1233" name="Google Shape;1233;p97"/>
          <p:cNvSpPr txBox="1">
            <a:spLocks noGrp="1"/>
          </p:cNvSpPr>
          <p:nvPr>
            <p:ph type="title"/>
          </p:nvPr>
        </p:nvSpPr>
        <p:spPr>
          <a:xfrm>
            <a:off x="1207600" y="152400"/>
            <a:ext cx="6249000" cy="562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b="1">
                <a:solidFill>
                  <a:srgbClr val="2C2D60"/>
                </a:solidFill>
              </a:rPr>
              <a:t>Companies can support multiple aspects of the enabling environment</a:t>
            </a:r>
            <a:endParaRPr sz="2600" b="1">
              <a:solidFill>
                <a:srgbClr val="2C2D60"/>
              </a:solidFill>
            </a:endParaRPr>
          </a:p>
        </p:txBody>
      </p:sp>
      <p:sp>
        <p:nvSpPr>
          <p:cNvPr id="1234" name="Google Shape;1234;p97"/>
          <p:cNvSpPr/>
          <p:nvPr/>
        </p:nvSpPr>
        <p:spPr>
          <a:xfrm>
            <a:off x="775025" y="1388726"/>
            <a:ext cx="315300" cy="315300"/>
          </a:xfrm>
          <a:prstGeom prst="ellipse">
            <a:avLst/>
          </a:prstGeom>
          <a:solidFill>
            <a:srgbClr val="F9F2E3"/>
          </a:solid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7"/>
          <p:cNvSpPr/>
          <p:nvPr/>
        </p:nvSpPr>
        <p:spPr>
          <a:xfrm>
            <a:off x="882038" y="1490976"/>
            <a:ext cx="100200" cy="1002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7"/>
          <p:cNvSpPr txBox="1"/>
          <p:nvPr/>
        </p:nvSpPr>
        <p:spPr>
          <a:xfrm>
            <a:off x="1252650" y="4008000"/>
            <a:ext cx="9399300" cy="241447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D57D55"/>
                </a:solidFill>
              </a:rPr>
              <a:t>Improved conservation</a:t>
            </a:r>
            <a:endParaRPr b="1">
              <a:solidFill>
                <a:srgbClr val="D57D55"/>
              </a:solidFill>
            </a:endParaRPr>
          </a:p>
          <a:p>
            <a:pPr>
              <a:lnSpc>
                <a:spcPct val="115000"/>
              </a:lnSpc>
            </a:pPr>
            <a:r>
              <a:rPr lang="en">
                <a:solidFill>
                  <a:srgbClr val="2C2D60"/>
                </a:solidFill>
              </a:rPr>
              <a:t>Improve conservation policy and their enforcement, and strengthen incentives and funding mechanisms.</a:t>
            </a:r>
            <a:br>
              <a:rPr lang="en"/>
            </a:b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b="1">
                <a:solidFill>
                  <a:srgbClr val="2C2D60"/>
                </a:solidFill>
              </a:rPr>
              <a:t>Create compensation mechanisms</a:t>
            </a:r>
            <a:r>
              <a:rPr lang="en">
                <a:solidFill>
                  <a:srgbClr val="2C2D60"/>
                </a:solidFill>
              </a:rPr>
              <a:t> for farmers, such as ‘payment for ecosystems services’.</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b="1">
                <a:solidFill>
                  <a:srgbClr val="2C2D60"/>
                </a:solidFill>
              </a:rPr>
              <a:t>Pool funding and resources</a:t>
            </a:r>
            <a:r>
              <a:rPr lang="en">
                <a:solidFill>
                  <a:srgbClr val="2C2D60"/>
                </a:solidFill>
              </a:rPr>
              <a:t> for conservation.</a:t>
            </a:r>
          </a:p>
          <a:p>
            <a:pPr marL="457200" lvl="0" indent="-317500" algn="l" rtl="0">
              <a:lnSpc>
                <a:spcPct val="115000"/>
              </a:lnSpc>
              <a:spcBef>
                <a:spcPts val="0"/>
              </a:spcBef>
              <a:spcAft>
                <a:spcPts val="0"/>
              </a:spcAft>
              <a:buClr>
                <a:srgbClr val="2C2D60"/>
              </a:buClr>
              <a:buSzPts val="1400"/>
              <a:buChar char="●"/>
            </a:pPr>
            <a:r>
              <a:rPr lang="en">
                <a:solidFill>
                  <a:srgbClr val="2C2D60"/>
                </a:solidFill>
              </a:rPr>
              <a:t>Collaborate on environmental and biodiversity. </a:t>
            </a:r>
            <a:r>
              <a:rPr lang="en" b="1">
                <a:solidFill>
                  <a:srgbClr val="2C2D60"/>
                </a:solidFill>
              </a:rPr>
              <a:t>impact assessments and landscape level plans.</a:t>
            </a:r>
            <a:endParaRPr b="1">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Share</a:t>
            </a:r>
            <a:r>
              <a:rPr lang="en" b="1">
                <a:solidFill>
                  <a:srgbClr val="2C2D60"/>
                </a:solidFill>
              </a:rPr>
              <a:t> data on ecological hotspots</a:t>
            </a:r>
            <a:r>
              <a:rPr lang="en">
                <a:solidFill>
                  <a:srgbClr val="2C2D60"/>
                </a:solidFill>
              </a:rPr>
              <a:t>.</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Align and </a:t>
            </a:r>
            <a:r>
              <a:rPr lang="en" b="1">
                <a:solidFill>
                  <a:srgbClr val="2C2D60"/>
                </a:solidFill>
              </a:rPr>
              <a:t>partner with international climate finance</a:t>
            </a:r>
            <a:r>
              <a:rPr lang="en">
                <a:solidFill>
                  <a:srgbClr val="2C2D60"/>
                </a:solidFill>
              </a:rPr>
              <a:t> providers and </a:t>
            </a:r>
            <a:r>
              <a:rPr lang="en" b="1">
                <a:solidFill>
                  <a:srgbClr val="2C2D60"/>
                </a:solidFill>
              </a:rPr>
              <a:t>donor funding</a:t>
            </a:r>
            <a:r>
              <a:rPr lang="en">
                <a:solidFill>
                  <a:srgbClr val="2C2D60"/>
                </a:solidFill>
              </a:rPr>
              <a:t> for conservation.</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b="1">
                <a:solidFill>
                  <a:srgbClr val="2C2D60"/>
                </a:solidFill>
              </a:rPr>
              <a:t>Provide technical assistance and funding</a:t>
            </a:r>
            <a:r>
              <a:rPr lang="en">
                <a:solidFill>
                  <a:srgbClr val="2C2D60"/>
                </a:solidFill>
              </a:rPr>
              <a:t> to strengthen government monitoring and enforcement agencies.</a:t>
            </a:r>
            <a:endParaRPr>
              <a:solidFill>
                <a:srgbClr val="2C2D60"/>
              </a:solidFill>
            </a:endParaRPr>
          </a:p>
        </p:txBody>
      </p:sp>
      <p:sp>
        <p:nvSpPr>
          <p:cNvPr id="1237" name="Google Shape;1237;p97"/>
          <p:cNvSpPr/>
          <p:nvPr/>
        </p:nvSpPr>
        <p:spPr>
          <a:xfrm>
            <a:off x="775025" y="4046415"/>
            <a:ext cx="315300" cy="315300"/>
          </a:xfrm>
          <a:prstGeom prst="ellipse">
            <a:avLst/>
          </a:prstGeom>
          <a:solidFill>
            <a:srgbClr val="F9F2E3"/>
          </a:solid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7"/>
          <p:cNvSpPr/>
          <p:nvPr/>
        </p:nvSpPr>
        <p:spPr>
          <a:xfrm>
            <a:off x="882038" y="4148665"/>
            <a:ext cx="100200" cy="1002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7"/>
          <p:cNvSpPr txBox="1">
            <a:spLocks noGrp="1"/>
          </p:cNvSpPr>
          <p:nvPr>
            <p:ph type="body" idx="4294967295"/>
          </p:nvPr>
        </p:nvSpPr>
        <p:spPr>
          <a:xfrm rot="5400000">
            <a:off x="-3062150" y="3216900"/>
            <a:ext cx="63093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None/>
            </a:pPr>
            <a:r>
              <a:rPr lang="en" sz="800">
                <a:solidFill>
                  <a:srgbClr val="66679A"/>
                </a:solidFill>
              </a:rPr>
              <a:t>WHAT KINDS OF SUPPORT CAN BUSINESSES AND FINANCIAL INSTITUTIONS PROVIDE OUTSIDE THEIR VALUE CHAINS?</a:t>
            </a:r>
            <a:endParaRPr sz="800">
              <a:solidFill>
                <a:srgbClr val="66679A"/>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cxnSp>
        <p:nvCxnSpPr>
          <p:cNvPr id="1244" name="Google Shape;1244;p98"/>
          <p:cNvCxnSpPr>
            <a:endCxn id="1245" idx="0"/>
          </p:cNvCxnSpPr>
          <p:nvPr/>
        </p:nvCxnSpPr>
        <p:spPr>
          <a:xfrm>
            <a:off x="932675" y="15"/>
            <a:ext cx="0" cy="4046400"/>
          </a:xfrm>
          <a:prstGeom prst="straightConnector1">
            <a:avLst/>
          </a:prstGeom>
          <a:noFill/>
          <a:ln w="19050" cap="flat" cmpd="sng">
            <a:solidFill>
              <a:srgbClr val="2C2D60"/>
            </a:solidFill>
            <a:prstDash val="dot"/>
            <a:round/>
            <a:headEnd type="none" w="med" len="med"/>
            <a:tailEnd type="none" w="med" len="med"/>
          </a:ln>
        </p:spPr>
      </p:cxnSp>
      <p:sp>
        <p:nvSpPr>
          <p:cNvPr id="1246" name="Google Shape;1246;p98"/>
          <p:cNvSpPr txBox="1"/>
          <p:nvPr/>
        </p:nvSpPr>
        <p:spPr>
          <a:xfrm>
            <a:off x="1252650" y="1341300"/>
            <a:ext cx="9399300" cy="238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D57D55"/>
                </a:solidFill>
              </a:rPr>
              <a:t>Better production practices</a:t>
            </a:r>
            <a:endParaRPr b="1">
              <a:solidFill>
                <a:srgbClr val="D57D55"/>
              </a:solidFill>
            </a:endParaRPr>
          </a:p>
          <a:p>
            <a:pPr marL="0" lvl="0" indent="0" algn="l" rtl="0">
              <a:lnSpc>
                <a:spcPct val="115000"/>
              </a:lnSpc>
              <a:spcBef>
                <a:spcPts val="0"/>
              </a:spcBef>
              <a:spcAft>
                <a:spcPts val="0"/>
              </a:spcAft>
              <a:buNone/>
            </a:pPr>
            <a:r>
              <a:rPr lang="en">
                <a:solidFill>
                  <a:srgbClr val="2C2D60"/>
                </a:solidFill>
              </a:rPr>
              <a:t>Deliver more systemic solutions to improve production practices and farmer support.</a:t>
            </a:r>
            <a:br>
              <a:rPr lang="en">
                <a:solidFill>
                  <a:srgbClr val="2C2D60"/>
                </a:solidFill>
              </a:rPr>
            </a:b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b="1">
                <a:solidFill>
                  <a:srgbClr val="2C2D60"/>
                </a:solidFill>
              </a:rPr>
              <a:t>Share research and knowledge</a:t>
            </a:r>
            <a:r>
              <a:rPr lang="en">
                <a:solidFill>
                  <a:srgbClr val="2C2D60"/>
                </a:solidFill>
              </a:rPr>
              <a:t> on sustainable and climate smart production practices.</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Collaborate on</a:t>
            </a:r>
            <a:r>
              <a:rPr lang="en" b="1">
                <a:solidFill>
                  <a:srgbClr val="2C2D60"/>
                </a:solidFill>
              </a:rPr>
              <a:t> farmer environmental training.</a:t>
            </a:r>
            <a:endParaRPr b="1">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Help to </a:t>
            </a:r>
            <a:r>
              <a:rPr lang="en" b="1">
                <a:solidFill>
                  <a:srgbClr val="2C2D60"/>
                </a:solidFill>
              </a:rPr>
              <a:t>strengthen extension systems.</a:t>
            </a:r>
            <a:endParaRPr b="1">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Collaborate to </a:t>
            </a:r>
            <a:r>
              <a:rPr lang="en" b="1">
                <a:solidFill>
                  <a:srgbClr val="2C2D60"/>
                </a:solidFill>
              </a:rPr>
              <a:t>address access to finance</a:t>
            </a:r>
            <a:r>
              <a:rPr lang="en">
                <a:solidFill>
                  <a:srgbClr val="2C2D60"/>
                </a:solidFill>
              </a:rPr>
              <a:t> for smallholder farmers.</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a:solidFill>
                  <a:srgbClr val="2C2D60"/>
                </a:solidFill>
              </a:rPr>
              <a:t>Catalyse institutional, financial and technical innovation to </a:t>
            </a:r>
            <a:r>
              <a:rPr lang="en" b="1">
                <a:solidFill>
                  <a:srgbClr val="2C2D60"/>
                </a:solidFill>
              </a:rPr>
              <a:t>address cross-sectoral issues. </a:t>
            </a:r>
            <a:endParaRPr b="1">
              <a:solidFill>
                <a:srgbClr val="2C2D60"/>
              </a:solidFill>
            </a:endParaRPr>
          </a:p>
          <a:p>
            <a:pPr marL="457200" lvl="0" indent="-317500" algn="l" rtl="0">
              <a:lnSpc>
                <a:spcPct val="115000"/>
              </a:lnSpc>
              <a:spcBef>
                <a:spcPts val="0"/>
              </a:spcBef>
              <a:spcAft>
                <a:spcPts val="0"/>
              </a:spcAft>
              <a:buClr>
                <a:srgbClr val="2C2D60"/>
              </a:buClr>
              <a:buSzPts val="1400"/>
              <a:buChar char="●"/>
            </a:pPr>
            <a:r>
              <a:rPr lang="en" b="1">
                <a:solidFill>
                  <a:srgbClr val="2C2D60"/>
                </a:solidFill>
              </a:rPr>
              <a:t>Innovate new business models</a:t>
            </a:r>
            <a:r>
              <a:rPr lang="en">
                <a:solidFill>
                  <a:srgbClr val="2C2D60"/>
                </a:solidFill>
              </a:rPr>
              <a:t> that enable sustainable production, inclusion and conservation. </a:t>
            </a:r>
            <a:endParaRPr>
              <a:solidFill>
                <a:srgbClr val="2C2D60"/>
              </a:solidFill>
            </a:endParaRPr>
          </a:p>
        </p:txBody>
      </p:sp>
      <p:sp>
        <p:nvSpPr>
          <p:cNvPr id="1247" name="Google Shape;1247;p98"/>
          <p:cNvSpPr txBox="1">
            <a:spLocks noGrp="1"/>
          </p:cNvSpPr>
          <p:nvPr>
            <p:ph type="title"/>
          </p:nvPr>
        </p:nvSpPr>
        <p:spPr>
          <a:xfrm>
            <a:off x="1207600" y="152400"/>
            <a:ext cx="6249000" cy="562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b="1">
                <a:solidFill>
                  <a:srgbClr val="2C2D60"/>
                </a:solidFill>
              </a:rPr>
              <a:t>Companies can support multiple aspects of the enabling environment</a:t>
            </a:r>
            <a:endParaRPr sz="2600" b="1">
              <a:solidFill>
                <a:srgbClr val="2C2D60"/>
              </a:solidFill>
            </a:endParaRPr>
          </a:p>
        </p:txBody>
      </p:sp>
      <p:sp>
        <p:nvSpPr>
          <p:cNvPr id="1248" name="Google Shape;1248;p98"/>
          <p:cNvSpPr txBox="1"/>
          <p:nvPr/>
        </p:nvSpPr>
        <p:spPr>
          <a:xfrm>
            <a:off x="1252650" y="4008000"/>
            <a:ext cx="9399300" cy="216671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D57D55"/>
                </a:solidFill>
              </a:rPr>
              <a:t>Support community development</a:t>
            </a:r>
            <a:endParaRPr b="1">
              <a:solidFill>
                <a:srgbClr val="D57D55"/>
              </a:solidFill>
            </a:endParaRPr>
          </a:p>
          <a:p>
            <a:pPr marL="0" lvl="0" indent="0" algn="l" rtl="0">
              <a:lnSpc>
                <a:spcPct val="115000"/>
              </a:lnSpc>
              <a:spcBef>
                <a:spcPts val="0"/>
              </a:spcBef>
              <a:spcAft>
                <a:spcPts val="0"/>
              </a:spcAft>
              <a:buNone/>
            </a:pPr>
            <a:r>
              <a:rPr lang="en">
                <a:solidFill>
                  <a:srgbClr val="2C2D60"/>
                </a:solidFill>
              </a:rPr>
              <a:t>Deliver long term solutions for social and economic development at community and landscape levels.</a:t>
            </a:r>
            <a:br>
              <a:rPr lang="en"/>
            </a:b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b="1">
                <a:solidFill>
                  <a:srgbClr val="2C2D60"/>
                </a:solidFill>
              </a:rPr>
              <a:t>Align community development support </a:t>
            </a:r>
            <a:r>
              <a:rPr lang="en">
                <a:solidFill>
                  <a:srgbClr val="2C2D60"/>
                </a:solidFill>
              </a:rPr>
              <a:t>with local and regional development plans.</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b="1">
                <a:solidFill>
                  <a:srgbClr val="2C2D60"/>
                </a:solidFill>
              </a:rPr>
              <a:t>Build local government capacity </a:t>
            </a:r>
            <a:r>
              <a:rPr lang="en">
                <a:solidFill>
                  <a:srgbClr val="2C2D60"/>
                </a:solidFill>
              </a:rPr>
              <a:t>and invest in local infrastructure and sector development.</a:t>
            </a:r>
            <a:endParaRPr>
              <a:solidFill>
                <a:srgbClr val="2C2D60"/>
              </a:solidFill>
            </a:endParaRPr>
          </a:p>
          <a:p>
            <a:pPr marL="457200" lvl="0" indent="-317500" algn="l" rtl="0">
              <a:lnSpc>
                <a:spcPct val="115000"/>
              </a:lnSpc>
              <a:spcBef>
                <a:spcPts val="0"/>
              </a:spcBef>
              <a:spcAft>
                <a:spcPts val="0"/>
              </a:spcAft>
              <a:buClr>
                <a:srgbClr val="2C2D60"/>
              </a:buClr>
              <a:buSzPts val="1400"/>
              <a:buChar char="●"/>
            </a:pPr>
            <a:r>
              <a:rPr lang="en" b="1">
                <a:solidFill>
                  <a:srgbClr val="2C2D60"/>
                </a:solidFill>
              </a:rPr>
              <a:t>Build durable institutions</a:t>
            </a:r>
            <a:r>
              <a:rPr lang="en">
                <a:solidFill>
                  <a:srgbClr val="2C2D60"/>
                </a:solidFill>
              </a:rPr>
              <a:t> and funding mechanisms that outlive supplier relationships.</a:t>
            </a:r>
            <a:endParaRPr>
              <a:solidFill>
                <a:srgbClr val="2C2D60"/>
              </a:solidFill>
            </a:endParaRPr>
          </a:p>
          <a:p>
            <a:pPr marL="457200" indent="-317500">
              <a:lnSpc>
                <a:spcPct val="115000"/>
              </a:lnSpc>
              <a:buClr>
                <a:srgbClr val="2C2D60"/>
              </a:buClr>
              <a:buSzPts val="1400"/>
              <a:buChar char="●"/>
            </a:pPr>
            <a:r>
              <a:rPr lang="en" b="1">
                <a:solidFill>
                  <a:srgbClr val="2C2D60"/>
                </a:solidFill>
              </a:rPr>
              <a:t>Develop alternative livelihood strategies</a:t>
            </a:r>
            <a:r>
              <a:rPr lang="en">
                <a:solidFill>
                  <a:srgbClr val="2C2D60"/>
                </a:solidFill>
              </a:rPr>
              <a:t> by engaging to </a:t>
            </a:r>
            <a:r>
              <a:rPr lang="en" b="1">
                <a:solidFill>
                  <a:srgbClr val="2C2D60"/>
                </a:solidFill>
              </a:rPr>
              <a:t>diversify production</a:t>
            </a:r>
            <a:r>
              <a:rPr lang="en">
                <a:solidFill>
                  <a:srgbClr val="2C2D60"/>
                </a:solidFill>
              </a:rPr>
              <a:t> and reduce over-dependence on single crops, and helping communities find </a:t>
            </a:r>
            <a:r>
              <a:rPr lang="en" b="1">
                <a:solidFill>
                  <a:srgbClr val="2C2D60"/>
                </a:solidFill>
              </a:rPr>
              <a:t>alternative and supplementary sources of income.</a:t>
            </a:r>
            <a:endParaRPr b="1">
              <a:solidFill>
                <a:srgbClr val="2C2D60"/>
              </a:solidFill>
            </a:endParaRPr>
          </a:p>
        </p:txBody>
      </p:sp>
      <p:sp>
        <p:nvSpPr>
          <p:cNvPr id="1245" name="Google Shape;1245;p98"/>
          <p:cNvSpPr/>
          <p:nvPr/>
        </p:nvSpPr>
        <p:spPr>
          <a:xfrm>
            <a:off x="775025" y="4046415"/>
            <a:ext cx="315300" cy="315300"/>
          </a:xfrm>
          <a:prstGeom prst="ellipse">
            <a:avLst/>
          </a:prstGeom>
          <a:solidFill>
            <a:srgbClr val="F9F2E3"/>
          </a:solid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8"/>
          <p:cNvSpPr/>
          <p:nvPr/>
        </p:nvSpPr>
        <p:spPr>
          <a:xfrm>
            <a:off x="882038" y="4148665"/>
            <a:ext cx="100200" cy="1002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8"/>
          <p:cNvSpPr/>
          <p:nvPr/>
        </p:nvSpPr>
        <p:spPr>
          <a:xfrm>
            <a:off x="775025" y="1388726"/>
            <a:ext cx="315300" cy="315300"/>
          </a:xfrm>
          <a:prstGeom prst="ellipse">
            <a:avLst/>
          </a:prstGeom>
          <a:solidFill>
            <a:srgbClr val="F9F2E3"/>
          </a:solidFill>
          <a:ln w="19050" cap="flat" cmpd="sng">
            <a:solidFill>
              <a:srgbClr val="2C2D6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8"/>
          <p:cNvSpPr/>
          <p:nvPr/>
        </p:nvSpPr>
        <p:spPr>
          <a:xfrm>
            <a:off x="882038" y="1490976"/>
            <a:ext cx="100200" cy="1002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8"/>
          <p:cNvSpPr txBox="1">
            <a:spLocks noGrp="1"/>
          </p:cNvSpPr>
          <p:nvPr>
            <p:ph type="body" idx="4294967295"/>
          </p:nvPr>
        </p:nvSpPr>
        <p:spPr>
          <a:xfrm rot="5400000">
            <a:off x="-3062150" y="3216900"/>
            <a:ext cx="63093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None/>
            </a:pPr>
            <a:r>
              <a:rPr lang="en" sz="800">
                <a:solidFill>
                  <a:srgbClr val="66679A"/>
                </a:solidFill>
              </a:rPr>
              <a:t>WHAT KINDS OF SUPPORT CAN BUSINESSES AND FINANCIAL INSTITUTIONS PROVIDE OUTSIDE THEIR VALUE CHAINS?</a:t>
            </a:r>
            <a:endParaRPr sz="800">
              <a:solidFill>
                <a:srgbClr val="66679A"/>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99"/>
          <p:cNvSpPr txBox="1">
            <a:spLocks noGrp="1"/>
          </p:cNvSpPr>
          <p:nvPr>
            <p:ph type="title"/>
          </p:nvPr>
        </p:nvSpPr>
        <p:spPr>
          <a:xfrm>
            <a:off x="609625" y="7701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Engaging beyond value chains takes time and commitment</a:t>
            </a:r>
            <a:endParaRPr sz="2200"/>
          </a:p>
        </p:txBody>
      </p:sp>
      <p:sp>
        <p:nvSpPr>
          <p:cNvPr id="1258" name="Google Shape;1258;p99"/>
          <p:cNvSpPr txBox="1">
            <a:spLocks noGrp="1"/>
          </p:cNvSpPr>
          <p:nvPr>
            <p:ph type="title"/>
          </p:nvPr>
        </p:nvSpPr>
        <p:spPr>
          <a:xfrm>
            <a:off x="609625" y="2025175"/>
            <a:ext cx="37371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While engagement can take many different forms, these steps illustrate a broad outline of a typical journey for a company or finance provider:</a:t>
            </a:r>
            <a:endParaRPr sz="1400" i="1" u="sng">
              <a:solidFill>
                <a:srgbClr val="D57D55"/>
              </a:solidFill>
            </a:endParaRPr>
          </a:p>
        </p:txBody>
      </p:sp>
      <p:sp>
        <p:nvSpPr>
          <p:cNvPr id="1259" name="Google Shape;1259;p99"/>
          <p:cNvSpPr/>
          <p:nvPr/>
        </p:nvSpPr>
        <p:spPr>
          <a:xfrm>
            <a:off x="4920450" y="0"/>
            <a:ext cx="7272600" cy="6858000"/>
          </a:xfrm>
          <a:prstGeom prst="rect">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9"/>
          <p:cNvSpPr/>
          <p:nvPr/>
        </p:nvSpPr>
        <p:spPr>
          <a:xfrm>
            <a:off x="5315700" y="498759"/>
            <a:ext cx="2455500" cy="926100"/>
          </a:xfrm>
          <a:prstGeom prst="roundRect">
            <a:avLst>
              <a:gd name="adj" fmla="val 16667"/>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9"/>
          <p:cNvSpPr txBox="1"/>
          <p:nvPr/>
        </p:nvSpPr>
        <p:spPr>
          <a:xfrm>
            <a:off x="6168125" y="767405"/>
            <a:ext cx="1188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Define</a:t>
            </a:r>
            <a:endParaRPr sz="700" b="1">
              <a:solidFill>
                <a:schemeClr val="lt1"/>
              </a:solidFill>
            </a:endParaRPr>
          </a:p>
        </p:txBody>
      </p:sp>
      <p:sp>
        <p:nvSpPr>
          <p:cNvPr id="1262" name="Google Shape;1262;p99"/>
          <p:cNvSpPr/>
          <p:nvPr/>
        </p:nvSpPr>
        <p:spPr>
          <a:xfrm>
            <a:off x="7555800" y="498759"/>
            <a:ext cx="4403100" cy="926100"/>
          </a:xfrm>
          <a:prstGeom prst="roundRect">
            <a:avLst>
              <a:gd name="adj" fmla="val 16667"/>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9"/>
          <p:cNvSpPr txBox="1"/>
          <p:nvPr/>
        </p:nvSpPr>
        <p:spPr>
          <a:xfrm>
            <a:off x="7646175" y="514307"/>
            <a:ext cx="4124400" cy="9261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100" b="1">
                <a:solidFill>
                  <a:srgbClr val="66679A"/>
                </a:solidFill>
              </a:rPr>
              <a:t>Define the scope of engagement and allocate resources:</a:t>
            </a:r>
            <a:endParaRPr sz="1100" b="1">
              <a:solidFill>
                <a:srgbClr val="66679A"/>
              </a:solidFill>
            </a:endParaRPr>
          </a:p>
          <a:p>
            <a:pPr marL="0" lvl="0" indent="0" algn="l" rtl="0">
              <a:spcBef>
                <a:spcPts val="500"/>
              </a:spcBef>
              <a:spcAft>
                <a:spcPts val="0"/>
              </a:spcAft>
              <a:buNone/>
            </a:pPr>
            <a:r>
              <a:rPr lang="en" sz="1100">
                <a:solidFill>
                  <a:srgbClr val="2C2D60"/>
                </a:solidFill>
              </a:rPr>
              <a:t>Select a strategic initiative to participate in, then agree the scope of your engagement and the financial and/or human resources required. </a:t>
            </a:r>
            <a:endParaRPr sz="1100">
              <a:solidFill>
                <a:srgbClr val="2C2D60"/>
              </a:solidFill>
            </a:endParaRPr>
          </a:p>
        </p:txBody>
      </p:sp>
      <p:sp>
        <p:nvSpPr>
          <p:cNvPr id="1264" name="Google Shape;1264;p99"/>
          <p:cNvSpPr/>
          <p:nvPr/>
        </p:nvSpPr>
        <p:spPr>
          <a:xfrm>
            <a:off x="7462103" y="894051"/>
            <a:ext cx="168600" cy="168600"/>
          </a:xfrm>
          <a:prstGeom prst="ellipse">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99"/>
          <p:cNvSpPr/>
          <p:nvPr/>
        </p:nvSpPr>
        <p:spPr>
          <a:xfrm>
            <a:off x="7519312" y="948715"/>
            <a:ext cx="53700" cy="53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99"/>
          <p:cNvSpPr/>
          <p:nvPr/>
        </p:nvSpPr>
        <p:spPr>
          <a:xfrm>
            <a:off x="5315700" y="1695022"/>
            <a:ext cx="2455500" cy="947100"/>
          </a:xfrm>
          <a:prstGeom prst="roundRect">
            <a:avLst>
              <a:gd name="adj" fmla="val 16667"/>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9"/>
          <p:cNvSpPr txBox="1"/>
          <p:nvPr/>
        </p:nvSpPr>
        <p:spPr>
          <a:xfrm>
            <a:off x="6168125" y="1963660"/>
            <a:ext cx="1357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Establish</a:t>
            </a:r>
            <a:endParaRPr sz="1200" b="1">
              <a:solidFill>
                <a:schemeClr val="lt1"/>
              </a:solidFill>
            </a:endParaRPr>
          </a:p>
        </p:txBody>
      </p:sp>
      <p:sp>
        <p:nvSpPr>
          <p:cNvPr id="1268" name="Google Shape;1268;p99"/>
          <p:cNvSpPr/>
          <p:nvPr/>
        </p:nvSpPr>
        <p:spPr>
          <a:xfrm>
            <a:off x="7555800" y="1695022"/>
            <a:ext cx="4403100" cy="947100"/>
          </a:xfrm>
          <a:prstGeom prst="roundRect">
            <a:avLst>
              <a:gd name="adj" fmla="val 16667"/>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99"/>
          <p:cNvSpPr txBox="1"/>
          <p:nvPr/>
        </p:nvSpPr>
        <p:spPr>
          <a:xfrm>
            <a:off x="7646175" y="1735456"/>
            <a:ext cx="4124400" cy="9261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100" b="1">
                <a:solidFill>
                  <a:srgbClr val="66679A"/>
                </a:solidFill>
              </a:rPr>
              <a:t>Establish governance and coordination and build trust:</a:t>
            </a:r>
            <a:endParaRPr sz="1100" b="1">
              <a:solidFill>
                <a:srgbClr val="66679A"/>
              </a:solidFill>
            </a:endParaRPr>
          </a:p>
          <a:p>
            <a:pPr marL="0" lvl="0" indent="0" algn="l" rtl="0">
              <a:spcBef>
                <a:spcPts val="500"/>
              </a:spcBef>
              <a:spcAft>
                <a:spcPts val="0"/>
              </a:spcAft>
              <a:buNone/>
            </a:pPr>
            <a:r>
              <a:rPr lang="en" sz="1100">
                <a:solidFill>
                  <a:srgbClr val="2C2D60"/>
                </a:solidFill>
              </a:rPr>
              <a:t>Decide who will represent and project manage, and who will participate in planning and decision-making with partners and stakeholders.</a:t>
            </a:r>
            <a:endParaRPr sz="1100">
              <a:solidFill>
                <a:srgbClr val="2C2D60"/>
              </a:solidFill>
            </a:endParaRPr>
          </a:p>
        </p:txBody>
      </p:sp>
      <p:sp>
        <p:nvSpPr>
          <p:cNvPr id="1270" name="Google Shape;1270;p99"/>
          <p:cNvSpPr/>
          <p:nvPr/>
        </p:nvSpPr>
        <p:spPr>
          <a:xfrm>
            <a:off x="7462103" y="2082173"/>
            <a:ext cx="168600" cy="168600"/>
          </a:xfrm>
          <a:prstGeom prst="ellipse">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9"/>
          <p:cNvSpPr/>
          <p:nvPr/>
        </p:nvSpPr>
        <p:spPr>
          <a:xfrm>
            <a:off x="7519312" y="2136837"/>
            <a:ext cx="53700" cy="53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99"/>
          <p:cNvSpPr/>
          <p:nvPr/>
        </p:nvSpPr>
        <p:spPr>
          <a:xfrm>
            <a:off x="5315700" y="2904390"/>
            <a:ext cx="2455500" cy="947100"/>
          </a:xfrm>
          <a:prstGeom prst="roundRect">
            <a:avLst>
              <a:gd name="adj" fmla="val 16667"/>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99"/>
          <p:cNvSpPr txBox="1"/>
          <p:nvPr/>
        </p:nvSpPr>
        <p:spPr>
          <a:xfrm>
            <a:off x="6168125" y="3078102"/>
            <a:ext cx="135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Implement </a:t>
            </a:r>
            <a:endParaRPr sz="1200" b="1">
              <a:solidFill>
                <a:schemeClr val="lt1"/>
              </a:solidFill>
            </a:endParaRPr>
          </a:p>
          <a:p>
            <a:pPr marL="0" lvl="0" indent="0" algn="l" rtl="0">
              <a:spcBef>
                <a:spcPts val="0"/>
              </a:spcBef>
              <a:spcAft>
                <a:spcPts val="0"/>
              </a:spcAft>
              <a:buNone/>
            </a:pPr>
            <a:r>
              <a:rPr lang="en" sz="1200" b="1">
                <a:solidFill>
                  <a:schemeClr val="lt1"/>
                </a:solidFill>
              </a:rPr>
              <a:t>&amp; evolve</a:t>
            </a:r>
            <a:endParaRPr sz="1200" b="1">
              <a:solidFill>
                <a:schemeClr val="lt1"/>
              </a:solidFill>
            </a:endParaRPr>
          </a:p>
        </p:txBody>
      </p:sp>
      <p:sp>
        <p:nvSpPr>
          <p:cNvPr id="1274" name="Google Shape;1274;p99"/>
          <p:cNvSpPr/>
          <p:nvPr/>
        </p:nvSpPr>
        <p:spPr>
          <a:xfrm>
            <a:off x="7555800" y="2904390"/>
            <a:ext cx="4403100" cy="947100"/>
          </a:xfrm>
          <a:prstGeom prst="roundRect">
            <a:avLst>
              <a:gd name="adj" fmla="val 16667"/>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99"/>
          <p:cNvSpPr txBox="1"/>
          <p:nvPr/>
        </p:nvSpPr>
        <p:spPr>
          <a:xfrm>
            <a:off x="7646175" y="2862998"/>
            <a:ext cx="4124400" cy="9261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100" b="1">
                <a:solidFill>
                  <a:srgbClr val="66679A"/>
                </a:solidFill>
              </a:rPr>
              <a:t>Implement and evolve interventions: </a:t>
            </a:r>
            <a:endParaRPr sz="1100" b="1">
              <a:solidFill>
                <a:srgbClr val="66679A"/>
              </a:solidFill>
            </a:endParaRPr>
          </a:p>
          <a:p>
            <a:pPr marL="0" lvl="0" indent="0" algn="l" rtl="0">
              <a:spcBef>
                <a:spcPts val="500"/>
              </a:spcBef>
              <a:spcAft>
                <a:spcPts val="0"/>
              </a:spcAft>
              <a:buNone/>
            </a:pPr>
            <a:r>
              <a:rPr lang="en" sz="1100">
                <a:solidFill>
                  <a:srgbClr val="2C2D60"/>
                </a:solidFill>
              </a:rPr>
              <a:t>Coordinate timelines and deliver with other stakeholders and follow agreed steps for implementation; advancing your involvement in you choose to. </a:t>
            </a:r>
            <a:endParaRPr sz="1100">
              <a:solidFill>
                <a:srgbClr val="2C2D60"/>
              </a:solidFill>
            </a:endParaRPr>
          </a:p>
        </p:txBody>
      </p:sp>
      <p:sp>
        <p:nvSpPr>
          <p:cNvPr id="1276" name="Google Shape;1276;p99"/>
          <p:cNvSpPr/>
          <p:nvPr/>
        </p:nvSpPr>
        <p:spPr>
          <a:xfrm>
            <a:off x="7462103" y="3293636"/>
            <a:ext cx="168600" cy="168600"/>
          </a:xfrm>
          <a:prstGeom prst="ellipse">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99"/>
          <p:cNvSpPr/>
          <p:nvPr/>
        </p:nvSpPr>
        <p:spPr>
          <a:xfrm>
            <a:off x="7519312" y="3348300"/>
            <a:ext cx="53700" cy="53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99"/>
          <p:cNvSpPr/>
          <p:nvPr/>
        </p:nvSpPr>
        <p:spPr>
          <a:xfrm>
            <a:off x="5315700" y="4111382"/>
            <a:ext cx="2455500" cy="926100"/>
          </a:xfrm>
          <a:prstGeom prst="roundRect">
            <a:avLst>
              <a:gd name="adj" fmla="val 16667"/>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99"/>
          <p:cNvSpPr txBox="1"/>
          <p:nvPr/>
        </p:nvSpPr>
        <p:spPr>
          <a:xfrm>
            <a:off x="6168125" y="4285095"/>
            <a:ext cx="135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Monitor</a:t>
            </a:r>
            <a:endParaRPr sz="1200" b="1">
              <a:solidFill>
                <a:schemeClr val="lt1"/>
              </a:solidFill>
            </a:endParaRPr>
          </a:p>
          <a:p>
            <a:pPr marL="0" lvl="0" indent="0" algn="l" rtl="0">
              <a:spcBef>
                <a:spcPts val="0"/>
              </a:spcBef>
              <a:spcAft>
                <a:spcPts val="0"/>
              </a:spcAft>
              <a:buNone/>
            </a:pPr>
            <a:r>
              <a:rPr lang="en" sz="1200" b="1">
                <a:solidFill>
                  <a:schemeClr val="lt1"/>
                </a:solidFill>
              </a:rPr>
              <a:t>&amp; evaluate </a:t>
            </a:r>
            <a:endParaRPr sz="1200" b="1">
              <a:solidFill>
                <a:schemeClr val="lt1"/>
              </a:solidFill>
            </a:endParaRPr>
          </a:p>
        </p:txBody>
      </p:sp>
      <p:sp>
        <p:nvSpPr>
          <p:cNvPr id="1280" name="Google Shape;1280;p99"/>
          <p:cNvSpPr/>
          <p:nvPr/>
        </p:nvSpPr>
        <p:spPr>
          <a:xfrm>
            <a:off x="7555800" y="4111382"/>
            <a:ext cx="4403100" cy="926100"/>
          </a:xfrm>
          <a:prstGeom prst="roundRect">
            <a:avLst>
              <a:gd name="adj" fmla="val 16667"/>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9"/>
          <p:cNvSpPr txBox="1"/>
          <p:nvPr/>
        </p:nvSpPr>
        <p:spPr>
          <a:xfrm>
            <a:off x="7646175" y="4069991"/>
            <a:ext cx="4124400" cy="989984"/>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100" b="1">
                <a:solidFill>
                  <a:srgbClr val="66679A"/>
                </a:solidFill>
              </a:rPr>
              <a:t>Monitor and evaluate your involvement:</a:t>
            </a:r>
            <a:endParaRPr sz="1100" b="1">
              <a:solidFill>
                <a:srgbClr val="66679A"/>
              </a:solidFill>
            </a:endParaRPr>
          </a:p>
          <a:p>
            <a:pPr>
              <a:spcBef>
                <a:spcPts val="500"/>
              </a:spcBef>
            </a:pPr>
            <a:r>
              <a:rPr lang="en" sz="1100">
                <a:solidFill>
                  <a:srgbClr val="2C2D60"/>
                </a:solidFill>
              </a:rPr>
              <a:t>Develop </a:t>
            </a:r>
            <a:r>
              <a:rPr lang="pt-BR" sz="1100">
                <a:solidFill>
                  <a:srgbClr val="2C2D60"/>
                </a:solidFill>
              </a:rPr>
              <a:t>Key Performance </a:t>
            </a:r>
            <a:r>
              <a:rPr lang="pt-BR" sz="1100" err="1">
                <a:solidFill>
                  <a:srgbClr val="2C2D60"/>
                </a:solidFill>
              </a:rPr>
              <a:t>Indicators</a:t>
            </a:r>
            <a:r>
              <a:rPr lang="pt-BR" sz="1100">
                <a:solidFill>
                  <a:srgbClr val="2C2D60"/>
                </a:solidFill>
              </a:rPr>
              <a:t> (KPIs) </a:t>
            </a:r>
            <a:r>
              <a:rPr lang="en" sz="1100">
                <a:solidFill>
                  <a:srgbClr val="2C2D60"/>
                </a:solidFill>
              </a:rPr>
              <a:t>for your role, looking for shared indicators and targets with other partners and aligning these with the overall monitoring framework. </a:t>
            </a:r>
            <a:endParaRPr sz="1100">
              <a:solidFill>
                <a:srgbClr val="2C2D60"/>
              </a:solidFill>
            </a:endParaRPr>
          </a:p>
        </p:txBody>
      </p:sp>
      <p:sp>
        <p:nvSpPr>
          <p:cNvPr id="1282" name="Google Shape;1282;p99"/>
          <p:cNvSpPr/>
          <p:nvPr/>
        </p:nvSpPr>
        <p:spPr>
          <a:xfrm>
            <a:off x="7462103" y="4477829"/>
            <a:ext cx="168600" cy="168600"/>
          </a:xfrm>
          <a:prstGeom prst="ellipse">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9"/>
          <p:cNvSpPr/>
          <p:nvPr/>
        </p:nvSpPr>
        <p:spPr>
          <a:xfrm>
            <a:off x="7519312" y="4532492"/>
            <a:ext cx="53700" cy="53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99"/>
          <p:cNvSpPr/>
          <p:nvPr/>
        </p:nvSpPr>
        <p:spPr>
          <a:xfrm>
            <a:off x="5315700" y="5309100"/>
            <a:ext cx="2455500" cy="926100"/>
          </a:xfrm>
          <a:prstGeom prst="roundRect">
            <a:avLst>
              <a:gd name="adj" fmla="val 16667"/>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99"/>
          <p:cNvSpPr txBox="1"/>
          <p:nvPr/>
        </p:nvSpPr>
        <p:spPr>
          <a:xfrm>
            <a:off x="6168125" y="5482812"/>
            <a:ext cx="135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Report &amp; communicate</a:t>
            </a:r>
            <a:endParaRPr sz="1200" b="1">
              <a:solidFill>
                <a:schemeClr val="lt1"/>
              </a:solidFill>
            </a:endParaRPr>
          </a:p>
        </p:txBody>
      </p:sp>
      <p:sp>
        <p:nvSpPr>
          <p:cNvPr id="1286" name="Google Shape;1286;p99"/>
          <p:cNvSpPr/>
          <p:nvPr/>
        </p:nvSpPr>
        <p:spPr>
          <a:xfrm>
            <a:off x="7555800" y="5309100"/>
            <a:ext cx="4403100" cy="926100"/>
          </a:xfrm>
          <a:prstGeom prst="roundRect">
            <a:avLst>
              <a:gd name="adj" fmla="val 16667"/>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9"/>
          <p:cNvSpPr txBox="1"/>
          <p:nvPr/>
        </p:nvSpPr>
        <p:spPr>
          <a:xfrm>
            <a:off x="7646175" y="5277868"/>
            <a:ext cx="4124400" cy="9261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 sz="1100" b="1">
                <a:solidFill>
                  <a:srgbClr val="66679A"/>
                </a:solidFill>
              </a:rPr>
              <a:t>Communicate and report on shared progress:</a:t>
            </a:r>
            <a:endParaRPr sz="1100" b="1">
              <a:solidFill>
                <a:srgbClr val="66679A"/>
              </a:solidFill>
            </a:endParaRPr>
          </a:p>
          <a:p>
            <a:pPr marL="0" lvl="0" indent="0" algn="l" rtl="0">
              <a:spcBef>
                <a:spcPts val="500"/>
              </a:spcBef>
              <a:spcAft>
                <a:spcPts val="0"/>
              </a:spcAft>
              <a:buNone/>
            </a:pPr>
            <a:r>
              <a:rPr lang="en" sz="1100">
                <a:solidFill>
                  <a:srgbClr val="2C2D60"/>
                </a:solidFill>
              </a:rPr>
              <a:t>Collaborate with partners on shared messaging and strategic communications, aligning with a plan to amplify to your own audiences. </a:t>
            </a:r>
            <a:endParaRPr sz="1100">
              <a:solidFill>
                <a:srgbClr val="2C2D60"/>
              </a:solidFill>
            </a:endParaRPr>
          </a:p>
        </p:txBody>
      </p:sp>
      <p:sp>
        <p:nvSpPr>
          <p:cNvPr id="1288" name="Google Shape;1288;p99"/>
          <p:cNvSpPr/>
          <p:nvPr/>
        </p:nvSpPr>
        <p:spPr>
          <a:xfrm>
            <a:off x="7462103" y="5694155"/>
            <a:ext cx="168600" cy="168600"/>
          </a:xfrm>
          <a:prstGeom prst="ellipse">
            <a:avLst/>
          </a:prstGeom>
          <a:solidFill>
            <a:srgbClr val="F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9"/>
          <p:cNvSpPr/>
          <p:nvPr/>
        </p:nvSpPr>
        <p:spPr>
          <a:xfrm>
            <a:off x="7519312" y="5748819"/>
            <a:ext cx="53700" cy="53700"/>
          </a:xfrm>
          <a:prstGeom prst="ellipse">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0" name="Google Shape;1290;p99"/>
          <p:cNvCxnSpPr>
            <a:endCxn id="1266" idx="0"/>
          </p:cNvCxnSpPr>
          <p:nvPr/>
        </p:nvCxnSpPr>
        <p:spPr>
          <a:xfrm rot="-5400000" flipH="1">
            <a:off x="6352650" y="1504222"/>
            <a:ext cx="381000" cy="600"/>
          </a:xfrm>
          <a:prstGeom prst="curvedConnector3">
            <a:avLst>
              <a:gd name="adj1" fmla="val 50000"/>
            </a:avLst>
          </a:prstGeom>
          <a:noFill/>
          <a:ln w="19050" cap="flat" cmpd="sng">
            <a:solidFill>
              <a:schemeClr val="lt1"/>
            </a:solidFill>
            <a:prstDash val="dot"/>
            <a:round/>
            <a:headEnd type="none" w="med" len="med"/>
            <a:tailEnd type="triangle" w="med" len="med"/>
          </a:ln>
        </p:spPr>
      </p:cxnSp>
      <p:cxnSp>
        <p:nvCxnSpPr>
          <p:cNvPr id="1291" name="Google Shape;1291;p99"/>
          <p:cNvCxnSpPr>
            <a:endCxn id="1272" idx="0"/>
          </p:cNvCxnSpPr>
          <p:nvPr/>
        </p:nvCxnSpPr>
        <p:spPr>
          <a:xfrm rot="-5400000" flipH="1">
            <a:off x="6352650" y="2713590"/>
            <a:ext cx="381000" cy="600"/>
          </a:xfrm>
          <a:prstGeom prst="curvedConnector3">
            <a:avLst>
              <a:gd name="adj1" fmla="val 50000"/>
            </a:avLst>
          </a:prstGeom>
          <a:noFill/>
          <a:ln w="19050" cap="flat" cmpd="sng">
            <a:solidFill>
              <a:schemeClr val="lt1"/>
            </a:solidFill>
            <a:prstDash val="dot"/>
            <a:round/>
            <a:headEnd type="none" w="med" len="med"/>
            <a:tailEnd type="triangle" w="med" len="med"/>
          </a:ln>
        </p:spPr>
      </p:cxnSp>
      <p:cxnSp>
        <p:nvCxnSpPr>
          <p:cNvPr id="1292" name="Google Shape;1292;p99"/>
          <p:cNvCxnSpPr>
            <a:endCxn id="1284" idx="0"/>
          </p:cNvCxnSpPr>
          <p:nvPr/>
        </p:nvCxnSpPr>
        <p:spPr>
          <a:xfrm rot="-5400000" flipH="1">
            <a:off x="6352650" y="5118300"/>
            <a:ext cx="381000" cy="600"/>
          </a:xfrm>
          <a:prstGeom prst="curvedConnector3">
            <a:avLst>
              <a:gd name="adj1" fmla="val 50000"/>
            </a:avLst>
          </a:prstGeom>
          <a:noFill/>
          <a:ln w="19050" cap="flat" cmpd="sng">
            <a:solidFill>
              <a:schemeClr val="lt1"/>
            </a:solidFill>
            <a:prstDash val="dot"/>
            <a:round/>
            <a:headEnd type="none" w="med" len="med"/>
            <a:tailEnd type="triangle" w="med" len="med"/>
          </a:ln>
        </p:spPr>
      </p:cxnSp>
      <p:pic>
        <p:nvPicPr>
          <p:cNvPr id="1293" name="Google Shape;1293;p99" descr="Blueprint outline"/>
          <p:cNvPicPr preferRelativeResize="0"/>
          <p:nvPr/>
        </p:nvPicPr>
        <p:blipFill rotWithShape="1">
          <a:blip r:embed="rId3">
            <a:alphaModFix/>
          </a:blip>
          <a:srcRect/>
          <a:stretch/>
        </p:blipFill>
        <p:spPr>
          <a:xfrm>
            <a:off x="5527579" y="684615"/>
            <a:ext cx="534863" cy="534863"/>
          </a:xfrm>
          <a:prstGeom prst="rect">
            <a:avLst/>
          </a:prstGeom>
          <a:noFill/>
          <a:ln>
            <a:noFill/>
          </a:ln>
        </p:spPr>
      </p:pic>
      <p:pic>
        <p:nvPicPr>
          <p:cNvPr id="1294" name="Google Shape;1294;p99" descr="User network with solid fill"/>
          <p:cNvPicPr preferRelativeResize="0"/>
          <p:nvPr/>
        </p:nvPicPr>
        <p:blipFill rotWithShape="1">
          <a:blip r:embed="rId4">
            <a:alphaModFix/>
          </a:blip>
          <a:srcRect/>
          <a:stretch/>
        </p:blipFill>
        <p:spPr>
          <a:xfrm>
            <a:off x="5489423" y="1842716"/>
            <a:ext cx="611188" cy="611188"/>
          </a:xfrm>
          <a:prstGeom prst="rect">
            <a:avLst/>
          </a:prstGeom>
          <a:noFill/>
          <a:ln>
            <a:noFill/>
          </a:ln>
        </p:spPr>
      </p:pic>
      <p:pic>
        <p:nvPicPr>
          <p:cNvPr id="1295" name="Google Shape;1295;p99" descr="Plant outline"/>
          <p:cNvPicPr preferRelativeResize="0"/>
          <p:nvPr/>
        </p:nvPicPr>
        <p:blipFill rotWithShape="1">
          <a:blip r:embed="rId5">
            <a:alphaModFix/>
          </a:blip>
          <a:srcRect/>
          <a:stretch/>
        </p:blipFill>
        <p:spPr>
          <a:xfrm>
            <a:off x="5474555" y="3052081"/>
            <a:ext cx="611187" cy="611187"/>
          </a:xfrm>
          <a:prstGeom prst="rect">
            <a:avLst/>
          </a:prstGeom>
          <a:noFill/>
          <a:ln>
            <a:noFill/>
          </a:ln>
        </p:spPr>
      </p:pic>
      <p:pic>
        <p:nvPicPr>
          <p:cNvPr id="1296" name="Google Shape;1296;p99" descr="Clipboard outline"/>
          <p:cNvPicPr preferRelativeResize="0"/>
          <p:nvPr/>
        </p:nvPicPr>
        <p:blipFill rotWithShape="1">
          <a:blip r:embed="rId6">
            <a:alphaModFix/>
          </a:blip>
          <a:srcRect/>
          <a:stretch/>
        </p:blipFill>
        <p:spPr>
          <a:xfrm>
            <a:off x="5502617" y="4272288"/>
            <a:ext cx="584775" cy="584775"/>
          </a:xfrm>
          <a:prstGeom prst="rect">
            <a:avLst/>
          </a:prstGeom>
          <a:noFill/>
          <a:ln>
            <a:noFill/>
          </a:ln>
        </p:spPr>
      </p:pic>
      <p:pic>
        <p:nvPicPr>
          <p:cNvPr id="1297" name="Google Shape;1297;p99" descr="Teacher outline"/>
          <p:cNvPicPr preferRelativeResize="0"/>
          <p:nvPr/>
        </p:nvPicPr>
        <p:blipFill rotWithShape="1">
          <a:blip r:embed="rId7">
            <a:alphaModFix/>
          </a:blip>
          <a:srcRect/>
          <a:stretch/>
        </p:blipFill>
        <p:spPr>
          <a:xfrm>
            <a:off x="5502614" y="5485559"/>
            <a:ext cx="584775" cy="584775"/>
          </a:xfrm>
          <a:prstGeom prst="rect">
            <a:avLst/>
          </a:prstGeom>
          <a:noFill/>
          <a:ln>
            <a:noFill/>
          </a:ln>
        </p:spPr>
      </p:pic>
      <p:pic>
        <p:nvPicPr>
          <p:cNvPr id="1298" name="Google Shape;1298;p99"/>
          <p:cNvPicPr preferRelativeResize="0"/>
          <p:nvPr/>
        </p:nvPicPr>
        <p:blipFill rotWithShape="1">
          <a:blip r:embed="rId8">
            <a:alphaModFix/>
          </a:blip>
          <a:srcRect l="9915" r="9923"/>
          <a:stretch/>
        </p:blipFill>
        <p:spPr>
          <a:xfrm>
            <a:off x="796051" y="3424503"/>
            <a:ext cx="4124400" cy="3433500"/>
          </a:xfrm>
          <a:prstGeom prst="rect">
            <a:avLst/>
          </a:prstGeom>
          <a:noFill/>
          <a:ln>
            <a:noFill/>
          </a:ln>
        </p:spPr>
      </p:pic>
      <p:sp>
        <p:nvSpPr>
          <p:cNvPr id="1299" name="Google Shape;1299;p99"/>
          <p:cNvSpPr txBox="1"/>
          <p:nvPr/>
        </p:nvSpPr>
        <p:spPr>
          <a:xfrm>
            <a:off x="1074650" y="63611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World Cocoa Foundation</a:t>
            </a:r>
            <a:endParaRPr sz="1100">
              <a:solidFill>
                <a:schemeClr val="lt1"/>
              </a:solidFill>
            </a:endParaRPr>
          </a:p>
        </p:txBody>
      </p:sp>
      <p:cxnSp>
        <p:nvCxnSpPr>
          <p:cNvPr id="1300" name="Google Shape;1300;p99"/>
          <p:cNvCxnSpPr/>
          <p:nvPr/>
        </p:nvCxnSpPr>
        <p:spPr>
          <a:xfrm rot="-5400000" flipH="1">
            <a:off x="6352650" y="4009500"/>
            <a:ext cx="381000" cy="600"/>
          </a:xfrm>
          <a:prstGeom prst="curvedConnector3">
            <a:avLst>
              <a:gd name="adj1" fmla="val 50000"/>
            </a:avLst>
          </a:prstGeom>
          <a:noFill/>
          <a:ln w="19050" cap="flat" cmpd="sng">
            <a:solidFill>
              <a:schemeClr val="lt1"/>
            </a:solidFill>
            <a:prstDash val="dot"/>
            <a:round/>
            <a:headEnd type="none" w="med" len="med"/>
            <a:tailEnd type="triangle" w="med" len="med"/>
          </a:ln>
        </p:spPr>
      </p:cxnSp>
      <p:sp>
        <p:nvSpPr>
          <p:cNvPr id="1301" name="Google Shape;1301;p99"/>
          <p:cNvSpPr txBox="1">
            <a:spLocks noGrp="1"/>
          </p:cNvSpPr>
          <p:nvPr>
            <p:ph type="body" idx="4294967295"/>
          </p:nvPr>
        </p:nvSpPr>
        <p:spPr>
          <a:xfrm rot="5400000">
            <a:off x="-3062150" y="3216900"/>
            <a:ext cx="63093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None/>
            </a:pPr>
            <a:r>
              <a:rPr lang="en" sz="800">
                <a:solidFill>
                  <a:srgbClr val="66679A"/>
                </a:solidFill>
              </a:rPr>
              <a:t>WHAT KINDS OF SUPPORT CAN BUSINESSES AND FINANCIAL INSTITUTIONS PROVIDE OUTSIDE THEIR VALUE CHAINS?</a:t>
            </a:r>
            <a:endParaRPr sz="800">
              <a:solidFill>
                <a:srgbClr val="66679A"/>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00"/>
          <p:cNvSpPr/>
          <p:nvPr/>
        </p:nvSpPr>
        <p:spPr>
          <a:xfrm>
            <a:off x="0" y="0"/>
            <a:ext cx="12193200" cy="5781000"/>
          </a:xfrm>
          <a:prstGeom prst="rect">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7" name="Google Shape;1307;p100"/>
          <p:cNvPicPr preferRelativeResize="0"/>
          <p:nvPr/>
        </p:nvPicPr>
        <p:blipFill rotWithShape="1">
          <a:blip r:embed="rId3">
            <a:alphaModFix/>
          </a:blip>
          <a:srcRect t="9090" b="9082"/>
          <a:stretch/>
        </p:blipFill>
        <p:spPr>
          <a:xfrm>
            <a:off x="615450" y="538525"/>
            <a:ext cx="11577748" cy="6319476"/>
          </a:xfrm>
          <a:prstGeom prst="rect">
            <a:avLst/>
          </a:prstGeom>
          <a:noFill/>
          <a:ln>
            <a:noFill/>
          </a:ln>
        </p:spPr>
      </p:pic>
      <p:pic>
        <p:nvPicPr>
          <p:cNvPr id="1308" name="Google Shape;1308;p100"/>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1309" name="Google Shape;1309;p100"/>
          <p:cNvSpPr/>
          <p:nvPr/>
        </p:nvSpPr>
        <p:spPr>
          <a:xfrm>
            <a:off x="615500" y="2126800"/>
            <a:ext cx="11577900" cy="4731300"/>
          </a:xfrm>
          <a:prstGeom prst="rect">
            <a:avLst/>
          </a:prstGeom>
          <a:gradFill>
            <a:gsLst>
              <a:gs pos="0">
                <a:srgbClr val="66679A"/>
              </a:gs>
              <a:gs pos="100000">
                <a:srgbClr val="66679A">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00"/>
          <p:cNvSpPr txBox="1">
            <a:spLocks noGrp="1"/>
          </p:cNvSpPr>
          <p:nvPr>
            <p:ph type="title"/>
          </p:nvPr>
        </p:nvSpPr>
        <p:spPr>
          <a:xfrm>
            <a:off x="975175" y="4806425"/>
            <a:ext cx="8687100" cy="930000"/>
          </a:xfrm>
          <a:prstGeom prst="rect">
            <a:avLst/>
          </a:prstGeom>
          <a:effectLst>
            <a:outerShdw blurRad="57150" dist="19050" dir="5400000" algn="bl" rotWithShape="0">
              <a:srgbClr val="000000">
                <a:alpha val="40000"/>
              </a:srgbClr>
            </a:outerShdw>
          </a:effectLst>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sz="4800" b="1">
                <a:solidFill>
                  <a:schemeClr val="lt1"/>
                </a:solidFill>
              </a:rPr>
              <a:t>What does engaging beyond value chains mean for different parts of the value chain?</a:t>
            </a:r>
            <a:endParaRPr sz="4800" b="1">
              <a:solidFill>
                <a:schemeClr val="lt1"/>
              </a:solidFill>
            </a:endParaRPr>
          </a:p>
        </p:txBody>
      </p:sp>
      <p:sp>
        <p:nvSpPr>
          <p:cNvPr id="1311" name="Google Shape;1311;p100"/>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00"/>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3" name="Google Shape;1313;p100"/>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1314" name="Google Shape;1314;p100"/>
          <p:cNvSpPr txBox="1"/>
          <p:nvPr/>
        </p:nvSpPr>
        <p:spPr>
          <a:xfrm>
            <a:off x="8319225" y="6361175"/>
            <a:ext cx="3636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Liberia</a:t>
            </a:r>
            <a:endParaRPr sz="1100">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101"/>
          <p:cNvSpPr/>
          <p:nvPr/>
        </p:nvSpPr>
        <p:spPr>
          <a:xfrm>
            <a:off x="5019575" y="3262475"/>
            <a:ext cx="3419400" cy="3295200"/>
          </a:xfrm>
          <a:prstGeom prst="rect">
            <a:avLst/>
          </a:prstGeom>
          <a:noFill/>
          <a:ln w="9525"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01"/>
          <p:cNvSpPr/>
          <p:nvPr/>
        </p:nvSpPr>
        <p:spPr>
          <a:xfrm>
            <a:off x="8438975" y="3262475"/>
            <a:ext cx="3419400" cy="3295200"/>
          </a:xfrm>
          <a:prstGeom prst="rect">
            <a:avLst/>
          </a:prstGeom>
          <a:noFill/>
          <a:ln w="9525"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01"/>
          <p:cNvSpPr/>
          <p:nvPr/>
        </p:nvSpPr>
        <p:spPr>
          <a:xfrm>
            <a:off x="5019575" y="207275"/>
            <a:ext cx="6838800" cy="3055200"/>
          </a:xfrm>
          <a:prstGeom prst="rect">
            <a:avLst/>
          </a:prstGeom>
          <a:noFill/>
          <a:ln w="9525"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01"/>
          <p:cNvSpPr txBox="1"/>
          <p:nvPr/>
        </p:nvSpPr>
        <p:spPr>
          <a:xfrm>
            <a:off x="5059475" y="3853650"/>
            <a:ext cx="3419400" cy="2098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US" b="1">
                <a:solidFill>
                  <a:srgbClr val="2CB8C7"/>
                </a:solidFill>
              </a:rPr>
              <a:t>Producers, primary processors &amp; input providers</a:t>
            </a:r>
          </a:p>
          <a:p>
            <a:pPr marL="274320" lvl="0" indent="-207009" algn="l" rtl="0">
              <a:spcBef>
                <a:spcPts val="1000"/>
              </a:spcBef>
              <a:spcAft>
                <a:spcPts val="0"/>
              </a:spcAft>
              <a:buClr>
                <a:srgbClr val="2C2D60"/>
              </a:buClr>
              <a:buSzPts val="1100"/>
              <a:buChar char="●"/>
            </a:pPr>
            <a:r>
              <a:rPr lang="en-US" sz="1100">
                <a:solidFill>
                  <a:srgbClr val="2C2D60"/>
                </a:solidFill>
              </a:rPr>
              <a:t>Ensure participation and views of smallholders are represented in multi-stakeholder forums.</a:t>
            </a:r>
          </a:p>
          <a:p>
            <a:pPr marL="274320" lvl="0" indent="-207009" algn="l" rtl="0">
              <a:spcBef>
                <a:spcPts val="0"/>
              </a:spcBef>
              <a:spcAft>
                <a:spcPts val="0"/>
              </a:spcAft>
              <a:buClr>
                <a:srgbClr val="2C2D60"/>
              </a:buClr>
              <a:buSzPts val="1100"/>
              <a:buChar char="●"/>
            </a:pPr>
            <a:r>
              <a:rPr lang="en-US" sz="1100">
                <a:solidFill>
                  <a:srgbClr val="2C2D60"/>
                </a:solidFill>
              </a:rPr>
              <a:t>Share company data – e.g., on farm mapping, conservation data, satellite monitoring of land use change.</a:t>
            </a:r>
          </a:p>
          <a:p>
            <a:pPr marL="274320" lvl="0" indent="-207009" algn="l" rtl="0">
              <a:spcBef>
                <a:spcPts val="0"/>
              </a:spcBef>
              <a:spcAft>
                <a:spcPts val="0"/>
              </a:spcAft>
              <a:buClr>
                <a:srgbClr val="2C2D60"/>
              </a:buClr>
              <a:buSzPts val="1100"/>
              <a:buChar char="●"/>
            </a:pPr>
            <a:r>
              <a:rPr lang="en-US" sz="1100">
                <a:solidFill>
                  <a:srgbClr val="2C2D60"/>
                </a:solidFill>
              </a:rPr>
              <a:t>Collaborate with peer companies and with government across landscapes for farmer support and community development.</a:t>
            </a:r>
          </a:p>
        </p:txBody>
      </p:sp>
      <p:sp>
        <p:nvSpPr>
          <p:cNvPr id="1323" name="Google Shape;1323;p101"/>
          <p:cNvSpPr txBox="1"/>
          <p:nvPr/>
        </p:nvSpPr>
        <p:spPr>
          <a:xfrm>
            <a:off x="8478875" y="3853650"/>
            <a:ext cx="3319200" cy="2560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 b="1">
                <a:solidFill>
                  <a:srgbClr val="2CB8C7"/>
                </a:solidFill>
              </a:rPr>
              <a:t>Traders</a:t>
            </a:r>
            <a:endParaRPr b="1">
              <a:solidFill>
                <a:srgbClr val="2CB8C7"/>
              </a:solidFill>
            </a:endParaRPr>
          </a:p>
          <a:p>
            <a:pPr marL="274320" lvl="0" indent="-207009" algn="l" rtl="0">
              <a:spcBef>
                <a:spcPts val="1000"/>
              </a:spcBef>
              <a:spcAft>
                <a:spcPts val="0"/>
              </a:spcAft>
              <a:buClr>
                <a:srgbClr val="2C2D60"/>
              </a:buClr>
              <a:buSzPts val="1100"/>
              <a:buChar char="●"/>
            </a:pPr>
            <a:r>
              <a:rPr lang="en" sz="1100">
                <a:solidFill>
                  <a:srgbClr val="2C2D60"/>
                </a:solidFill>
              </a:rPr>
              <a:t>Encourage producers to support and participate in multi-stakeholder forums.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Help producer groups understand market requirements and demand for social and environmental production standards.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Include environmental and social safeguards in contracts/ commodity specifications.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Commit to long term supplier relationships, including off-take agreements.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Capture sourcing and traceability data via monitoring and reporting systems to report to customers and national/global stakeholders.</a:t>
            </a:r>
            <a:endParaRPr sz="1100">
              <a:solidFill>
                <a:srgbClr val="2C2D60"/>
              </a:solidFill>
            </a:endParaRPr>
          </a:p>
        </p:txBody>
      </p:sp>
      <p:pic>
        <p:nvPicPr>
          <p:cNvPr id="1324" name="Google Shape;1324;p101" descr="Crops with solid fill"/>
          <p:cNvPicPr preferRelativeResize="0"/>
          <p:nvPr/>
        </p:nvPicPr>
        <p:blipFill rotWithShape="1">
          <a:blip r:embed="rId3">
            <a:alphaModFix/>
          </a:blip>
          <a:srcRect/>
          <a:stretch/>
        </p:blipFill>
        <p:spPr>
          <a:xfrm>
            <a:off x="5139378" y="3348312"/>
            <a:ext cx="505326" cy="505326"/>
          </a:xfrm>
          <a:prstGeom prst="rect">
            <a:avLst/>
          </a:prstGeom>
          <a:noFill/>
          <a:ln>
            <a:noFill/>
          </a:ln>
        </p:spPr>
      </p:pic>
      <p:pic>
        <p:nvPicPr>
          <p:cNvPr id="1325" name="Google Shape;1325;p101" descr="Freight with solid fill"/>
          <p:cNvPicPr preferRelativeResize="0"/>
          <p:nvPr/>
        </p:nvPicPr>
        <p:blipFill rotWithShape="1">
          <a:blip r:embed="rId4">
            <a:alphaModFix/>
          </a:blip>
          <a:srcRect/>
          <a:stretch/>
        </p:blipFill>
        <p:spPr>
          <a:xfrm>
            <a:off x="8595145" y="3348312"/>
            <a:ext cx="505326" cy="505326"/>
          </a:xfrm>
          <a:prstGeom prst="rect">
            <a:avLst/>
          </a:prstGeom>
          <a:noFill/>
          <a:ln>
            <a:noFill/>
          </a:ln>
        </p:spPr>
      </p:pic>
      <p:sp>
        <p:nvSpPr>
          <p:cNvPr id="1326" name="Google Shape;1326;p101"/>
          <p:cNvSpPr txBox="1"/>
          <p:nvPr/>
        </p:nvSpPr>
        <p:spPr>
          <a:xfrm>
            <a:off x="5644700" y="539375"/>
            <a:ext cx="6106200" cy="2454488"/>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US" b="1">
                <a:solidFill>
                  <a:srgbClr val="66679A"/>
                </a:solidFill>
              </a:rPr>
              <a:t>All companies or financial institutions</a:t>
            </a:r>
          </a:p>
          <a:p>
            <a:pPr marL="274320" lvl="0" indent="-206375" algn="l" rtl="0">
              <a:spcBef>
                <a:spcPts val="1000"/>
              </a:spcBef>
              <a:spcAft>
                <a:spcPts val="0"/>
              </a:spcAft>
              <a:buClr>
                <a:srgbClr val="2C2D60"/>
              </a:buClr>
              <a:buSzPts val="1100"/>
              <a:buChar char="●"/>
            </a:pPr>
            <a:r>
              <a:rPr lang="en-US" sz="1100">
                <a:solidFill>
                  <a:srgbClr val="2C2D60"/>
                </a:solidFill>
              </a:rPr>
              <a:t>Participate in landscape, sub-national and national multi-stakeholder forums directly and/or through industry associations and corporate coalitions.</a:t>
            </a:r>
          </a:p>
          <a:p>
            <a:pPr marL="274320" lvl="0" indent="-206375" algn="l" rtl="0">
              <a:spcBef>
                <a:spcPts val="0"/>
              </a:spcBef>
              <a:spcAft>
                <a:spcPts val="0"/>
              </a:spcAft>
              <a:buClr>
                <a:srgbClr val="2C2D60"/>
              </a:buClr>
              <a:buSzPts val="1100"/>
              <a:buChar char="●"/>
            </a:pPr>
            <a:r>
              <a:rPr lang="en-US" sz="1100">
                <a:solidFill>
                  <a:srgbClr val="2C2D60"/>
                </a:solidFill>
              </a:rPr>
              <a:t>Support supply chain initiatives that align with multi-stakeholder forums in producer countries.</a:t>
            </a:r>
          </a:p>
          <a:p>
            <a:pPr marL="274320" lvl="0" indent="-206375" algn="l" rtl="0">
              <a:spcBef>
                <a:spcPts val="0"/>
              </a:spcBef>
              <a:spcAft>
                <a:spcPts val="0"/>
              </a:spcAft>
              <a:buClr>
                <a:srgbClr val="2C2D60"/>
              </a:buClr>
              <a:buSzPts val="1100"/>
              <a:buChar char="●"/>
            </a:pPr>
            <a:r>
              <a:rPr lang="en-US" sz="1100">
                <a:solidFill>
                  <a:srgbClr val="2C2D60"/>
                </a:solidFill>
              </a:rPr>
              <a:t>Align corporate objectives in sourcing regions with local and regional economic and community development objectives.</a:t>
            </a:r>
          </a:p>
          <a:p>
            <a:pPr marL="274320" lvl="0" indent="-206375" algn="l" rtl="0">
              <a:spcBef>
                <a:spcPts val="0"/>
              </a:spcBef>
              <a:spcAft>
                <a:spcPts val="0"/>
              </a:spcAft>
              <a:buClr>
                <a:srgbClr val="2C2D60"/>
              </a:buClr>
              <a:buSzPts val="1100"/>
              <a:buChar char="●"/>
            </a:pPr>
            <a:r>
              <a:rPr lang="en-US" sz="1100">
                <a:solidFill>
                  <a:srgbClr val="2C2D60"/>
                </a:solidFill>
              </a:rPr>
              <a:t>Agree common objectives Key Performance Indicators (KPIs) and reporting frameworks.</a:t>
            </a:r>
          </a:p>
          <a:p>
            <a:pPr marL="274320" lvl="0" indent="-206375" algn="l" rtl="0">
              <a:spcBef>
                <a:spcPts val="0"/>
              </a:spcBef>
              <a:spcAft>
                <a:spcPts val="0"/>
              </a:spcAft>
              <a:buClr>
                <a:srgbClr val="2C2D60"/>
              </a:buClr>
              <a:buSzPts val="1100"/>
              <a:buChar char="●"/>
            </a:pPr>
            <a:r>
              <a:rPr lang="en-US" sz="1100">
                <a:solidFill>
                  <a:srgbClr val="2C2D60"/>
                </a:solidFill>
              </a:rPr>
              <a:t>Develop and publish company action plans and progress reports.</a:t>
            </a:r>
          </a:p>
          <a:p>
            <a:pPr marL="274320" lvl="0" indent="-206375" algn="l" rtl="0">
              <a:spcBef>
                <a:spcPts val="0"/>
              </a:spcBef>
              <a:spcAft>
                <a:spcPts val="0"/>
              </a:spcAft>
              <a:buClr>
                <a:srgbClr val="2C2D60"/>
              </a:buClr>
              <a:buSzPts val="1100"/>
              <a:buChar char="●"/>
            </a:pPr>
            <a:r>
              <a:rPr lang="en-US" sz="1100">
                <a:solidFill>
                  <a:srgbClr val="2C2D60"/>
                </a:solidFill>
              </a:rPr>
              <a:t>Share company data that may be useful for the sector.</a:t>
            </a:r>
          </a:p>
          <a:p>
            <a:pPr marL="274320" lvl="0" indent="-206375" algn="l" rtl="0">
              <a:spcBef>
                <a:spcPts val="0"/>
              </a:spcBef>
              <a:spcAft>
                <a:spcPts val="0"/>
              </a:spcAft>
              <a:buClr>
                <a:srgbClr val="2C2D60"/>
              </a:buClr>
              <a:buSzPts val="1100"/>
              <a:buChar char="●"/>
            </a:pPr>
            <a:r>
              <a:rPr lang="en-US" sz="1100">
                <a:solidFill>
                  <a:srgbClr val="2C2D60"/>
                </a:solidFill>
              </a:rPr>
              <a:t>Support cross-sector initiatives.</a:t>
            </a:r>
          </a:p>
          <a:p>
            <a:pPr marL="274320" lvl="0" indent="-206375" algn="l" rtl="0">
              <a:spcBef>
                <a:spcPts val="0"/>
              </a:spcBef>
              <a:spcAft>
                <a:spcPts val="0"/>
              </a:spcAft>
              <a:buClr>
                <a:srgbClr val="2C2D60"/>
              </a:buClr>
              <a:buSzPts val="1100"/>
              <a:buChar char="●"/>
            </a:pPr>
            <a:r>
              <a:rPr lang="en-US" sz="1100">
                <a:solidFill>
                  <a:srgbClr val="2C2D60"/>
                </a:solidFill>
              </a:rPr>
              <a:t>Provide financial and technical support to multi-stakeholder forums.</a:t>
            </a:r>
            <a:endParaRPr sz="1100">
              <a:solidFill>
                <a:srgbClr val="2C2D60"/>
              </a:solidFill>
            </a:endParaRPr>
          </a:p>
        </p:txBody>
      </p:sp>
      <p:pic>
        <p:nvPicPr>
          <p:cNvPr id="1327" name="Google Shape;1327;p101" descr="Clipboard Checked with solid fill"/>
          <p:cNvPicPr preferRelativeResize="0"/>
          <p:nvPr/>
        </p:nvPicPr>
        <p:blipFill rotWithShape="1">
          <a:blip r:embed="rId5">
            <a:alphaModFix/>
          </a:blip>
          <a:srcRect/>
          <a:stretch/>
        </p:blipFill>
        <p:spPr>
          <a:xfrm>
            <a:off x="5095520" y="539374"/>
            <a:ext cx="505326" cy="505326"/>
          </a:xfrm>
          <a:prstGeom prst="rect">
            <a:avLst/>
          </a:prstGeom>
          <a:noFill/>
          <a:ln>
            <a:noFill/>
          </a:ln>
        </p:spPr>
      </p:pic>
      <p:pic>
        <p:nvPicPr>
          <p:cNvPr id="1328" name="Google Shape;1328;p101"/>
          <p:cNvPicPr preferRelativeResize="0"/>
          <p:nvPr/>
        </p:nvPicPr>
        <p:blipFill rotWithShape="1">
          <a:blip r:embed="rId6">
            <a:alphaModFix/>
          </a:blip>
          <a:srcRect l="16216" r="16216"/>
          <a:stretch/>
        </p:blipFill>
        <p:spPr>
          <a:xfrm>
            <a:off x="796051" y="3424503"/>
            <a:ext cx="4124401" cy="3433501"/>
          </a:xfrm>
          <a:prstGeom prst="rect">
            <a:avLst/>
          </a:prstGeom>
          <a:noFill/>
          <a:ln>
            <a:noFill/>
          </a:ln>
        </p:spPr>
      </p:pic>
      <p:sp>
        <p:nvSpPr>
          <p:cNvPr id="1329" name="Google Shape;1329;p101"/>
          <p:cNvSpPr txBox="1">
            <a:spLocks noGrp="1"/>
          </p:cNvSpPr>
          <p:nvPr>
            <p:ph type="title"/>
          </p:nvPr>
        </p:nvSpPr>
        <p:spPr>
          <a:xfrm>
            <a:off x="609625" y="1483672"/>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There are many actions that all companies can take whilst engaging with governments and multi-stakeholder platforms but can also make valuable contributions depending on their position in the value chain.  </a:t>
            </a:r>
            <a:endParaRPr sz="1400" b="0"/>
          </a:p>
        </p:txBody>
      </p:sp>
      <p:sp>
        <p:nvSpPr>
          <p:cNvPr id="1330" name="Google Shape;1330;p101"/>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Companies in different parts of the value chain can play different roles</a:t>
            </a:r>
            <a:endParaRPr sz="2200"/>
          </a:p>
        </p:txBody>
      </p:sp>
      <p:sp>
        <p:nvSpPr>
          <p:cNvPr id="1331" name="Google Shape;1331;p101"/>
          <p:cNvSpPr txBox="1">
            <a:spLocks noGrp="1"/>
          </p:cNvSpPr>
          <p:nvPr>
            <p:ph type="subTitle" idx="1"/>
          </p:nvPr>
        </p:nvSpPr>
        <p:spPr>
          <a:xfrm rot="5400000">
            <a:off x="-2987300" y="3151050"/>
            <a:ext cx="61776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None/>
            </a:pPr>
            <a:r>
              <a:rPr lang="en" sz="800">
                <a:solidFill>
                  <a:srgbClr val="66679A"/>
                </a:solidFill>
              </a:rPr>
              <a:t>WHAT DOES ENGAGING BEYOND VALUE CHAINS MEAN FOR DIFFERENT PARTS OF THE VALUE CHAIN?</a:t>
            </a:r>
            <a:endParaRPr sz="800">
              <a:solidFill>
                <a:srgbClr val="66679A"/>
              </a:solidFill>
            </a:endParaRPr>
          </a:p>
        </p:txBody>
      </p:sp>
      <p:sp>
        <p:nvSpPr>
          <p:cNvPr id="1332" name="Google Shape;1332;p101"/>
          <p:cNvSpPr txBox="1"/>
          <p:nvPr/>
        </p:nvSpPr>
        <p:spPr>
          <a:xfrm>
            <a:off x="1074650" y="63611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a:t>
            </a:r>
            <a:endParaRPr sz="1100">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8" name="Google Shape;1348;p102"/>
          <p:cNvPicPr preferRelativeResize="0"/>
          <p:nvPr/>
        </p:nvPicPr>
        <p:blipFill rotWithShape="1">
          <a:blip r:embed="rId3">
            <a:alphaModFix/>
          </a:blip>
          <a:srcRect l="10360" t="162" r="10482" b="151"/>
          <a:stretch/>
        </p:blipFill>
        <p:spPr>
          <a:xfrm>
            <a:off x="796051" y="3424503"/>
            <a:ext cx="4117798" cy="3433501"/>
          </a:xfrm>
          <a:prstGeom prst="rect">
            <a:avLst/>
          </a:prstGeom>
          <a:noFill/>
          <a:ln>
            <a:noFill/>
          </a:ln>
        </p:spPr>
      </p:pic>
      <p:sp>
        <p:nvSpPr>
          <p:cNvPr id="1337" name="Google Shape;1337;p102"/>
          <p:cNvSpPr/>
          <p:nvPr/>
        </p:nvSpPr>
        <p:spPr>
          <a:xfrm>
            <a:off x="5019575" y="2577875"/>
            <a:ext cx="3419400" cy="3979800"/>
          </a:xfrm>
          <a:prstGeom prst="rect">
            <a:avLst/>
          </a:prstGeom>
          <a:noFill/>
          <a:ln w="9525"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02"/>
          <p:cNvSpPr/>
          <p:nvPr/>
        </p:nvSpPr>
        <p:spPr>
          <a:xfrm>
            <a:off x="5019575" y="207275"/>
            <a:ext cx="6838800" cy="2370600"/>
          </a:xfrm>
          <a:prstGeom prst="rect">
            <a:avLst/>
          </a:prstGeom>
          <a:noFill/>
          <a:ln w="9525" cap="flat" cmpd="sng">
            <a:solidFill>
              <a:srgbClr val="46B27C"/>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02"/>
          <p:cNvSpPr/>
          <p:nvPr/>
        </p:nvSpPr>
        <p:spPr>
          <a:xfrm>
            <a:off x="8438975" y="2577875"/>
            <a:ext cx="3419400" cy="3979800"/>
          </a:xfrm>
          <a:prstGeom prst="rect">
            <a:avLst/>
          </a:prstGeom>
          <a:noFill/>
          <a:ln w="9525"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02"/>
          <p:cNvSpPr txBox="1"/>
          <p:nvPr/>
        </p:nvSpPr>
        <p:spPr>
          <a:xfrm>
            <a:off x="5059475" y="3097980"/>
            <a:ext cx="3282900" cy="34068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US" b="1">
                <a:solidFill>
                  <a:srgbClr val="2CB8C7"/>
                </a:solidFill>
              </a:rPr>
              <a:t>Manufacturers and ‘brands’</a:t>
            </a:r>
          </a:p>
          <a:p>
            <a:pPr marL="457200" lvl="0" indent="-298450" algn="l" rtl="0">
              <a:spcBef>
                <a:spcPts val="1000"/>
              </a:spcBef>
              <a:spcAft>
                <a:spcPts val="0"/>
              </a:spcAft>
              <a:buClr>
                <a:srgbClr val="2C2D60"/>
              </a:buClr>
              <a:buSzPts val="1100"/>
              <a:buChar char="●"/>
            </a:pPr>
            <a:r>
              <a:rPr lang="en-US" sz="1100">
                <a:solidFill>
                  <a:srgbClr val="2C2D60"/>
                </a:solidFill>
              </a:rPr>
              <a:t>Encourage suppliers to support multi-stakeholder forums.</a:t>
            </a:r>
          </a:p>
          <a:p>
            <a:pPr marL="457200" lvl="0" indent="-298450" algn="l" rtl="0">
              <a:spcBef>
                <a:spcPts val="0"/>
              </a:spcBef>
              <a:spcAft>
                <a:spcPts val="0"/>
              </a:spcAft>
              <a:buClr>
                <a:srgbClr val="2C2D60"/>
              </a:buClr>
              <a:buSzPts val="1100"/>
              <a:buChar char="●"/>
            </a:pPr>
            <a:r>
              <a:rPr lang="en-US" sz="1100">
                <a:solidFill>
                  <a:srgbClr val="2C2D60"/>
                </a:solidFill>
              </a:rPr>
              <a:t>Prioritise critical sourcing regions and strategic commodities for direct participation in multi-stakeholder forums.</a:t>
            </a:r>
          </a:p>
          <a:p>
            <a:pPr marL="457200" lvl="0" indent="-298450" algn="l" rtl="0">
              <a:spcBef>
                <a:spcPts val="0"/>
              </a:spcBef>
              <a:spcAft>
                <a:spcPts val="0"/>
              </a:spcAft>
              <a:buClr>
                <a:srgbClr val="2C2D60"/>
              </a:buClr>
              <a:buSzPts val="1100"/>
              <a:buChar char="●"/>
            </a:pPr>
            <a:r>
              <a:rPr lang="en-US" sz="1100">
                <a:solidFill>
                  <a:srgbClr val="2C2D60"/>
                </a:solidFill>
              </a:rPr>
              <a:t>Actively support suppliers who are working to improve sectoral production standards and co-invest to deliver them.</a:t>
            </a:r>
          </a:p>
          <a:p>
            <a:pPr marL="457200" lvl="0" indent="-298450" algn="l" rtl="0">
              <a:spcBef>
                <a:spcPts val="0"/>
              </a:spcBef>
              <a:spcAft>
                <a:spcPts val="0"/>
              </a:spcAft>
              <a:buClr>
                <a:srgbClr val="2C2D60"/>
              </a:buClr>
              <a:buSzPts val="1100"/>
              <a:buChar char="●"/>
            </a:pPr>
            <a:r>
              <a:rPr lang="en-US" sz="1100">
                <a:solidFill>
                  <a:srgbClr val="2C2D60"/>
                </a:solidFill>
              </a:rPr>
              <a:t>Raise awareness with customers on the importance of creating the enabling conditions for sustainable production and the role of multi-stakeholder forums.</a:t>
            </a:r>
          </a:p>
          <a:p>
            <a:pPr marL="457200" lvl="0" indent="-298450" algn="l" rtl="0">
              <a:spcBef>
                <a:spcPts val="0"/>
              </a:spcBef>
              <a:spcAft>
                <a:spcPts val="0"/>
              </a:spcAft>
              <a:buClr>
                <a:srgbClr val="2C2D60"/>
              </a:buClr>
              <a:buSzPts val="1100"/>
              <a:buChar char="●"/>
            </a:pPr>
            <a:r>
              <a:rPr lang="en-US" sz="1100">
                <a:solidFill>
                  <a:srgbClr val="2C2D60"/>
                </a:solidFill>
              </a:rPr>
              <a:t>Preferential sourcing from origin countries and regions committed to continuous improvement and demonstrating progress, particularly where there is evidence of robust multi-stakeholder processes.</a:t>
            </a:r>
            <a:endParaRPr sz="1600" b="1">
              <a:solidFill>
                <a:srgbClr val="D57D55"/>
              </a:solidFill>
            </a:endParaRPr>
          </a:p>
        </p:txBody>
      </p:sp>
      <p:sp>
        <p:nvSpPr>
          <p:cNvPr id="1341" name="Google Shape;1341;p102"/>
          <p:cNvSpPr txBox="1"/>
          <p:nvPr/>
        </p:nvSpPr>
        <p:spPr>
          <a:xfrm>
            <a:off x="8478875" y="3097980"/>
            <a:ext cx="3282900" cy="3131596"/>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0"/>
              </a:spcAft>
              <a:buNone/>
            </a:pPr>
            <a:r>
              <a:rPr lang="en-US" b="1">
                <a:solidFill>
                  <a:srgbClr val="2CB8C7"/>
                </a:solidFill>
              </a:rPr>
              <a:t>Retailers</a:t>
            </a:r>
          </a:p>
          <a:p>
            <a:pPr marL="457200" lvl="0" indent="-298450" algn="l" rtl="0">
              <a:spcBef>
                <a:spcPts val="1000"/>
              </a:spcBef>
              <a:spcAft>
                <a:spcPts val="0"/>
              </a:spcAft>
              <a:buClr>
                <a:srgbClr val="2C2D60"/>
              </a:buClr>
              <a:buSzPts val="1100"/>
              <a:buChar char="●"/>
            </a:pPr>
            <a:r>
              <a:rPr lang="en-US" sz="1100">
                <a:solidFill>
                  <a:srgbClr val="2C2D60"/>
                </a:solidFill>
              </a:rPr>
              <a:t>Encourage suppliers to support and participate in multi-stakeholder forums.</a:t>
            </a:r>
          </a:p>
          <a:p>
            <a:pPr marL="457200" lvl="0" indent="-298450" algn="l" rtl="0">
              <a:spcBef>
                <a:spcPts val="0"/>
              </a:spcBef>
              <a:spcAft>
                <a:spcPts val="0"/>
              </a:spcAft>
              <a:buClr>
                <a:srgbClr val="2C2D60"/>
              </a:buClr>
              <a:buSzPts val="1100"/>
              <a:buChar char="●"/>
            </a:pPr>
            <a:r>
              <a:rPr lang="en-US" sz="1100">
                <a:solidFill>
                  <a:srgbClr val="2C2D60"/>
                </a:solidFill>
              </a:rPr>
              <a:t>Create pre-competitive collaborations to ensure that retailers are represented in multi-stakeholder forums in producer countries.</a:t>
            </a:r>
          </a:p>
          <a:p>
            <a:pPr marL="457200" lvl="0" indent="-298450" algn="l" rtl="0">
              <a:spcBef>
                <a:spcPts val="0"/>
              </a:spcBef>
              <a:spcAft>
                <a:spcPts val="0"/>
              </a:spcAft>
              <a:buClr>
                <a:srgbClr val="2C2D60"/>
              </a:buClr>
              <a:buSzPts val="1100"/>
              <a:buChar char="●"/>
            </a:pPr>
            <a:r>
              <a:rPr lang="en-US" sz="1100" err="1">
                <a:solidFill>
                  <a:srgbClr val="2C2D60"/>
                </a:solidFill>
              </a:rPr>
              <a:t>Incentivise</a:t>
            </a:r>
            <a:r>
              <a:rPr lang="en-US" sz="1100">
                <a:solidFill>
                  <a:srgbClr val="2C2D60"/>
                </a:solidFill>
              </a:rPr>
              <a:t> suppliers (e.g., offering profile, providing access to opportunities, providing technical support) for pre-competitive collaboration and public private partnerships.</a:t>
            </a:r>
          </a:p>
          <a:p>
            <a:pPr marL="457200" lvl="0" indent="-298450" algn="l" rtl="0">
              <a:spcBef>
                <a:spcPts val="0"/>
              </a:spcBef>
              <a:spcAft>
                <a:spcPts val="0"/>
              </a:spcAft>
              <a:buClr>
                <a:srgbClr val="2C2D60"/>
              </a:buClr>
              <a:buSzPts val="1100"/>
              <a:buChar char="●"/>
            </a:pPr>
            <a:r>
              <a:rPr lang="en-US" sz="1100">
                <a:solidFill>
                  <a:srgbClr val="2C2D60"/>
                </a:solidFill>
              </a:rPr>
              <a:t>Raise the awareness of consumers of the importance on collaborating with producer governments to find long term solutions for sustainable production.</a:t>
            </a:r>
            <a:endParaRPr lang="en-US" sz="1600" b="1">
              <a:solidFill>
                <a:srgbClr val="D57D55"/>
              </a:solidFill>
            </a:endParaRPr>
          </a:p>
        </p:txBody>
      </p:sp>
      <p:sp>
        <p:nvSpPr>
          <p:cNvPr id="1342" name="Google Shape;1342;p102"/>
          <p:cNvSpPr txBox="1"/>
          <p:nvPr/>
        </p:nvSpPr>
        <p:spPr>
          <a:xfrm>
            <a:off x="5644700" y="329075"/>
            <a:ext cx="6106200" cy="2052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 b="1">
                <a:solidFill>
                  <a:srgbClr val="46B27C"/>
                </a:solidFill>
              </a:rPr>
              <a:t>Finance</a:t>
            </a:r>
            <a:endParaRPr b="1">
              <a:solidFill>
                <a:srgbClr val="46B27C"/>
              </a:solidFill>
            </a:endParaRPr>
          </a:p>
          <a:p>
            <a:pPr marL="274320" lvl="0" indent="-207009" algn="l" rtl="0">
              <a:spcBef>
                <a:spcPts val="1000"/>
              </a:spcBef>
              <a:spcAft>
                <a:spcPts val="0"/>
              </a:spcAft>
              <a:buClr>
                <a:srgbClr val="2C2D60"/>
              </a:buClr>
              <a:buSzPts val="1100"/>
              <a:buChar char="●"/>
            </a:pPr>
            <a:r>
              <a:rPr lang="en" sz="1100">
                <a:solidFill>
                  <a:srgbClr val="2C2D60"/>
                </a:solidFill>
              </a:rPr>
              <a:t>Provide technical expertise to inform national, sub-national and landscape level investment needs analysis.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Encourage participation by other financial institutions in multi-stakeholder forums.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Identify opportunities for the implementation of action plans.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Support financial innovation where it is required for the delivery of action plans.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Align lending policies and due diligence processes to sustainable commodity production principles.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Provide incentives to producers and supply-chain actors to implement sustainable production measures.</a:t>
            </a:r>
            <a:endParaRPr sz="1100">
              <a:solidFill>
                <a:srgbClr val="2C2D60"/>
              </a:solidFill>
            </a:endParaRPr>
          </a:p>
        </p:txBody>
      </p:sp>
      <p:sp>
        <p:nvSpPr>
          <p:cNvPr id="1343" name="Google Shape;1343;p102"/>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Companies in different parts of the value chain can play different roles</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2200"/>
          </a:p>
        </p:txBody>
      </p:sp>
      <p:sp>
        <p:nvSpPr>
          <p:cNvPr id="1344" name="Google Shape;1344;p102"/>
          <p:cNvSpPr txBox="1">
            <a:spLocks noGrp="1"/>
          </p:cNvSpPr>
          <p:nvPr>
            <p:ph type="title"/>
          </p:nvPr>
        </p:nvSpPr>
        <p:spPr>
          <a:xfrm>
            <a:off x="609625" y="1488575"/>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a:t>Financial institutions</a:t>
            </a:r>
            <a:r>
              <a:rPr lang="en" sz="1400" b="0"/>
              <a:t> play a particular role in supporting and incentivising commodity transformation, whilst </a:t>
            </a:r>
            <a:r>
              <a:rPr lang="en" sz="1400"/>
              <a:t>manufacturers, brands and retailers</a:t>
            </a:r>
            <a:r>
              <a:rPr lang="en" sz="1400" b="0"/>
              <a:t> can help raise awareness and public buy-in, amongst other activities. </a:t>
            </a:r>
            <a:endParaRPr sz="1400" b="0"/>
          </a:p>
        </p:txBody>
      </p:sp>
      <p:pic>
        <p:nvPicPr>
          <p:cNvPr id="1345" name="Google Shape;1345;p102" descr="Money with solid fill"/>
          <p:cNvPicPr preferRelativeResize="0"/>
          <p:nvPr/>
        </p:nvPicPr>
        <p:blipFill rotWithShape="1">
          <a:blip r:embed="rId4">
            <a:alphaModFix/>
          </a:blip>
          <a:srcRect/>
          <a:stretch/>
        </p:blipFill>
        <p:spPr>
          <a:xfrm>
            <a:off x="5095514" y="329063"/>
            <a:ext cx="505326" cy="505326"/>
          </a:xfrm>
          <a:prstGeom prst="rect">
            <a:avLst/>
          </a:prstGeom>
          <a:noFill/>
          <a:ln>
            <a:noFill/>
          </a:ln>
        </p:spPr>
      </p:pic>
      <p:pic>
        <p:nvPicPr>
          <p:cNvPr id="1346" name="Google Shape;1346;p102" descr="Production with solid fill"/>
          <p:cNvPicPr preferRelativeResize="0"/>
          <p:nvPr/>
        </p:nvPicPr>
        <p:blipFill rotWithShape="1">
          <a:blip r:embed="rId5">
            <a:alphaModFix/>
          </a:blip>
          <a:srcRect/>
          <a:stretch/>
        </p:blipFill>
        <p:spPr>
          <a:xfrm>
            <a:off x="5139372" y="2663746"/>
            <a:ext cx="505326" cy="505326"/>
          </a:xfrm>
          <a:prstGeom prst="rect">
            <a:avLst/>
          </a:prstGeom>
          <a:noFill/>
          <a:ln>
            <a:noFill/>
          </a:ln>
        </p:spPr>
      </p:pic>
      <p:pic>
        <p:nvPicPr>
          <p:cNvPr id="1347" name="Google Shape;1347;p102" descr="Store with solid fill"/>
          <p:cNvPicPr preferRelativeResize="0"/>
          <p:nvPr/>
        </p:nvPicPr>
        <p:blipFill rotWithShape="1">
          <a:blip r:embed="rId6">
            <a:alphaModFix/>
          </a:blip>
          <a:srcRect/>
          <a:stretch/>
        </p:blipFill>
        <p:spPr>
          <a:xfrm>
            <a:off x="8544701" y="2663759"/>
            <a:ext cx="505326" cy="505326"/>
          </a:xfrm>
          <a:prstGeom prst="rect">
            <a:avLst/>
          </a:prstGeom>
          <a:noFill/>
          <a:ln>
            <a:noFill/>
          </a:ln>
        </p:spPr>
      </p:pic>
      <p:sp>
        <p:nvSpPr>
          <p:cNvPr id="1350" name="Google Shape;1350;p102"/>
          <p:cNvSpPr txBox="1">
            <a:spLocks noGrp="1"/>
          </p:cNvSpPr>
          <p:nvPr>
            <p:ph type="subTitle" idx="1"/>
          </p:nvPr>
        </p:nvSpPr>
        <p:spPr>
          <a:xfrm rot="5400000">
            <a:off x="-2987300" y="3151050"/>
            <a:ext cx="61776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None/>
            </a:pPr>
            <a:r>
              <a:rPr lang="en" sz="800">
                <a:solidFill>
                  <a:srgbClr val="66679A"/>
                </a:solidFill>
              </a:rPr>
              <a:t>WHAT DOES ENGAGING BEYOND VALUE CHAINS MEAN FOR DIFFERENT PARTS OF THE VALUE CHAIN?</a:t>
            </a:r>
            <a:endParaRPr sz="800">
              <a:solidFill>
                <a:srgbClr val="66679A"/>
              </a:solidFill>
            </a:endParaRPr>
          </a:p>
        </p:txBody>
      </p:sp>
      <p:sp>
        <p:nvSpPr>
          <p:cNvPr id="17" name="Google Shape;1349;p102"/>
          <p:cNvSpPr txBox="1"/>
          <p:nvPr/>
        </p:nvSpPr>
        <p:spPr>
          <a:xfrm>
            <a:off x="1074650" y="6361175"/>
            <a:ext cx="3000000"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Paraguay/Zunilda Acosta</a:t>
            </a:r>
            <a:endParaRPr sz="1100">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103"/>
          <p:cNvSpPr/>
          <p:nvPr/>
        </p:nvSpPr>
        <p:spPr>
          <a:xfrm>
            <a:off x="0" y="0"/>
            <a:ext cx="12193200" cy="57810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6" name="Google Shape;1356;p103"/>
          <p:cNvPicPr preferRelativeResize="0"/>
          <p:nvPr/>
        </p:nvPicPr>
        <p:blipFill rotWithShape="1">
          <a:blip r:embed="rId3">
            <a:alphaModFix/>
          </a:blip>
          <a:srcRect t="17508" b="597"/>
          <a:stretch/>
        </p:blipFill>
        <p:spPr>
          <a:xfrm>
            <a:off x="615450" y="538525"/>
            <a:ext cx="11577748" cy="6319476"/>
          </a:xfrm>
          <a:prstGeom prst="rect">
            <a:avLst/>
          </a:prstGeom>
          <a:noFill/>
          <a:ln>
            <a:noFill/>
          </a:ln>
        </p:spPr>
      </p:pic>
      <p:pic>
        <p:nvPicPr>
          <p:cNvPr id="1357" name="Google Shape;1357;p103"/>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1358" name="Google Shape;1358;p103"/>
          <p:cNvSpPr/>
          <p:nvPr/>
        </p:nvSpPr>
        <p:spPr>
          <a:xfrm>
            <a:off x="615500" y="2661920"/>
            <a:ext cx="11577900" cy="4196130"/>
          </a:xfrm>
          <a:prstGeom prst="rect">
            <a:avLst/>
          </a:prstGeom>
          <a:gradFill>
            <a:gsLst>
              <a:gs pos="0">
                <a:srgbClr val="2CB8C7"/>
              </a:gs>
              <a:gs pos="100000">
                <a:srgbClr val="2CB8C7">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03"/>
          <p:cNvSpPr txBox="1">
            <a:spLocks noGrp="1"/>
          </p:cNvSpPr>
          <p:nvPr>
            <p:ph type="title"/>
          </p:nvPr>
        </p:nvSpPr>
        <p:spPr>
          <a:xfrm>
            <a:off x="975175" y="4806425"/>
            <a:ext cx="8687100" cy="930000"/>
          </a:xfrm>
          <a:prstGeom prst="rect">
            <a:avLst/>
          </a:prstGeom>
          <a:effectLst>
            <a:outerShdw blurRad="57150" dist="19050" dir="5400000" algn="bl" rotWithShape="0">
              <a:srgbClr val="000000">
                <a:alpha val="40000"/>
              </a:srgbClr>
            </a:outerShdw>
          </a:effectLst>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sz="4800" b="1">
                <a:solidFill>
                  <a:schemeClr val="lt1"/>
                </a:solidFill>
              </a:rPr>
              <a:t>What does engaging beyond value chains mean for different parts of an organisation?</a:t>
            </a:r>
            <a:endParaRPr sz="4800" b="1">
              <a:solidFill>
                <a:schemeClr val="lt1"/>
              </a:solidFill>
            </a:endParaRPr>
          </a:p>
        </p:txBody>
      </p:sp>
      <p:sp>
        <p:nvSpPr>
          <p:cNvPr id="1360" name="Google Shape;1360;p103"/>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03"/>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2" name="Google Shape;1362;p103"/>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1363" name="Google Shape;1363;p103"/>
          <p:cNvSpPr txBox="1"/>
          <p:nvPr/>
        </p:nvSpPr>
        <p:spPr>
          <a:xfrm>
            <a:off x="8319225" y="6361175"/>
            <a:ext cx="3636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Paraguay</a:t>
            </a:r>
            <a:endParaRPr sz="1100">
              <a:solidFill>
                <a:schemeClr val="l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104"/>
          <p:cNvSpPr/>
          <p:nvPr/>
        </p:nvSpPr>
        <p:spPr>
          <a:xfrm>
            <a:off x="5019575" y="2182775"/>
            <a:ext cx="3419400" cy="4337100"/>
          </a:xfrm>
          <a:prstGeom prst="rect">
            <a:avLst/>
          </a:prstGeom>
          <a:noFill/>
          <a:ln w="9525"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04"/>
          <p:cNvSpPr/>
          <p:nvPr/>
        </p:nvSpPr>
        <p:spPr>
          <a:xfrm>
            <a:off x="8438975" y="2182775"/>
            <a:ext cx="3419400" cy="4337100"/>
          </a:xfrm>
          <a:prstGeom prst="rect">
            <a:avLst/>
          </a:prstGeom>
          <a:noFill/>
          <a:ln w="9525"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04"/>
          <p:cNvSpPr/>
          <p:nvPr/>
        </p:nvSpPr>
        <p:spPr>
          <a:xfrm>
            <a:off x="5019575" y="207275"/>
            <a:ext cx="6838800" cy="1975500"/>
          </a:xfrm>
          <a:prstGeom prst="rect">
            <a:avLst/>
          </a:prstGeom>
          <a:noFill/>
          <a:ln w="9525" cap="flat" cmpd="sng">
            <a:solidFill>
              <a:srgbClr val="0C76BC"/>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371" name="Google Shape;1371;p104"/>
          <p:cNvSpPr txBox="1"/>
          <p:nvPr/>
        </p:nvSpPr>
        <p:spPr>
          <a:xfrm>
            <a:off x="5059475" y="2695517"/>
            <a:ext cx="3419400" cy="3791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US" b="1">
                <a:solidFill>
                  <a:srgbClr val="2CB8C7"/>
                </a:solidFill>
              </a:rPr>
              <a:t>Sustainability &amp; stakeholder engagement</a:t>
            </a:r>
          </a:p>
          <a:p>
            <a:pPr marL="274320" lvl="0" indent="-207009" algn="l" rtl="0">
              <a:spcBef>
                <a:spcPts val="1000"/>
              </a:spcBef>
              <a:spcAft>
                <a:spcPts val="0"/>
              </a:spcAft>
              <a:buClr>
                <a:srgbClr val="2C2D60"/>
              </a:buClr>
              <a:buSzPts val="1100"/>
              <a:buChar char="●"/>
            </a:pPr>
            <a:r>
              <a:rPr lang="en-US" sz="1100">
                <a:solidFill>
                  <a:srgbClr val="2C2D60"/>
                </a:solidFill>
              </a:rPr>
              <a:t>Evaluate environmental and social risks for priority sourcing regions and identify regions for engagement in multi-stakeholder initiatives.</a:t>
            </a:r>
          </a:p>
          <a:p>
            <a:pPr marL="274320" lvl="0" indent="-207009" algn="l" rtl="0">
              <a:spcBef>
                <a:spcPts val="0"/>
              </a:spcBef>
              <a:spcAft>
                <a:spcPts val="0"/>
              </a:spcAft>
              <a:buClr>
                <a:srgbClr val="2C2D60"/>
              </a:buClr>
              <a:buSzPts val="1100"/>
              <a:buChar char="●"/>
            </a:pPr>
            <a:r>
              <a:rPr lang="en-US" sz="1100">
                <a:solidFill>
                  <a:srgbClr val="2C2D60"/>
                </a:solidFill>
              </a:rPr>
              <a:t>Mobilise pre-competitive collaborations and partnerships to support multi-stakeholder initiatives.</a:t>
            </a:r>
          </a:p>
          <a:p>
            <a:pPr marL="274320" lvl="0" indent="-207009" algn="l" rtl="0">
              <a:spcBef>
                <a:spcPts val="0"/>
              </a:spcBef>
              <a:spcAft>
                <a:spcPts val="0"/>
              </a:spcAft>
              <a:buClr>
                <a:srgbClr val="2C2D60"/>
              </a:buClr>
              <a:buSzPts val="1100"/>
              <a:buChar char="●"/>
            </a:pPr>
            <a:r>
              <a:rPr lang="en-US" sz="1100">
                <a:solidFill>
                  <a:srgbClr val="2C2D60"/>
                </a:solidFill>
              </a:rPr>
              <a:t>Develop corporate strategy for multi-stakeholder collaboration and identify other strategic implications, required human resources and investment needs.</a:t>
            </a:r>
          </a:p>
          <a:p>
            <a:pPr marL="274320" lvl="0" indent="-207009" algn="l" rtl="0">
              <a:spcBef>
                <a:spcPts val="0"/>
              </a:spcBef>
              <a:spcAft>
                <a:spcPts val="0"/>
              </a:spcAft>
              <a:buClr>
                <a:srgbClr val="2C2D60"/>
              </a:buClr>
              <a:buSzPts val="1100"/>
              <a:buChar char="●"/>
            </a:pPr>
            <a:r>
              <a:rPr lang="en-US" sz="1100">
                <a:solidFill>
                  <a:srgbClr val="2C2D60"/>
                </a:solidFill>
              </a:rPr>
              <a:t>Develop detailed business and investment cases, including identification of benefits, risks, costs, etc. </a:t>
            </a:r>
          </a:p>
          <a:p>
            <a:pPr marL="274320" lvl="0" indent="-207009" algn="l" rtl="0">
              <a:spcBef>
                <a:spcPts val="0"/>
              </a:spcBef>
              <a:spcAft>
                <a:spcPts val="0"/>
              </a:spcAft>
              <a:buClr>
                <a:srgbClr val="2C2D60"/>
              </a:buClr>
              <a:buSzPts val="1100"/>
              <a:buChar char="●"/>
            </a:pPr>
            <a:r>
              <a:rPr lang="en-US" sz="1100">
                <a:solidFill>
                  <a:srgbClr val="2C2D60"/>
                </a:solidFill>
              </a:rPr>
              <a:t>Provide ‘centre of excellence’ to support business units involved in implementation.</a:t>
            </a:r>
          </a:p>
          <a:p>
            <a:pPr marL="274320" lvl="0" indent="-207009" algn="l" rtl="0">
              <a:spcBef>
                <a:spcPts val="0"/>
              </a:spcBef>
              <a:spcAft>
                <a:spcPts val="0"/>
              </a:spcAft>
              <a:buClr>
                <a:srgbClr val="2C2D60"/>
              </a:buClr>
              <a:buSzPts val="1100"/>
              <a:buChar char="●"/>
            </a:pPr>
            <a:r>
              <a:rPr lang="en-US" sz="1100">
                <a:solidFill>
                  <a:srgbClr val="2C2D60"/>
                </a:solidFill>
              </a:rPr>
              <a:t>Monitor, aggregate and report results for multi-stakeholder initiatives the company participates in.</a:t>
            </a:r>
            <a:endParaRPr sz="1100">
              <a:solidFill>
                <a:srgbClr val="2C2D60"/>
              </a:solidFill>
            </a:endParaRPr>
          </a:p>
        </p:txBody>
      </p:sp>
      <p:sp>
        <p:nvSpPr>
          <p:cNvPr id="1372" name="Google Shape;1372;p104"/>
          <p:cNvSpPr txBox="1"/>
          <p:nvPr/>
        </p:nvSpPr>
        <p:spPr>
          <a:xfrm>
            <a:off x="8478875" y="2695521"/>
            <a:ext cx="3312600" cy="2391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 b="1">
                <a:solidFill>
                  <a:srgbClr val="2CB8C7"/>
                </a:solidFill>
              </a:rPr>
              <a:t>Marketing &amp; communications </a:t>
            </a:r>
            <a:endParaRPr b="1">
              <a:solidFill>
                <a:srgbClr val="2CB8C7"/>
              </a:solidFill>
            </a:endParaRPr>
          </a:p>
          <a:p>
            <a:pPr marL="274320" lvl="0" indent="-207009" algn="l" rtl="0">
              <a:spcBef>
                <a:spcPts val="1000"/>
              </a:spcBef>
              <a:spcAft>
                <a:spcPts val="0"/>
              </a:spcAft>
              <a:buClr>
                <a:srgbClr val="2C2D60"/>
              </a:buClr>
              <a:buSzPts val="1100"/>
              <a:buChar char="●"/>
            </a:pPr>
            <a:r>
              <a:rPr lang="en" sz="1100">
                <a:solidFill>
                  <a:srgbClr val="2C2D60"/>
                </a:solidFill>
              </a:rPr>
              <a:t>Communicate the importance of public private partnerships and pre-competitive collaboration to key internal and external stakeholder groups.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Educate and raise awareness among internal and external stakeholders about the need to move beyond unrealistic ideas of ‘silver bullet’ solutions to sustainable sourcing.</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Share stories of multi-stakeholder initiatives and partnerships that are catalysing sector transformation.</a:t>
            </a:r>
            <a:endParaRPr sz="1100">
              <a:solidFill>
                <a:srgbClr val="2C2D60"/>
              </a:solidFill>
            </a:endParaRPr>
          </a:p>
        </p:txBody>
      </p:sp>
      <p:sp>
        <p:nvSpPr>
          <p:cNvPr id="1373" name="Google Shape;1373;p104"/>
          <p:cNvSpPr txBox="1"/>
          <p:nvPr/>
        </p:nvSpPr>
        <p:spPr>
          <a:xfrm>
            <a:off x="5644700" y="422825"/>
            <a:ext cx="6106200" cy="1544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US" b="1">
                <a:solidFill>
                  <a:srgbClr val="0C76BC"/>
                </a:solidFill>
              </a:rPr>
              <a:t>All departments</a:t>
            </a:r>
          </a:p>
          <a:p>
            <a:pPr marL="274320" lvl="0" indent="-207009" algn="l" rtl="0">
              <a:spcBef>
                <a:spcPts val="1000"/>
              </a:spcBef>
              <a:spcAft>
                <a:spcPts val="0"/>
              </a:spcAft>
              <a:buClr>
                <a:srgbClr val="2C2D60"/>
              </a:buClr>
              <a:buSzPts val="1100"/>
              <a:buChar char="●"/>
            </a:pPr>
            <a:r>
              <a:rPr lang="en-US" sz="1100">
                <a:solidFill>
                  <a:srgbClr val="2C2D60"/>
                </a:solidFill>
              </a:rPr>
              <a:t>Contribute to planning the company’s involvement in multi-stakeholder initiatives.</a:t>
            </a:r>
          </a:p>
          <a:p>
            <a:pPr marL="274320" lvl="0" indent="-207009" algn="l" rtl="0">
              <a:spcBef>
                <a:spcPts val="0"/>
              </a:spcBef>
              <a:spcAft>
                <a:spcPts val="0"/>
              </a:spcAft>
              <a:buClr>
                <a:srgbClr val="2C2D60"/>
              </a:buClr>
              <a:buSzPts val="1100"/>
              <a:buChar char="●"/>
            </a:pPr>
            <a:r>
              <a:rPr lang="en-US" sz="1100">
                <a:solidFill>
                  <a:srgbClr val="2C2D60"/>
                </a:solidFill>
              </a:rPr>
              <a:t>Establish support and buy-in within your own function by presenting the value of engagement.</a:t>
            </a:r>
          </a:p>
          <a:p>
            <a:pPr marL="274320" lvl="0" indent="-207009" algn="l" rtl="0">
              <a:spcBef>
                <a:spcPts val="0"/>
              </a:spcBef>
              <a:spcAft>
                <a:spcPts val="0"/>
              </a:spcAft>
              <a:buClr>
                <a:srgbClr val="2C2D60"/>
              </a:buClr>
              <a:buSzPts val="1100"/>
              <a:buChar char="●"/>
            </a:pPr>
            <a:r>
              <a:rPr lang="en-US" sz="1100">
                <a:solidFill>
                  <a:srgbClr val="2C2D60"/>
                </a:solidFill>
              </a:rPr>
              <a:t>Communicate your department’s  strategic priorities and challenges to ensure they are integrated into engagement plans.</a:t>
            </a:r>
          </a:p>
          <a:p>
            <a:pPr marL="274320" lvl="0" indent="-207009" algn="l" rtl="0">
              <a:spcBef>
                <a:spcPts val="0"/>
              </a:spcBef>
              <a:spcAft>
                <a:spcPts val="0"/>
              </a:spcAft>
              <a:buClr>
                <a:srgbClr val="2C2D60"/>
              </a:buClr>
              <a:buSzPts val="1100"/>
              <a:buChar char="●"/>
            </a:pPr>
            <a:r>
              <a:rPr lang="en-US" sz="1100">
                <a:solidFill>
                  <a:srgbClr val="2C2D60"/>
                </a:solidFill>
              </a:rPr>
              <a:t>Share data and insights as the company’s engagement progresses.</a:t>
            </a:r>
            <a:endParaRPr sz="1100">
              <a:solidFill>
                <a:srgbClr val="2C2D60"/>
              </a:solidFill>
            </a:endParaRPr>
          </a:p>
        </p:txBody>
      </p:sp>
      <p:pic>
        <p:nvPicPr>
          <p:cNvPr id="1374" name="Google Shape;1374;p104"/>
          <p:cNvPicPr preferRelativeResize="0"/>
          <p:nvPr/>
        </p:nvPicPr>
        <p:blipFill rotWithShape="1">
          <a:blip r:embed="rId3">
            <a:alphaModFix/>
          </a:blip>
          <a:srcRect l="10090" r="10082"/>
          <a:stretch/>
        </p:blipFill>
        <p:spPr>
          <a:xfrm>
            <a:off x="796051" y="3424503"/>
            <a:ext cx="4124401" cy="3433500"/>
          </a:xfrm>
          <a:prstGeom prst="rect">
            <a:avLst/>
          </a:prstGeom>
          <a:noFill/>
          <a:ln>
            <a:noFill/>
          </a:ln>
        </p:spPr>
      </p:pic>
      <p:sp>
        <p:nvSpPr>
          <p:cNvPr id="1375" name="Google Shape;1375;p104"/>
          <p:cNvSpPr txBox="1">
            <a:spLocks noGrp="1"/>
          </p:cNvSpPr>
          <p:nvPr>
            <p:ph type="subTitle" idx="1"/>
          </p:nvPr>
        </p:nvSpPr>
        <p:spPr>
          <a:xfrm rot="5400000">
            <a:off x="-2893250" y="3057000"/>
            <a:ext cx="59895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None/>
            </a:pPr>
            <a:r>
              <a:rPr lang="en" sz="800">
                <a:solidFill>
                  <a:srgbClr val="66679A"/>
                </a:solidFill>
              </a:rPr>
              <a:t>WHAT DOES ENGAGING BEYOND VALUE CHAINS MEAN FOR DIFFERENT PARTS OF AN ORGANISATION?</a:t>
            </a:r>
            <a:endParaRPr sz="800">
              <a:solidFill>
                <a:srgbClr val="66679A"/>
              </a:solidFill>
            </a:endParaRPr>
          </a:p>
        </p:txBody>
      </p:sp>
      <p:sp>
        <p:nvSpPr>
          <p:cNvPr id="1376" name="Google Shape;1376;p104"/>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Many corporate functions have a role to play in supporting engagement</a:t>
            </a:r>
            <a:endParaRPr sz="2200"/>
          </a:p>
        </p:txBody>
      </p:sp>
      <p:sp>
        <p:nvSpPr>
          <p:cNvPr id="1377" name="Google Shape;1377;p104"/>
          <p:cNvSpPr txBox="1">
            <a:spLocks noGrp="1"/>
          </p:cNvSpPr>
          <p:nvPr>
            <p:ph type="title"/>
          </p:nvPr>
        </p:nvSpPr>
        <p:spPr>
          <a:xfrm>
            <a:off x="609625" y="1488575"/>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Some actions are </a:t>
            </a:r>
            <a:r>
              <a:rPr lang="en" sz="1400"/>
              <a:t>cross-departmental.</a:t>
            </a:r>
            <a:r>
              <a:rPr lang="en" sz="1400" b="0"/>
              <a:t> The roles played and actions taken by individual functions support and reinforce actions taken in other functions.</a:t>
            </a:r>
            <a:endParaRPr sz="1400" b="0"/>
          </a:p>
        </p:txBody>
      </p:sp>
      <p:pic>
        <p:nvPicPr>
          <p:cNvPr id="1378" name="Google Shape;1378;p104" descr="Management with solid fill"/>
          <p:cNvPicPr preferRelativeResize="0"/>
          <p:nvPr/>
        </p:nvPicPr>
        <p:blipFill rotWithShape="1">
          <a:blip r:embed="rId4">
            <a:alphaModFix/>
          </a:blip>
          <a:srcRect/>
          <a:stretch/>
        </p:blipFill>
        <p:spPr>
          <a:xfrm>
            <a:off x="5095514" y="422835"/>
            <a:ext cx="505326" cy="505326"/>
          </a:xfrm>
          <a:prstGeom prst="rect">
            <a:avLst/>
          </a:prstGeom>
          <a:noFill/>
          <a:ln>
            <a:noFill/>
          </a:ln>
        </p:spPr>
      </p:pic>
      <p:pic>
        <p:nvPicPr>
          <p:cNvPr id="1379" name="Google Shape;1379;p104" descr="Megaphone1 with solid fill"/>
          <p:cNvPicPr preferRelativeResize="0"/>
          <p:nvPr/>
        </p:nvPicPr>
        <p:blipFill rotWithShape="1">
          <a:blip r:embed="rId5">
            <a:alphaModFix/>
          </a:blip>
          <a:srcRect/>
          <a:stretch/>
        </p:blipFill>
        <p:spPr>
          <a:xfrm>
            <a:off x="8580266" y="2260956"/>
            <a:ext cx="506012" cy="506012"/>
          </a:xfrm>
          <a:prstGeom prst="rect">
            <a:avLst/>
          </a:prstGeom>
          <a:noFill/>
          <a:ln>
            <a:noFill/>
          </a:ln>
        </p:spPr>
      </p:pic>
      <p:pic>
        <p:nvPicPr>
          <p:cNvPr id="1380" name="Google Shape;1380;p104" descr="Tree With Roots with solid fill"/>
          <p:cNvPicPr preferRelativeResize="0"/>
          <p:nvPr/>
        </p:nvPicPr>
        <p:blipFill rotWithShape="1">
          <a:blip r:embed="rId6">
            <a:alphaModFix/>
          </a:blip>
          <a:srcRect/>
          <a:stretch/>
        </p:blipFill>
        <p:spPr>
          <a:xfrm>
            <a:off x="5166501" y="2288419"/>
            <a:ext cx="451070" cy="451070"/>
          </a:xfrm>
          <a:prstGeom prst="rect">
            <a:avLst/>
          </a:prstGeom>
          <a:noFill/>
          <a:ln>
            <a:noFill/>
          </a:ln>
        </p:spPr>
      </p:pic>
      <p:sp>
        <p:nvSpPr>
          <p:cNvPr id="1381" name="Google Shape;1381;p104"/>
          <p:cNvSpPr txBox="1"/>
          <p:nvPr/>
        </p:nvSpPr>
        <p:spPr>
          <a:xfrm>
            <a:off x="1074650" y="63611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IDH Source up</a:t>
            </a:r>
            <a:endParaRPr sz="11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0"/>
          <p:cNvSpPr txBox="1">
            <a:spLocks noGrp="1"/>
          </p:cNvSpPr>
          <p:nvPr>
            <p:ph type="title"/>
          </p:nvPr>
        </p:nvSpPr>
        <p:spPr>
          <a:xfrm>
            <a:off x="609625" y="916700"/>
            <a:ext cx="3806100" cy="12921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
              <a:t>Who is this document for?</a:t>
            </a:r>
            <a:endParaRPr/>
          </a:p>
        </p:txBody>
      </p:sp>
      <p:sp>
        <p:nvSpPr>
          <p:cNvPr id="307" name="Google Shape;307;p50"/>
          <p:cNvSpPr txBox="1"/>
          <p:nvPr/>
        </p:nvSpPr>
        <p:spPr>
          <a:xfrm>
            <a:off x="620200" y="2170100"/>
            <a:ext cx="9229800" cy="223519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solidFill>
                  <a:srgbClr val="2CB8C7"/>
                </a:solidFill>
              </a:rPr>
              <a:t>The presentation aims to equip senior decision makers in companies in commodity supply chains, or financial institutions who invest in them</a:t>
            </a:r>
            <a:r>
              <a:rPr lang="en" sz="1500">
                <a:solidFill>
                  <a:srgbClr val="2C2D60"/>
                </a:solidFill>
              </a:rPr>
              <a:t>, with key information on how to address critical production and supply chain risks by engaging with multi-stakeholder processes (i.e., beyond their value chains).</a:t>
            </a:r>
            <a:endParaRPr sz="1500">
              <a:solidFill>
                <a:srgbClr val="2C2D60"/>
              </a:solidFill>
            </a:endParaRPr>
          </a:p>
          <a:p>
            <a:pPr>
              <a:lnSpc>
                <a:spcPct val="115000"/>
              </a:lnSpc>
              <a:spcBef>
                <a:spcPts val="1500"/>
              </a:spcBef>
            </a:pPr>
            <a:r>
              <a:rPr lang="en" sz="1500">
                <a:solidFill>
                  <a:srgbClr val="2C2D60"/>
                </a:solidFill>
              </a:rPr>
              <a:t>Good Growth Partnership members and collaborators are welcome to use this deck (or any combination of slides from it) to </a:t>
            </a:r>
            <a:r>
              <a:rPr lang="en" sz="1500" b="1">
                <a:solidFill>
                  <a:srgbClr val="2C2D60"/>
                </a:solidFill>
              </a:rPr>
              <a:t>interact directly with business leaders</a:t>
            </a:r>
            <a:r>
              <a:rPr lang="en" sz="1500">
                <a:solidFill>
                  <a:srgbClr val="2C2D60"/>
                </a:solidFill>
              </a:rPr>
              <a:t> who are interested to learn more. This deck, including </a:t>
            </a:r>
            <a:r>
              <a:rPr lang="en" sz="1500" err="1">
                <a:solidFill>
                  <a:srgbClr val="2C2D60"/>
                </a:solidFill>
              </a:rPr>
              <a:t>customised</a:t>
            </a:r>
            <a:r>
              <a:rPr lang="en" sz="1500">
                <a:solidFill>
                  <a:srgbClr val="2C2D60"/>
                </a:solidFill>
              </a:rPr>
              <a:t> versions of it, can also be </a:t>
            </a:r>
            <a:r>
              <a:rPr lang="en" sz="1500" b="1">
                <a:solidFill>
                  <a:srgbClr val="2C2D60"/>
                </a:solidFill>
              </a:rPr>
              <a:t>prepared and shared with business</a:t>
            </a:r>
            <a:r>
              <a:rPr lang="en" sz="1500">
                <a:solidFill>
                  <a:srgbClr val="2C2D60"/>
                </a:solidFill>
              </a:rPr>
              <a:t> for their own use and engagement with internal stakeholders. </a:t>
            </a:r>
            <a:endParaRPr sz="1500" b="1">
              <a:solidFill>
                <a:srgbClr val="2C2D6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105"/>
          <p:cNvSpPr/>
          <p:nvPr/>
        </p:nvSpPr>
        <p:spPr>
          <a:xfrm>
            <a:off x="5019575" y="2182775"/>
            <a:ext cx="3419400" cy="4337100"/>
          </a:xfrm>
          <a:prstGeom prst="rect">
            <a:avLst/>
          </a:prstGeom>
          <a:noFill/>
          <a:ln w="9525"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05"/>
          <p:cNvSpPr/>
          <p:nvPr/>
        </p:nvSpPr>
        <p:spPr>
          <a:xfrm>
            <a:off x="5019575" y="207275"/>
            <a:ext cx="6838800" cy="1975500"/>
          </a:xfrm>
          <a:prstGeom prst="rect">
            <a:avLst/>
          </a:prstGeom>
          <a:noFill/>
          <a:ln w="9525" cap="flat" cmpd="sng">
            <a:solidFill>
              <a:srgbClr val="D57D55"/>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388" name="Google Shape;1388;p105"/>
          <p:cNvSpPr/>
          <p:nvPr/>
        </p:nvSpPr>
        <p:spPr>
          <a:xfrm>
            <a:off x="8438975" y="2182775"/>
            <a:ext cx="3419400" cy="4337100"/>
          </a:xfrm>
          <a:prstGeom prst="rect">
            <a:avLst/>
          </a:prstGeom>
          <a:noFill/>
          <a:ln w="9525" cap="flat" cmpd="sng">
            <a:solidFill>
              <a:srgbClr val="2CB8C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05"/>
          <p:cNvSpPr txBox="1"/>
          <p:nvPr/>
        </p:nvSpPr>
        <p:spPr>
          <a:xfrm>
            <a:off x="5059475" y="2712326"/>
            <a:ext cx="3419400" cy="3068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 b="1">
                <a:solidFill>
                  <a:srgbClr val="2CB8C7"/>
                </a:solidFill>
              </a:rPr>
              <a:t>Agronomy &amp; farmer support </a:t>
            </a:r>
            <a:endParaRPr b="1">
              <a:solidFill>
                <a:srgbClr val="2CB8C7"/>
              </a:solidFill>
            </a:endParaRPr>
          </a:p>
          <a:p>
            <a:pPr marL="274320" lvl="0" indent="-207009" algn="l" rtl="0">
              <a:spcBef>
                <a:spcPts val="1000"/>
              </a:spcBef>
              <a:spcAft>
                <a:spcPts val="0"/>
              </a:spcAft>
              <a:buClr>
                <a:srgbClr val="2C2D60"/>
              </a:buClr>
              <a:buSzPts val="1100"/>
              <a:buChar char="●"/>
            </a:pPr>
            <a:r>
              <a:rPr lang="en" sz="1100">
                <a:solidFill>
                  <a:srgbClr val="2C2D60"/>
                </a:solidFill>
              </a:rPr>
              <a:t>Deepen understanding of context in priority sourcing areas: barriers to sustainable commodity production, impact of procurement practices and local stakeholder actions, in order to feed into company plans, investments, reporting.</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Contribute expert knowledge into multi-stakeholder forums directly or via industry associations and corporate coalitions.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Collaborate and coordinate on the ground with other actors working on same crop, issue or geographical area, who can share experience, technology, resources.</a:t>
            </a:r>
            <a:endParaRPr sz="1100">
              <a:solidFill>
                <a:srgbClr val="2C2D60"/>
              </a:solidFill>
            </a:endParaRPr>
          </a:p>
          <a:p>
            <a:pPr marL="274320" lvl="0" indent="-207009" algn="l" rtl="0">
              <a:spcBef>
                <a:spcPts val="0"/>
              </a:spcBef>
              <a:spcAft>
                <a:spcPts val="0"/>
              </a:spcAft>
              <a:buClr>
                <a:srgbClr val="2C2D60"/>
              </a:buClr>
              <a:buSzPts val="1100"/>
              <a:buChar char="●"/>
            </a:pPr>
            <a:r>
              <a:rPr lang="en" sz="1100">
                <a:solidFill>
                  <a:srgbClr val="2C2D60"/>
                </a:solidFill>
              </a:rPr>
              <a:t>Share data on farm mapping, traceability, land use, training, etc. </a:t>
            </a:r>
            <a:endParaRPr sz="1100">
              <a:solidFill>
                <a:srgbClr val="2C2D60"/>
              </a:solidFill>
            </a:endParaRPr>
          </a:p>
        </p:txBody>
      </p:sp>
      <p:sp>
        <p:nvSpPr>
          <p:cNvPr id="1390" name="Google Shape;1390;p105"/>
          <p:cNvSpPr txBox="1"/>
          <p:nvPr/>
        </p:nvSpPr>
        <p:spPr>
          <a:xfrm>
            <a:off x="8478875" y="2712326"/>
            <a:ext cx="3419400" cy="3977982"/>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US" b="1">
                <a:solidFill>
                  <a:srgbClr val="2CB8C7"/>
                </a:solidFill>
              </a:rPr>
              <a:t>Procurement </a:t>
            </a:r>
          </a:p>
          <a:p>
            <a:pPr marL="274320" lvl="0" indent="-206375" algn="l" rtl="0">
              <a:spcBef>
                <a:spcPts val="1000"/>
              </a:spcBef>
              <a:spcAft>
                <a:spcPts val="0"/>
              </a:spcAft>
              <a:buClr>
                <a:srgbClr val="2C2D60"/>
              </a:buClr>
              <a:buSzPts val="1100"/>
              <a:buChar char="●"/>
            </a:pPr>
            <a:r>
              <a:rPr lang="en-US" sz="1100">
                <a:solidFill>
                  <a:srgbClr val="2C2D60"/>
                </a:solidFill>
              </a:rPr>
              <a:t>Align purchasing criteria to support the enabling conditions for sustainable production – e.g., preferential sourcing from regions that are demonstrating progress on sustainable production.</a:t>
            </a:r>
          </a:p>
          <a:p>
            <a:pPr marL="274320" lvl="0" indent="-206375" algn="l" rtl="0">
              <a:spcBef>
                <a:spcPts val="0"/>
              </a:spcBef>
              <a:spcAft>
                <a:spcPts val="0"/>
              </a:spcAft>
              <a:buClr>
                <a:srgbClr val="2C2D60"/>
              </a:buClr>
              <a:buSzPts val="1100"/>
              <a:buChar char="●"/>
            </a:pPr>
            <a:r>
              <a:rPr lang="en-US" sz="1100">
                <a:solidFill>
                  <a:srgbClr val="2C2D60"/>
                </a:solidFill>
              </a:rPr>
              <a:t>For priority sourcing regions, engage in multi-stakeholder forums either directly, with supply chain partners and/or through industry associations and coalitions.</a:t>
            </a:r>
          </a:p>
          <a:p>
            <a:pPr marL="274320" lvl="0" indent="-206375" algn="l" rtl="0">
              <a:spcBef>
                <a:spcPts val="0"/>
              </a:spcBef>
              <a:spcAft>
                <a:spcPts val="0"/>
              </a:spcAft>
              <a:buClr>
                <a:srgbClr val="2C2D60"/>
              </a:buClr>
              <a:buSzPts val="1100"/>
              <a:buChar char="●"/>
            </a:pPr>
            <a:r>
              <a:rPr lang="en-US" sz="1100">
                <a:solidFill>
                  <a:srgbClr val="2C2D60"/>
                </a:solidFill>
              </a:rPr>
              <a:t>Develop Key Performance </a:t>
            </a:r>
            <a:r>
              <a:rPr lang="en-US" sz="1100" err="1">
                <a:solidFill>
                  <a:srgbClr val="2C2D60"/>
                </a:solidFill>
              </a:rPr>
              <a:t>Indicators</a:t>
            </a:r>
            <a:r>
              <a:rPr lang="en-US" sz="1100">
                <a:solidFill>
                  <a:srgbClr val="2C2D60"/>
                </a:solidFill>
              </a:rPr>
              <a:t> (KPIs) for sustainable sourcing that include considerations around preferential sourcing from regions actively strengthening sustainable production.</a:t>
            </a:r>
          </a:p>
          <a:p>
            <a:pPr marL="274320" lvl="0" indent="-206375" algn="l" rtl="0">
              <a:spcBef>
                <a:spcPts val="0"/>
              </a:spcBef>
              <a:spcAft>
                <a:spcPts val="0"/>
              </a:spcAft>
              <a:buClr>
                <a:srgbClr val="2C2D60"/>
              </a:buClr>
              <a:buSzPts val="1100"/>
              <a:buChar char="●"/>
            </a:pPr>
            <a:r>
              <a:rPr lang="en-US" sz="1100">
                <a:solidFill>
                  <a:srgbClr val="2C2D60"/>
                </a:solidFill>
              </a:rPr>
              <a:t>Collaborate with other departments to ensure maximum leverage of purchasing power in negotiation with government.</a:t>
            </a:r>
          </a:p>
          <a:p>
            <a:pPr marL="274320" lvl="0" indent="-206375" algn="l" rtl="0">
              <a:spcBef>
                <a:spcPts val="0"/>
              </a:spcBef>
              <a:spcAft>
                <a:spcPts val="0"/>
              </a:spcAft>
              <a:buClr>
                <a:srgbClr val="2C2D60"/>
              </a:buClr>
              <a:buSzPts val="1100"/>
              <a:buChar char="●"/>
            </a:pPr>
            <a:r>
              <a:rPr lang="en-US" sz="1100">
                <a:solidFill>
                  <a:srgbClr val="2C2D60"/>
                </a:solidFill>
              </a:rPr>
              <a:t>Participate in partnerships with actors working on the same crop, issue or area, who can share experience, technology, resources.</a:t>
            </a:r>
          </a:p>
        </p:txBody>
      </p:sp>
      <p:sp>
        <p:nvSpPr>
          <p:cNvPr id="1391" name="Google Shape;1391;p105"/>
          <p:cNvSpPr txBox="1"/>
          <p:nvPr/>
        </p:nvSpPr>
        <p:spPr>
          <a:xfrm>
            <a:off x="5644700" y="422825"/>
            <a:ext cx="6106200" cy="1544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US" b="1">
                <a:solidFill>
                  <a:srgbClr val="D57D55"/>
                </a:solidFill>
              </a:rPr>
              <a:t>C-Suite</a:t>
            </a:r>
            <a:endParaRPr lang="en-US" b="1">
              <a:solidFill>
                <a:srgbClr val="2C2D60"/>
              </a:solidFill>
            </a:endParaRPr>
          </a:p>
          <a:p>
            <a:pPr marL="274320" lvl="0" indent="-207009" algn="l" rtl="0">
              <a:spcBef>
                <a:spcPts val="1000"/>
              </a:spcBef>
              <a:spcAft>
                <a:spcPts val="0"/>
              </a:spcAft>
              <a:buClr>
                <a:srgbClr val="2C2D60"/>
              </a:buClr>
              <a:buSzPts val="1100"/>
              <a:buChar char="●"/>
            </a:pPr>
            <a:r>
              <a:rPr lang="en-US" sz="1100">
                <a:solidFill>
                  <a:srgbClr val="2C2D60"/>
                </a:solidFill>
              </a:rPr>
              <a:t>Contribute to planning the company’s involvement in multi-stakeholder initiatives.</a:t>
            </a:r>
          </a:p>
          <a:p>
            <a:pPr marL="274320" lvl="0" indent="-207009" algn="l" rtl="0">
              <a:spcBef>
                <a:spcPts val="0"/>
              </a:spcBef>
              <a:spcAft>
                <a:spcPts val="0"/>
              </a:spcAft>
              <a:buClr>
                <a:srgbClr val="2C2D60"/>
              </a:buClr>
              <a:buSzPts val="1100"/>
              <a:buChar char="●"/>
            </a:pPr>
            <a:r>
              <a:rPr lang="en-US" sz="1100">
                <a:solidFill>
                  <a:srgbClr val="2C2D60"/>
                </a:solidFill>
              </a:rPr>
              <a:t>Establish support and buy-in within your own function by presenting the value of engagement.</a:t>
            </a:r>
          </a:p>
          <a:p>
            <a:pPr marL="274320" lvl="0" indent="-207009" algn="l" rtl="0">
              <a:spcBef>
                <a:spcPts val="0"/>
              </a:spcBef>
              <a:spcAft>
                <a:spcPts val="0"/>
              </a:spcAft>
              <a:buClr>
                <a:srgbClr val="2C2D60"/>
              </a:buClr>
              <a:buSzPts val="1100"/>
              <a:buChar char="●"/>
            </a:pPr>
            <a:r>
              <a:rPr lang="en-US" sz="1100">
                <a:solidFill>
                  <a:srgbClr val="2C2D60"/>
                </a:solidFill>
              </a:rPr>
              <a:t>Communicate your department’s  strategic priorities and challenges to ensure they are integrated into engagement plans.</a:t>
            </a:r>
          </a:p>
          <a:p>
            <a:pPr marL="274320" lvl="0" indent="-207009" algn="l" rtl="0">
              <a:spcBef>
                <a:spcPts val="0"/>
              </a:spcBef>
              <a:spcAft>
                <a:spcPts val="0"/>
              </a:spcAft>
              <a:buClr>
                <a:srgbClr val="2C2D60"/>
              </a:buClr>
              <a:buSzPts val="1100"/>
              <a:buChar char="●"/>
            </a:pPr>
            <a:r>
              <a:rPr lang="en-US" sz="1100">
                <a:solidFill>
                  <a:srgbClr val="2C2D60"/>
                </a:solidFill>
              </a:rPr>
              <a:t>Share data and insights as the company’s engagement progresses.</a:t>
            </a:r>
            <a:endParaRPr sz="1100">
              <a:solidFill>
                <a:srgbClr val="2C2D60"/>
              </a:solidFill>
            </a:endParaRPr>
          </a:p>
        </p:txBody>
      </p:sp>
      <p:pic>
        <p:nvPicPr>
          <p:cNvPr id="1393" name="Google Shape;1393;p105" descr="Farmer female with solid fill"/>
          <p:cNvPicPr preferRelativeResize="0"/>
          <p:nvPr/>
        </p:nvPicPr>
        <p:blipFill rotWithShape="1">
          <a:blip r:embed="rId3">
            <a:alphaModFix/>
          </a:blip>
          <a:srcRect/>
          <a:stretch/>
        </p:blipFill>
        <p:spPr>
          <a:xfrm>
            <a:off x="5139378" y="2278102"/>
            <a:ext cx="505326" cy="505326"/>
          </a:xfrm>
          <a:prstGeom prst="rect">
            <a:avLst/>
          </a:prstGeom>
          <a:noFill/>
          <a:ln>
            <a:noFill/>
          </a:ln>
        </p:spPr>
      </p:pic>
      <p:pic>
        <p:nvPicPr>
          <p:cNvPr id="1394" name="Google Shape;1394;p105" descr="Workflow with solid fill"/>
          <p:cNvPicPr preferRelativeResize="0"/>
          <p:nvPr/>
        </p:nvPicPr>
        <p:blipFill rotWithShape="1">
          <a:blip r:embed="rId4">
            <a:alphaModFix/>
          </a:blip>
          <a:srcRect/>
          <a:stretch/>
        </p:blipFill>
        <p:spPr>
          <a:xfrm>
            <a:off x="8580608" y="2278102"/>
            <a:ext cx="505326" cy="505326"/>
          </a:xfrm>
          <a:prstGeom prst="rect">
            <a:avLst/>
          </a:prstGeom>
          <a:noFill/>
          <a:ln>
            <a:noFill/>
          </a:ln>
        </p:spPr>
      </p:pic>
      <p:pic>
        <p:nvPicPr>
          <p:cNvPr id="1395" name="Google Shape;1395;p105" descr="Meeting with solid fill"/>
          <p:cNvPicPr preferRelativeResize="0"/>
          <p:nvPr/>
        </p:nvPicPr>
        <p:blipFill rotWithShape="1">
          <a:blip r:embed="rId5">
            <a:alphaModFix/>
          </a:blip>
          <a:srcRect/>
          <a:stretch/>
        </p:blipFill>
        <p:spPr>
          <a:xfrm>
            <a:off x="5095520" y="422824"/>
            <a:ext cx="505326" cy="505326"/>
          </a:xfrm>
          <a:prstGeom prst="rect">
            <a:avLst/>
          </a:prstGeom>
          <a:noFill/>
          <a:ln>
            <a:noFill/>
          </a:ln>
        </p:spPr>
      </p:pic>
      <p:sp>
        <p:nvSpPr>
          <p:cNvPr id="1396" name="Google Shape;1396;p105"/>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Many corporate functions have a role to play in supporting engagement</a:t>
            </a:r>
            <a:endParaRPr sz="2200"/>
          </a:p>
        </p:txBody>
      </p:sp>
      <p:sp>
        <p:nvSpPr>
          <p:cNvPr id="1397" name="Google Shape;1397;p105"/>
          <p:cNvSpPr txBox="1">
            <a:spLocks noGrp="1"/>
          </p:cNvSpPr>
          <p:nvPr>
            <p:ph type="title"/>
          </p:nvPr>
        </p:nvSpPr>
        <p:spPr>
          <a:xfrm>
            <a:off x="609625" y="1488575"/>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To become a true pillar of your sustainability strategy, strong buy-in is needed from leadership that </a:t>
            </a:r>
            <a:r>
              <a:rPr lang="en" sz="1400"/>
              <a:t>gives a mandate to other departments to play their role.</a:t>
            </a:r>
            <a:endParaRPr sz="1400"/>
          </a:p>
        </p:txBody>
      </p:sp>
      <p:pic>
        <p:nvPicPr>
          <p:cNvPr id="19" name="Google Shape;1392;p105"/>
          <p:cNvPicPr>
            <a:picLocks/>
          </p:cNvPicPr>
          <p:nvPr/>
        </p:nvPicPr>
        <p:blipFill rotWithShape="1">
          <a:blip r:embed="rId6"/>
          <a:srcRect l="19819" t="3200" r="4268" b="1983"/>
          <a:stretch/>
        </p:blipFill>
        <p:spPr>
          <a:xfrm>
            <a:off x="796051" y="3428858"/>
            <a:ext cx="4124401" cy="3433500"/>
          </a:xfrm>
          <a:prstGeom prst="rect">
            <a:avLst/>
          </a:prstGeom>
        </p:spPr>
      </p:pic>
      <p:sp>
        <p:nvSpPr>
          <p:cNvPr id="20" name="Google Shape;1398;p105"/>
          <p:cNvSpPr txBox="1"/>
          <p:nvPr/>
        </p:nvSpPr>
        <p:spPr>
          <a:xfrm>
            <a:off x="1074650" y="6361175"/>
            <a:ext cx="3000000"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Paraguay/María Martinian</a:t>
            </a:r>
            <a:endParaRPr sz="1100">
              <a:solidFill>
                <a:schemeClr val="lt1"/>
              </a:solidFill>
            </a:endParaRPr>
          </a:p>
        </p:txBody>
      </p:sp>
      <p:sp>
        <p:nvSpPr>
          <p:cNvPr id="7" name="Google Shape;1375;p104">
            <a:extLst>
              <a:ext uri="{FF2B5EF4-FFF2-40B4-BE49-F238E27FC236}">
                <a16:creationId xmlns:a16="http://schemas.microsoft.com/office/drawing/2014/main" id="{4595085A-77C4-5BB1-6D33-A1BB97C91582}"/>
              </a:ext>
            </a:extLst>
          </p:cNvPr>
          <p:cNvSpPr txBox="1">
            <a:spLocks noGrp="1"/>
          </p:cNvSpPr>
          <p:nvPr>
            <p:ph type="subTitle" idx="1"/>
          </p:nvPr>
        </p:nvSpPr>
        <p:spPr>
          <a:xfrm rot="5400000">
            <a:off x="-2893250" y="3057000"/>
            <a:ext cx="59895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None/>
            </a:pPr>
            <a:r>
              <a:rPr lang="en" sz="800">
                <a:solidFill>
                  <a:srgbClr val="66679A"/>
                </a:solidFill>
              </a:rPr>
              <a:t>WHAT DOES ENGAGING BEYOND VALUE CHAINS MEAN FOR DIFFERENT PARTS OF AN ORGANISATION?</a:t>
            </a:r>
            <a:endParaRPr sz="800">
              <a:solidFill>
                <a:srgbClr val="66679A"/>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06"/>
          <p:cNvSpPr/>
          <p:nvPr/>
        </p:nvSpPr>
        <p:spPr>
          <a:xfrm>
            <a:off x="0" y="0"/>
            <a:ext cx="12193200" cy="5781000"/>
          </a:xfrm>
          <a:prstGeom prst="rect">
            <a:avLst/>
          </a:prstGeom>
          <a:solidFill>
            <a:srgbClr val="E9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5" name="Google Shape;1405;p106"/>
          <p:cNvPicPr preferRelativeResize="0"/>
          <p:nvPr/>
        </p:nvPicPr>
        <p:blipFill rotWithShape="1">
          <a:blip r:embed="rId3">
            <a:alphaModFix/>
          </a:blip>
          <a:srcRect t="13848" b="4258"/>
          <a:stretch/>
        </p:blipFill>
        <p:spPr>
          <a:xfrm>
            <a:off x="615450" y="538525"/>
            <a:ext cx="11577748" cy="6319476"/>
          </a:xfrm>
          <a:prstGeom prst="rect">
            <a:avLst/>
          </a:prstGeom>
          <a:noFill/>
          <a:ln>
            <a:noFill/>
          </a:ln>
        </p:spPr>
      </p:pic>
      <p:pic>
        <p:nvPicPr>
          <p:cNvPr id="1406" name="Google Shape;1406;p106"/>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1407" name="Google Shape;1407;p106"/>
          <p:cNvSpPr/>
          <p:nvPr/>
        </p:nvSpPr>
        <p:spPr>
          <a:xfrm>
            <a:off x="615500" y="2756850"/>
            <a:ext cx="11577900" cy="4101000"/>
          </a:xfrm>
          <a:prstGeom prst="rect">
            <a:avLst/>
          </a:prstGeom>
          <a:gradFill>
            <a:gsLst>
              <a:gs pos="0">
                <a:srgbClr val="66679A"/>
              </a:gs>
              <a:gs pos="100000">
                <a:srgbClr val="66679A">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06"/>
          <p:cNvSpPr txBox="1">
            <a:spLocks noGrp="1"/>
          </p:cNvSpPr>
          <p:nvPr>
            <p:ph type="title"/>
          </p:nvPr>
        </p:nvSpPr>
        <p:spPr>
          <a:xfrm>
            <a:off x="975175" y="4806425"/>
            <a:ext cx="8058000" cy="9300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sz="4800" b="1">
                <a:solidFill>
                  <a:schemeClr val="lt1"/>
                </a:solidFill>
              </a:rPr>
              <a:t>How does this all come together, and where can you go next?</a:t>
            </a:r>
            <a:endParaRPr sz="4800" b="1">
              <a:solidFill>
                <a:schemeClr val="lt1"/>
              </a:solidFill>
            </a:endParaRPr>
          </a:p>
        </p:txBody>
      </p:sp>
      <p:sp>
        <p:nvSpPr>
          <p:cNvPr id="1409" name="Google Shape;1409;p106"/>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06"/>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1" name="Google Shape;1411;p106"/>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1412" name="Google Shape;1412;p106"/>
          <p:cNvSpPr txBox="1"/>
          <p:nvPr/>
        </p:nvSpPr>
        <p:spPr>
          <a:xfrm>
            <a:off x="8319225" y="6361175"/>
            <a:ext cx="3636000" cy="456248"/>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Indonesia/Agusriady Saputra</a:t>
            </a:r>
            <a:endParaRPr sz="1100">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107"/>
          <p:cNvSpPr/>
          <p:nvPr/>
        </p:nvSpPr>
        <p:spPr>
          <a:xfrm>
            <a:off x="4262890" y="1284678"/>
            <a:ext cx="3919800" cy="3919800"/>
          </a:xfrm>
          <a:prstGeom prst="ellipse">
            <a:avLst/>
          </a:prstGeom>
          <a:gradFill>
            <a:gsLst>
              <a:gs pos="0">
                <a:srgbClr val="2CB8C7"/>
              </a:gs>
              <a:gs pos="100000">
                <a:srgbClr val="2CB8C7">
                  <a:alpha val="0"/>
                </a:srgbClr>
              </a:gs>
            </a:gsLst>
            <a:lin ang="16198662" scaled="0"/>
          </a:gradFill>
          <a:ln w="19050" cap="flat" cmpd="sng">
            <a:solidFill>
              <a:schemeClr val="lt1"/>
            </a:solidFill>
            <a:prstDash val="lg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07"/>
          <p:cNvSpPr/>
          <p:nvPr/>
        </p:nvSpPr>
        <p:spPr>
          <a:xfrm>
            <a:off x="4812965" y="1834714"/>
            <a:ext cx="2820000" cy="2820000"/>
          </a:xfrm>
          <a:prstGeom prst="ellipse">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07"/>
          <p:cNvSpPr txBox="1">
            <a:spLocks noGrp="1"/>
          </p:cNvSpPr>
          <p:nvPr>
            <p:ph type="subTitle" idx="1"/>
          </p:nvPr>
        </p:nvSpPr>
        <p:spPr>
          <a:xfrm rot="5400000">
            <a:off x="-2080400" y="2299950"/>
            <a:ext cx="4419600" cy="4293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sz="800">
                <a:solidFill>
                  <a:srgbClr val="66679A"/>
                </a:solidFill>
              </a:rPr>
              <a:t>HOW DOES THIS ALL COME TOGETHER, AND WHERE CAN YOU GO NEXT?</a:t>
            </a:r>
            <a:endParaRPr sz="800">
              <a:solidFill>
                <a:srgbClr val="66679A"/>
              </a:solidFill>
            </a:endParaRPr>
          </a:p>
        </p:txBody>
      </p:sp>
      <p:sp>
        <p:nvSpPr>
          <p:cNvPr id="1420" name="Google Shape;1420;p107"/>
          <p:cNvSpPr/>
          <p:nvPr/>
        </p:nvSpPr>
        <p:spPr>
          <a:xfrm>
            <a:off x="5209189" y="2249844"/>
            <a:ext cx="2027400" cy="2025900"/>
          </a:xfrm>
          <a:prstGeom prst="ellipse">
            <a:avLst/>
          </a:prstGeom>
          <a:solidFill>
            <a:srgbClr val="2CB8C7"/>
          </a:solidFill>
          <a:ln w="2857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rPr>
              <a:t>Key takeaways</a:t>
            </a:r>
            <a:endParaRPr sz="1900" b="1">
              <a:solidFill>
                <a:schemeClr val="lt1"/>
              </a:solidFill>
            </a:endParaRPr>
          </a:p>
        </p:txBody>
      </p:sp>
      <p:sp>
        <p:nvSpPr>
          <p:cNvPr id="1421" name="Google Shape;1421;p107"/>
          <p:cNvSpPr/>
          <p:nvPr/>
        </p:nvSpPr>
        <p:spPr>
          <a:xfrm>
            <a:off x="3863927" y="2839240"/>
            <a:ext cx="847200" cy="847200"/>
          </a:xfrm>
          <a:prstGeom prst="ellipse">
            <a:avLst/>
          </a:prstGeom>
          <a:solidFill>
            <a:srgbClr val="66679A"/>
          </a:solid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07"/>
          <p:cNvSpPr/>
          <p:nvPr/>
        </p:nvSpPr>
        <p:spPr>
          <a:xfrm>
            <a:off x="4787340" y="1138513"/>
            <a:ext cx="847200" cy="847200"/>
          </a:xfrm>
          <a:prstGeom prst="ellipse">
            <a:avLst/>
          </a:prstGeom>
          <a:solidFill>
            <a:srgbClr val="66679A"/>
          </a:solid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07"/>
          <p:cNvSpPr/>
          <p:nvPr/>
        </p:nvSpPr>
        <p:spPr>
          <a:xfrm>
            <a:off x="6858115" y="1138513"/>
            <a:ext cx="847200" cy="847200"/>
          </a:xfrm>
          <a:prstGeom prst="ellipse">
            <a:avLst/>
          </a:prstGeom>
          <a:solidFill>
            <a:srgbClr val="66679A"/>
          </a:solid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07"/>
          <p:cNvSpPr/>
          <p:nvPr/>
        </p:nvSpPr>
        <p:spPr>
          <a:xfrm>
            <a:off x="7734377" y="2839240"/>
            <a:ext cx="847200" cy="847200"/>
          </a:xfrm>
          <a:prstGeom prst="ellipse">
            <a:avLst/>
          </a:prstGeom>
          <a:solidFill>
            <a:srgbClr val="66679A"/>
          </a:solid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07"/>
          <p:cNvSpPr/>
          <p:nvPr/>
        </p:nvSpPr>
        <p:spPr>
          <a:xfrm>
            <a:off x="4787340" y="4503916"/>
            <a:ext cx="847200" cy="847200"/>
          </a:xfrm>
          <a:prstGeom prst="ellipse">
            <a:avLst/>
          </a:prstGeom>
          <a:solidFill>
            <a:srgbClr val="66679A"/>
          </a:solid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07"/>
          <p:cNvSpPr/>
          <p:nvPr/>
        </p:nvSpPr>
        <p:spPr>
          <a:xfrm>
            <a:off x="6858115" y="4503916"/>
            <a:ext cx="847200" cy="847200"/>
          </a:xfrm>
          <a:prstGeom prst="ellipse">
            <a:avLst/>
          </a:prstGeom>
          <a:solidFill>
            <a:srgbClr val="66679A"/>
          </a:solid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7" name="Google Shape;1427;p107" descr="Plant With Roots outline"/>
          <p:cNvPicPr preferRelativeResize="0"/>
          <p:nvPr/>
        </p:nvPicPr>
        <p:blipFill rotWithShape="1">
          <a:blip r:embed="rId3">
            <a:alphaModFix/>
          </a:blip>
          <a:srcRect/>
          <a:stretch/>
        </p:blipFill>
        <p:spPr>
          <a:xfrm>
            <a:off x="4905350" y="1275598"/>
            <a:ext cx="611188" cy="611188"/>
          </a:xfrm>
          <a:prstGeom prst="rect">
            <a:avLst/>
          </a:prstGeom>
          <a:noFill/>
          <a:ln>
            <a:noFill/>
          </a:ln>
        </p:spPr>
      </p:pic>
      <p:pic>
        <p:nvPicPr>
          <p:cNvPr id="1428" name="Google Shape;1428;p107" descr="Hockey Stick Curve Graph outline"/>
          <p:cNvPicPr preferRelativeResize="0"/>
          <p:nvPr/>
        </p:nvPicPr>
        <p:blipFill rotWithShape="1">
          <a:blip r:embed="rId4">
            <a:alphaModFix/>
          </a:blip>
          <a:srcRect/>
          <a:stretch/>
        </p:blipFill>
        <p:spPr>
          <a:xfrm>
            <a:off x="6989338" y="1269716"/>
            <a:ext cx="584775" cy="584775"/>
          </a:xfrm>
          <a:prstGeom prst="rect">
            <a:avLst/>
          </a:prstGeom>
          <a:noFill/>
          <a:ln>
            <a:noFill/>
          </a:ln>
        </p:spPr>
      </p:pic>
      <p:pic>
        <p:nvPicPr>
          <p:cNvPr id="1429" name="Google Shape;1429;p107" descr="Connected outline"/>
          <p:cNvPicPr preferRelativeResize="0"/>
          <p:nvPr/>
        </p:nvPicPr>
        <p:blipFill rotWithShape="1">
          <a:blip r:embed="rId5">
            <a:alphaModFix/>
          </a:blip>
          <a:srcRect/>
          <a:stretch/>
        </p:blipFill>
        <p:spPr>
          <a:xfrm>
            <a:off x="7856017" y="2964232"/>
            <a:ext cx="611188" cy="611188"/>
          </a:xfrm>
          <a:prstGeom prst="rect">
            <a:avLst/>
          </a:prstGeom>
          <a:noFill/>
          <a:ln>
            <a:noFill/>
          </a:ln>
        </p:spPr>
      </p:pic>
      <p:pic>
        <p:nvPicPr>
          <p:cNvPr id="1430" name="Google Shape;1430;p107" descr="Business Growth outline"/>
          <p:cNvPicPr preferRelativeResize="0"/>
          <p:nvPr/>
        </p:nvPicPr>
        <p:blipFill rotWithShape="1">
          <a:blip r:embed="rId6">
            <a:alphaModFix/>
          </a:blip>
          <a:srcRect/>
          <a:stretch/>
        </p:blipFill>
        <p:spPr>
          <a:xfrm>
            <a:off x="6982921" y="4628720"/>
            <a:ext cx="597613" cy="597613"/>
          </a:xfrm>
          <a:prstGeom prst="rect">
            <a:avLst/>
          </a:prstGeom>
          <a:noFill/>
          <a:ln>
            <a:noFill/>
          </a:ln>
        </p:spPr>
      </p:pic>
      <p:pic>
        <p:nvPicPr>
          <p:cNvPr id="1431" name="Google Shape;1431;p107" descr="Clipboard Mixed outline"/>
          <p:cNvPicPr preferRelativeResize="0"/>
          <p:nvPr/>
        </p:nvPicPr>
        <p:blipFill rotWithShape="1">
          <a:blip r:embed="rId7">
            <a:alphaModFix/>
          </a:blip>
          <a:srcRect/>
          <a:stretch/>
        </p:blipFill>
        <p:spPr>
          <a:xfrm>
            <a:off x="4930051" y="4638793"/>
            <a:ext cx="584601" cy="584601"/>
          </a:xfrm>
          <a:prstGeom prst="rect">
            <a:avLst/>
          </a:prstGeom>
          <a:noFill/>
          <a:ln>
            <a:noFill/>
          </a:ln>
        </p:spPr>
      </p:pic>
      <p:pic>
        <p:nvPicPr>
          <p:cNvPr id="1432" name="Google Shape;1432;p107" descr="Connections outline"/>
          <p:cNvPicPr preferRelativeResize="0"/>
          <p:nvPr/>
        </p:nvPicPr>
        <p:blipFill rotWithShape="1">
          <a:blip r:embed="rId8">
            <a:alphaModFix/>
          </a:blip>
          <a:srcRect/>
          <a:stretch/>
        </p:blipFill>
        <p:spPr>
          <a:xfrm>
            <a:off x="3992063" y="2971020"/>
            <a:ext cx="597613" cy="597613"/>
          </a:xfrm>
          <a:prstGeom prst="rect">
            <a:avLst/>
          </a:prstGeom>
          <a:noFill/>
          <a:ln>
            <a:noFill/>
          </a:ln>
        </p:spPr>
      </p:pic>
      <p:sp>
        <p:nvSpPr>
          <p:cNvPr id="1433" name="Google Shape;1433;p107"/>
          <p:cNvSpPr txBox="1"/>
          <p:nvPr/>
        </p:nvSpPr>
        <p:spPr>
          <a:xfrm>
            <a:off x="545850" y="692700"/>
            <a:ext cx="3603000" cy="12189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500"/>
              </a:spcBef>
              <a:spcAft>
                <a:spcPts val="0"/>
              </a:spcAft>
              <a:buNone/>
            </a:pPr>
            <a:r>
              <a:rPr lang="en" sz="1200" b="1">
                <a:solidFill>
                  <a:srgbClr val="FBCA9D"/>
                </a:solidFill>
              </a:rPr>
              <a:t>1.</a:t>
            </a:r>
            <a:br>
              <a:rPr lang="en" sz="1200" b="1">
                <a:solidFill>
                  <a:srgbClr val="FBCA9D"/>
                </a:solidFill>
              </a:rPr>
            </a:br>
            <a:r>
              <a:rPr lang="en" sz="1200" b="1">
                <a:solidFill>
                  <a:srgbClr val="FBCA9D"/>
                </a:solidFill>
              </a:rPr>
              <a:t>Private sector engagement in commodity producing regions is a critical next step</a:t>
            </a:r>
            <a:r>
              <a:rPr lang="en" sz="1200" b="1">
                <a:solidFill>
                  <a:srgbClr val="2CB8C7"/>
                </a:solidFill>
              </a:rPr>
              <a:t> </a:t>
            </a:r>
            <a:r>
              <a:rPr lang="en" sz="1200">
                <a:solidFill>
                  <a:schemeClr val="lt1"/>
                </a:solidFill>
              </a:rPr>
              <a:t>for building environmental, social and economic resilience in global agricultural supply chains.</a:t>
            </a:r>
            <a:endParaRPr sz="1200">
              <a:solidFill>
                <a:schemeClr val="lt1"/>
              </a:solidFill>
            </a:endParaRPr>
          </a:p>
        </p:txBody>
      </p:sp>
      <p:sp>
        <p:nvSpPr>
          <p:cNvPr id="1434" name="Google Shape;1434;p107"/>
          <p:cNvSpPr/>
          <p:nvPr/>
        </p:nvSpPr>
        <p:spPr>
          <a:xfrm>
            <a:off x="4164776" y="787473"/>
            <a:ext cx="168600" cy="168600"/>
          </a:xfrm>
          <a:prstGeom prst="ellipse">
            <a:avLst/>
          </a:prstGeom>
          <a:noFill/>
          <a:ln w="19050" cap="flat" cmpd="sng">
            <a:solidFill>
              <a:srgbClr val="EAF3F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07"/>
          <p:cNvSpPr/>
          <p:nvPr/>
        </p:nvSpPr>
        <p:spPr>
          <a:xfrm>
            <a:off x="4221986" y="842136"/>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07"/>
          <p:cNvSpPr txBox="1"/>
          <p:nvPr/>
        </p:nvSpPr>
        <p:spPr>
          <a:xfrm>
            <a:off x="427112" y="2764175"/>
            <a:ext cx="3048000" cy="14316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500"/>
              </a:spcBef>
              <a:spcAft>
                <a:spcPts val="0"/>
              </a:spcAft>
              <a:buNone/>
            </a:pPr>
            <a:r>
              <a:rPr lang="en" sz="1200" b="1">
                <a:solidFill>
                  <a:srgbClr val="FBCA9D"/>
                </a:solidFill>
              </a:rPr>
              <a:t>6.</a:t>
            </a:r>
            <a:br>
              <a:rPr lang="en" sz="1200" b="1">
                <a:solidFill>
                  <a:srgbClr val="2CB8C7"/>
                </a:solidFill>
              </a:rPr>
            </a:br>
            <a:r>
              <a:rPr lang="en" sz="1200">
                <a:solidFill>
                  <a:schemeClr val="lt1"/>
                </a:solidFill>
              </a:rPr>
              <a:t>There are many examples of organisations already engaging beyond their value chains, which provide</a:t>
            </a:r>
            <a:r>
              <a:rPr lang="en" sz="1200" b="1">
                <a:solidFill>
                  <a:srgbClr val="2CB8C7"/>
                </a:solidFill>
              </a:rPr>
              <a:t> </a:t>
            </a:r>
            <a:r>
              <a:rPr lang="en" sz="1200" b="1">
                <a:solidFill>
                  <a:srgbClr val="FBCA9D"/>
                </a:solidFill>
              </a:rPr>
              <a:t>practical insight into the opportunities for collaborative action.</a:t>
            </a:r>
            <a:endParaRPr sz="1200" b="1">
              <a:solidFill>
                <a:srgbClr val="FBCA9D"/>
              </a:solidFill>
            </a:endParaRPr>
          </a:p>
        </p:txBody>
      </p:sp>
      <p:sp>
        <p:nvSpPr>
          <p:cNvPr id="1437" name="Google Shape;1437;p107"/>
          <p:cNvSpPr/>
          <p:nvPr/>
        </p:nvSpPr>
        <p:spPr>
          <a:xfrm>
            <a:off x="3491051" y="2858948"/>
            <a:ext cx="168600" cy="168600"/>
          </a:xfrm>
          <a:prstGeom prst="ellipse">
            <a:avLst/>
          </a:prstGeom>
          <a:noFill/>
          <a:ln w="19050" cap="flat" cmpd="sng">
            <a:solidFill>
              <a:srgbClr val="EAF3F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07"/>
          <p:cNvSpPr/>
          <p:nvPr/>
        </p:nvSpPr>
        <p:spPr>
          <a:xfrm>
            <a:off x="3548261" y="2913611"/>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07"/>
          <p:cNvSpPr txBox="1"/>
          <p:nvPr/>
        </p:nvSpPr>
        <p:spPr>
          <a:xfrm>
            <a:off x="907675" y="4809850"/>
            <a:ext cx="3333300" cy="14316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500"/>
              </a:spcBef>
              <a:spcAft>
                <a:spcPts val="0"/>
              </a:spcAft>
              <a:buNone/>
            </a:pPr>
            <a:r>
              <a:rPr lang="en" sz="1200" b="1">
                <a:solidFill>
                  <a:srgbClr val="FBCA9D"/>
                </a:solidFill>
              </a:rPr>
              <a:t>5.</a:t>
            </a:r>
            <a:br>
              <a:rPr lang="en" sz="1200" b="1">
                <a:solidFill>
                  <a:srgbClr val="2CB8C7"/>
                </a:solidFill>
              </a:rPr>
            </a:br>
            <a:r>
              <a:rPr lang="en" sz="1200">
                <a:solidFill>
                  <a:schemeClr val="lt1"/>
                </a:solidFill>
              </a:rPr>
              <a:t>Private sector companies or financial institutions can engage in a range of different ways, with </a:t>
            </a:r>
            <a:r>
              <a:rPr lang="en" sz="1200" b="1">
                <a:solidFill>
                  <a:srgbClr val="FBCA9D"/>
                </a:solidFill>
              </a:rPr>
              <a:t>varying levels of engagement</a:t>
            </a:r>
            <a:r>
              <a:rPr lang="en" sz="1200">
                <a:solidFill>
                  <a:srgbClr val="FBCA9D"/>
                </a:solidFill>
              </a:rPr>
              <a:t> </a:t>
            </a:r>
            <a:r>
              <a:rPr lang="en" sz="1200">
                <a:solidFill>
                  <a:schemeClr val="lt1"/>
                </a:solidFill>
              </a:rPr>
              <a:t>depending on the needs and structure of the organisation. </a:t>
            </a:r>
            <a:endParaRPr sz="1200" b="1">
              <a:solidFill>
                <a:srgbClr val="2CB8C7"/>
              </a:solidFill>
            </a:endParaRPr>
          </a:p>
        </p:txBody>
      </p:sp>
      <p:sp>
        <p:nvSpPr>
          <p:cNvPr id="1440" name="Google Shape;1440;p107"/>
          <p:cNvSpPr/>
          <p:nvPr/>
        </p:nvSpPr>
        <p:spPr>
          <a:xfrm>
            <a:off x="4257051" y="4904623"/>
            <a:ext cx="168600" cy="168600"/>
          </a:xfrm>
          <a:prstGeom prst="ellipse">
            <a:avLst/>
          </a:prstGeom>
          <a:noFill/>
          <a:ln w="19050" cap="flat" cmpd="sng">
            <a:solidFill>
              <a:srgbClr val="EAF3F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07"/>
          <p:cNvSpPr/>
          <p:nvPr/>
        </p:nvSpPr>
        <p:spPr>
          <a:xfrm>
            <a:off x="4314261" y="4959286"/>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07"/>
          <p:cNvSpPr txBox="1"/>
          <p:nvPr/>
        </p:nvSpPr>
        <p:spPr>
          <a:xfrm>
            <a:off x="8474850" y="925750"/>
            <a:ext cx="35265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sz="1200" b="1">
                <a:solidFill>
                  <a:srgbClr val="FBCA9D"/>
                </a:solidFill>
              </a:rPr>
              <a:t>2.</a:t>
            </a:r>
            <a:br>
              <a:rPr lang="en" sz="1200" b="1">
                <a:solidFill>
                  <a:srgbClr val="2CB8C7"/>
                </a:solidFill>
              </a:rPr>
            </a:br>
            <a:r>
              <a:rPr lang="en" sz="1200">
                <a:solidFill>
                  <a:schemeClr val="lt1"/>
                </a:solidFill>
              </a:rPr>
              <a:t>Taking </a:t>
            </a:r>
            <a:r>
              <a:rPr lang="en" sz="1200" b="1">
                <a:solidFill>
                  <a:srgbClr val="FBCA9D"/>
                </a:solidFill>
              </a:rPr>
              <a:t>strategic action to tackle growing systemic risks </a:t>
            </a:r>
            <a:r>
              <a:rPr lang="en" sz="1200">
                <a:solidFill>
                  <a:schemeClr val="lt1"/>
                </a:solidFill>
              </a:rPr>
              <a:t>now</a:t>
            </a:r>
            <a:r>
              <a:rPr lang="en" sz="1200">
                <a:solidFill>
                  <a:srgbClr val="FBCA9D"/>
                </a:solidFill>
              </a:rPr>
              <a:t> </a:t>
            </a:r>
            <a:r>
              <a:rPr lang="en" sz="1200">
                <a:solidFill>
                  <a:schemeClr val="lt1"/>
                </a:solidFill>
              </a:rPr>
              <a:t>helps ensure </a:t>
            </a:r>
            <a:r>
              <a:rPr lang="en" sz="1200" b="1">
                <a:solidFill>
                  <a:srgbClr val="FBCA9D"/>
                </a:solidFill>
              </a:rPr>
              <a:t>business resilience and sustained growth</a:t>
            </a:r>
            <a:r>
              <a:rPr lang="en" sz="1200">
                <a:solidFill>
                  <a:schemeClr val="lt1"/>
                </a:solidFill>
              </a:rPr>
              <a:t> into the future.</a:t>
            </a:r>
            <a:endParaRPr sz="1200">
              <a:solidFill>
                <a:schemeClr val="lt1"/>
              </a:solidFill>
            </a:endParaRPr>
          </a:p>
        </p:txBody>
      </p:sp>
      <p:sp>
        <p:nvSpPr>
          <p:cNvPr id="1443" name="Google Shape;1443;p107"/>
          <p:cNvSpPr/>
          <p:nvPr/>
        </p:nvSpPr>
        <p:spPr>
          <a:xfrm>
            <a:off x="8246076" y="1020523"/>
            <a:ext cx="168600" cy="168600"/>
          </a:xfrm>
          <a:prstGeom prst="ellipse">
            <a:avLst/>
          </a:prstGeom>
          <a:noFill/>
          <a:ln w="19050" cap="flat" cmpd="sng">
            <a:solidFill>
              <a:srgbClr val="EAF3F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07"/>
          <p:cNvSpPr/>
          <p:nvPr/>
        </p:nvSpPr>
        <p:spPr>
          <a:xfrm>
            <a:off x="8303286" y="1075186"/>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07"/>
          <p:cNvSpPr txBox="1"/>
          <p:nvPr/>
        </p:nvSpPr>
        <p:spPr>
          <a:xfrm>
            <a:off x="8911802" y="2611853"/>
            <a:ext cx="2953800" cy="152295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sz="1200" b="1" dirty="0">
                <a:solidFill>
                  <a:srgbClr val="FBCA9D"/>
                </a:solidFill>
              </a:rPr>
              <a:t>3.</a:t>
            </a:r>
            <a:br>
              <a:rPr lang="en" sz="1200" b="1" dirty="0">
                <a:solidFill>
                  <a:srgbClr val="FBCA9D"/>
                </a:solidFill>
              </a:rPr>
            </a:br>
            <a:r>
              <a:rPr lang="en" sz="1200" b="1" dirty="0">
                <a:solidFill>
                  <a:srgbClr val="FBCA9D"/>
                </a:solidFill>
              </a:rPr>
              <a:t>Multi-stakeholder approaches can address many shortcomings and gaps </a:t>
            </a:r>
            <a:r>
              <a:rPr lang="en" sz="1200" dirty="0">
                <a:solidFill>
                  <a:schemeClr val="lt1"/>
                </a:solidFill>
              </a:rPr>
              <a:t>present in typical market-based approaches, helping to </a:t>
            </a:r>
            <a:r>
              <a:rPr lang="en" sz="1200" b="1" dirty="0">
                <a:solidFill>
                  <a:srgbClr val="FBCA9D"/>
                </a:solidFill>
              </a:rPr>
              <a:t>deliver sustainability commitments. </a:t>
            </a:r>
            <a:endParaRPr sz="1200" b="1" dirty="0">
              <a:solidFill>
                <a:srgbClr val="FBCA9D"/>
              </a:solidFill>
            </a:endParaRPr>
          </a:p>
        </p:txBody>
      </p:sp>
      <p:sp>
        <p:nvSpPr>
          <p:cNvPr id="1446" name="Google Shape;1446;p107"/>
          <p:cNvSpPr/>
          <p:nvPr/>
        </p:nvSpPr>
        <p:spPr>
          <a:xfrm>
            <a:off x="8683026" y="2706623"/>
            <a:ext cx="168600" cy="168600"/>
          </a:xfrm>
          <a:prstGeom prst="ellipse">
            <a:avLst/>
          </a:prstGeom>
          <a:noFill/>
          <a:ln w="19050" cap="flat" cmpd="sng">
            <a:solidFill>
              <a:srgbClr val="EAF3F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07"/>
          <p:cNvSpPr/>
          <p:nvPr/>
        </p:nvSpPr>
        <p:spPr>
          <a:xfrm>
            <a:off x="8740236" y="2761286"/>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07"/>
          <p:cNvSpPr txBox="1"/>
          <p:nvPr/>
        </p:nvSpPr>
        <p:spPr>
          <a:xfrm>
            <a:off x="8285602" y="4737750"/>
            <a:ext cx="34134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sz="1200" b="1">
                <a:solidFill>
                  <a:srgbClr val="FBCA9D"/>
                </a:solidFill>
              </a:rPr>
              <a:t>4.</a:t>
            </a:r>
            <a:br>
              <a:rPr lang="en" sz="1200" b="1">
                <a:solidFill>
                  <a:srgbClr val="FBCA9D"/>
                </a:solidFill>
              </a:rPr>
            </a:br>
            <a:r>
              <a:rPr lang="en" sz="1200" b="1">
                <a:solidFill>
                  <a:srgbClr val="FBCA9D"/>
                </a:solidFill>
              </a:rPr>
              <a:t>Private sector participation can deliver multiple business benefits</a:t>
            </a:r>
            <a:r>
              <a:rPr lang="en" sz="1200">
                <a:solidFill>
                  <a:schemeClr val="lt1"/>
                </a:solidFill>
              </a:rPr>
              <a:t>, including: a supportive policy environment; investment opportunities; reduced transaction costs; brand reputation and leadership. </a:t>
            </a:r>
            <a:endParaRPr sz="1200" b="1">
              <a:solidFill>
                <a:srgbClr val="2CB8C7"/>
              </a:solidFill>
            </a:endParaRPr>
          </a:p>
        </p:txBody>
      </p:sp>
      <p:sp>
        <p:nvSpPr>
          <p:cNvPr id="1449" name="Google Shape;1449;p107"/>
          <p:cNvSpPr/>
          <p:nvPr/>
        </p:nvSpPr>
        <p:spPr>
          <a:xfrm>
            <a:off x="8056814" y="4832523"/>
            <a:ext cx="168600" cy="168600"/>
          </a:xfrm>
          <a:prstGeom prst="ellipse">
            <a:avLst/>
          </a:prstGeom>
          <a:noFill/>
          <a:ln w="19050" cap="flat" cmpd="sng">
            <a:solidFill>
              <a:srgbClr val="EAF3F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07"/>
          <p:cNvSpPr/>
          <p:nvPr/>
        </p:nvSpPr>
        <p:spPr>
          <a:xfrm>
            <a:off x="8114023" y="4887186"/>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1" name="Google Shape;1451;p107"/>
          <p:cNvCxnSpPr>
            <a:endCxn id="1434" idx="6"/>
          </p:cNvCxnSpPr>
          <p:nvPr/>
        </p:nvCxnSpPr>
        <p:spPr>
          <a:xfrm rot="10800000">
            <a:off x="4333376" y="871773"/>
            <a:ext cx="578100" cy="390900"/>
          </a:xfrm>
          <a:prstGeom prst="curvedConnector3">
            <a:avLst>
              <a:gd name="adj1" fmla="val 50000"/>
            </a:avLst>
          </a:prstGeom>
          <a:noFill/>
          <a:ln w="9525" cap="flat" cmpd="sng">
            <a:solidFill>
              <a:srgbClr val="EAF3F3"/>
            </a:solidFill>
            <a:prstDash val="dot"/>
            <a:round/>
            <a:headEnd type="none" w="med" len="med"/>
            <a:tailEnd type="none" w="med" len="med"/>
          </a:ln>
        </p:spPr>
      </p:cxnSp>
      <p:cxnSp>
        <p:nvCxnSpPr>
          <p:cNvPr id="1452" name="Google Shape;1452;p107"/>
          <p:cNvCxnSpPr>
            <a:endCxn id="1443" idx="2"/>
          </p:cNvCxnSpPr>
          <p:nvPr/>
        </p:nvCxnSpPr>
        <p:spPr>
          <a:xfrm rot="10800000" flipH="1">
            <a:off x="7581276" y="1104823"/>
            <a:ext cx="664800" cy="157800"/>
          </a:xfrm>
          <a:prstGeom prst="curvedConnector3">
            <a:avLst>
              <a:gd name="adj1" fmla="val 50000"/>
            </a:avLst>
          </a:prstGeom>
          <a:noFill/>
          <a:ln w="9525" cap="flat" cmpd="sng">
            <a:solidFill>
              <a:srgbClr val="EAF3F3"/>
            </a:solidFill>
            <a:prstDash val="dot"/>
            <a:round/>
            <a:headEnd type="none" w="med" len="med"/>
            <a:tailEnd type="none" w="med" len="med"/>
          </a:ln>
        </p:spPr>
      </p:cxnSp>
      <p:cxnSp>
        <p:nvCxnSpPr>
          <p:cNvPr id="1453" name="Google Shape;1453;p107"/>
          <p:cNvCxnSpPr>
            <a:stCxn id="1421" idx="2"/>
            <a:endCxn id="1437" idx="5"/>
          </p:cNvCxnSpPr>
          <p:nvPr/>
        </p:nvCxnSpPr>
        <p:spPr>
          <a:xfrm rot="10800000">
            <a:off x="3635027" y="3002740"/>
            <a:ext cx="228900" cy="260100"/>
          </a:xfrm>
          <a:prstGeom prst="curvedConnector2">
            <a:avLst/>
          </a:prstGeom>
          <a:noFill/>
          <a:ln w="9525" cap="flat" cmpd="sng">
            <a:solidFill>
              <a:srgbClr val="EAF3F3"/>
            </a:solidFill>
            <a:prstDash val="dot"/>
            <a:round/>
            <a:headEnd type="none" w="med" len="med"/>
            <a:tailEnd type="none" w="med" len="med"/>
          </a:ln>
        </p:spPr>
      </p:cxnSp>
      <p:cxnSp>
        <p:nvCxnSpPr>
          <p:cNvPr id="1454" name="Google Shape;1454;p107"/>
          <p:cNvCxnSpPr>
            <a:stCxn id="1424" idx="6"/>
            <a:endCxn id="1446" idx="4"/>
          </p:cNvCxnSpPr>
          <p:nvPr/>
        </p:nvCxnSpPr>
        <p:spPr>
          <a:xfrm rot="10800000" flipH="1">
            <a:off x="8581577" y="2875240"/>
            <a:ext cx="185700" cy="387600"/>
          </a:xfrm>
          <a:prstGeom prst="curvedConnector2">
            <a:avLst/>
          </a:prstGeom>
          <a:noFill/>
          <a:ln w="9525" cap="flat" cmpd="sng">
            <a:solidFill>
              <a:srgbClr val="EAF3F3"/>
            </a:solidFill>
            <a:prstDash val="dot"/>
            <a:round/>
            <a:headEnd type="none" w="med" len="med"/>
            <a:tailEnd type="none" w="med" len="med"/>
          </a:ln>
        </p:spPr>
      </p:cxnSp>
      <p:cxnSp>
        <p:nvCxnSpPr>
          <p:cNvPr id="1455" name="Google Shape;1455;p107"/>
          <p:cNvCxnSpPr>
            <a:endCxn id="1440" idx="4"/>
          </p:cNvCxnSpPr>
          <p:nvPr/>
        </p:nvCxnSpPr>
        <p:spPr>
          <a:xfrm rot="10800000">
            <a:off x="4341351" y="5073223"/>
            <a:ext cx="570000" cy="153900"/>
          </a:xfrm>
          <a:prstGeom prst="curvedConnector2">
            <a:avLst/>
          </a:prstGeom>
          <a:noFill/>
          <a:ln w="9525" cap="flat" cmpd="sng">
            <a:solidFill>
              <a:srgbClr val="EAF3F3"/>
            </a:solidFill>
            <a:prstDash val="dot"/>
            <a:round/>
            <a:headEnd type="none" w="med" len="med"/>
            <a:tailEnd type="none" w="med" len="med"/>
          </a:ln>
        </p:spPr>
      </p:cxnSp>
      <p:cxnSp>
        <p:nvCxnSpPr>
          <p:cNvPr id="1456" name="Google Shape;1456;p107"/>
          <p:cNvCxnSpPr>
            <a:endCxn id="1449" idx="4"/>
          </p:cNvCxnSpPr>
          <p:nvPr/>
        </p:nvCxnSpPr>
        <p:spPr>
          <a:xfrm rot="10800000" flipH="1">
            <a:off x="7581314" y="5001123"/>
            <a:ext cx="559800" cy="225900"/>
          </a:xfrm>
          <a:prstGeom prst="curvedConnector2">
            <a:avLst/>
          </a:prstGeom>
          <a:noFill/>
          <a:ln w="9525" cap="flat" cmpd="sng">
            <a:solidFill>
              <a:srgbClr val="EAF3F3"/>
            </a:solidFill>
            <a:prstDash val="dot"/>
            <a:round/>
            <a:headEnd type="none" w="med" len="med"/>
            <a:tailEnd type="none" w="med" len="med"/>
          </a:ln>
        </p:spPr>
      </p:cxnSp>
      <p:sp>
        <p:nvSpPr>
          <p:cNvPr id="1457" name="Google Shape;1457;p107"/>
          <p:cNvSpPr/>
          <p:nvPr/>
        </p:nvSpPr>
        <p:spPr>
          <a:xfrm>
            <a:off x="4876349" y="1231000"/>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07"/>
          <p:cNvSpPr/>
          <p:nvPr/>
        </p:nvSpPr>
        <p:spPr>
          <a:xfrm>
            <a:off x="7569362" y="1251887"/>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07"/>
          <p:cNvSpPr/>
          <p:nvPr/>
        </p:nvSpPr>
        <p:spPr>
          <a:xfrm>
            <a:off x="8550437" y="3235987"/>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07"/>
          <p:cNvSpPr/>
          <p:nvPr/>
        </p:nvSpPr>
        <p:spPr>
          <a:xfrm>
            <a:off x="3842137" y="3242975"/>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07"/>
          <p:cNvSpPr/>
          <p:nvPr/>
        </p:nvSpPr>
        <p:spPr>
          <a:xfrm>
            <a:off x="4876337" y="5204750"/>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07"/>
          <p:cNvSpPr/>
          <p:nvPr/>
        </p:nvSpPr>
        <p:spPr>
          <a:xfrm>
            <a:off x="7569362" y="5204750"/>
            <a:ext cx="53700" cy="53700"/>
          </a:xfrm>
          <a:prstGeom prst="ellipse">
            <a:avLst/>
          </a:prstGeom>
          <a:solidFill>
            <a:srgbClr val="FBC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08"/>
          <p:cNvSpPr txBox="1">
            <a:spLocks noGrp="1"/>
          </p:cNvSpPr>
          <p:nvPr>
            <p:ph type="title"/>
          </p:nvPr>
        </p:nvSpPr>
        <p:spPr>
          <a:xfrm>
            <a:off x="609625" y="1483672"/>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Companies can use this matrix to identify the types of action that they can undertake at different levels and through what forms of interaction, to build a cohesive approach to engaging beyond value chains. </a:t>
            </a:r>
            <a:endParaRPr sz="1400" b="0"/>
          </a:p>
        </p:txBody>
      </p:sp>
      <p:sp>
        <p:nvSpPr>
          <p:cNvPr id="1468" name="Google Shape;1468;p108"/>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t>The Corporate Action Matrix helps build an approach to engagement</a:t>
            </a:r>
            <a:endParaRPr sz="2200"/>
          </a:p>
        </p:txBody>
      </p:sp>
      <p:sp>
        <p:nvSpPr>
          <p:cNvPr id="1469" name="Google Shape;1469;p108"/>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a:solidFill>
                  <a:srgbClr val="66679A"/>
                </a:solidFill>
              </a:rPr>
              <a:t>HOW DOES THIS ALL COME TOGETHER, AND WHERE CAN YOU GO NEXT?</a:t>
            </a:r>
            <a:endParaRPr>
              <a:solidFill>
                <a:srgbClr val="66679A"/>
              </a:solidFill>
            </a:endParaRPr>
          </a:p>
        </p:txBody>
      </p:sp>
      <p:sp>
        <p:nvSpPr>
          <p:cNvPr id="1470" name="Google Shape;1470;p108"/>
          <p:cNvSpPr txBox="1">
            <a:spLocks noGrp="1"/>
          </p:cNvSpPr>
          <p:nvPr>
            <p:ph type="title"/>
          </p:nvPr>
        </p:nvSpPr>
        <p:spPr>
          <a:xfrm>
            <a:off x="1028700" y="2996600"/>
            <a:ext cx="3468300" cy="7245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200">
                <a:solidFill>
                  <a:srgbClr val="2CB8C7"/>
                </a:solidFill>
              </a:rPr>
              <a:t>Companies can plot their current and planned activities </a:t>
            </a:r>
            <a:r>
              <a:rPr lang="en" sz="1200" b="0"/>
              <a:t>in this matrix to identify where gaps lie and then identify which gaps should be filled.</a:t>
            </a:r>
            <a:endParaRPr sz="1200" b="0"/>
          </a:p>
        </p:txBody>
      </p:sp>
      <p:sp>
        <p:nvSpPr>
          <p:cNvPr id="1471" name="Google Shape;1471;p108"/>
          <p:cNvSpPr/>
          <p:nvPr/>
        </p:nvSpPr>
        <p:spPr>
          <a:xfrm>
            <a:off x="740435" y="306791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08"/>
          <p:cNvSpPr/>
          <p:nvPr/>
        </p:nvSpPr>
        <p:spPr>
          <a:xfrm>
            <a:off x="847448" y="317016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08"/>
          <p:cNvSpPr/>
          <p:nvPr/>
        </p:nvSpPr>
        <p:spPr>
          <a:xfrm>
            <a:off x="740435" y="4233548"/>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08"/>
          <p:cNvSpPr/>
          <p:nvPr/>
        </p:nvSpPr>
        <p:spPr>
          <a:xfrm>
            <a:off x="847448" y="433579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5" name="Google Shape;1475;p108"/>
          <p:cNvCxnSpPr>
            <a:stCxn id="1471" idx="4"/>
            <a:endCxn id="1473" idx="0"/>
          </p:cNvCxnSpPr>
          <p:nvPr/>
        </p:nvCxnSpPr>
        <p:spPr>
          <a:xfrm>
            <a:off x="898085" y="3383210"/>
            <a:ext cx="0" cy="850200"/>
          </a:xfrm>
          <a:prstGeom prst="straightConnector1">
            <a:avLst/>
          </a:prstGeom>
          <a:noFill/>
          <a:ln w="19050" cap="flat" cmpd="sng">
            <a:solidFill>
              <a:srgbClr val="66679A"/>
            </a:solidFill>
            <a:prstDash val="dot"/>
            <a:round/>
            <a:headEnd type="none" w="med" len="med"/>
            <a:tailEnd type="none" w="med" len="med"/>
          </a:ln>
        </p:spPr>
      </p:cxnSp>
      <p:sp>
        <p:nvSpPr>
          <p:cNvPr id="1476" name="Google Shape;1476;p108"/>
          <p:cNvSpPr txBox="1">
            <a:spLocks noGrp="1"/>
          </p:cNvSpPr>
          <p:nvPr>
            <p:ph type="title"/>
          </p:nvPr>
        </p:nvSpPr>
        <p:spPr>
          <a:xfrm>
            <a:off x="1028700" y="4168525"/>
            <a:ext cx="3600300" cy="14727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200">
                <a:solidFill>
                  <a:srgbClr val="2CB8C7"/>
                </a:solidFill>
              </a:rPr>
              <a:t>The matrix can be used to plot actions </a:t>
            </a:r>
            <a:r>
              <a:rPr lang="en-US" sz="1200" b="0"/>
              <a:t>for a particular sourcing region, for a particular commodity (e.g., palm oil) or actions on a particular issue (e.g., living income). </a:t>
            </a:r>
          </a:p>
          <a:p>
            <a:pPr marL="0" lvl="0" indent="0" algn="l" rtl="0">
              <a:lnSpc>
                <a:spcPct val="115000"/>
              </a:lnSpc>
              <a:spcBef>
                <a:spcPts val="1000"/>
              </a:spcBef>
              <a:spcAft>
                <a:spcPts val="0"/>
              </a:spcAft>
              <a:buClr>
                <a:schemeClr val="dk1"/>
              </a:buClr>
              <a:buSzPts val="1100"/>
              <a:buFont typeface="Arial"/>
              <a:buNone/>
            </a:pPr>
            <a:r>
              <a:rPr lang="en-US" sz="1200" b="0"/>
              <a:t>An illustrative example is shown on the next page.</a:t>
            </a:r>
          </a:p>
        </p:txBody>
      </p:sp>
      <p:pic>
        <p:nvPicPr>
          <p:cNvPr id="1477" name="Google Shape;1477;p108"/>
          <p:cNvPicPr preferRelativeResize="0"/>
          <p:nvPr/>
        </p:nvPicPr>
        <p:blipFill>
          <a:blip r:embed="rId3">
            <a:alphaModFix/>
          </a:blip>
          <a:stretch>
            <a:fillRect/>
          </a:stretch>
        </p:blipFill>
        <p:spPr>
          <a:xfrm>
            <a:off x="6867317" y="5438100"/>
            <a:ext cx="5254870" cy="1237096"/>
          </a:xfrm>
          <a:prstGeom prst="rect">
            <a:avLst/>
          </a:prstGeom>
          <a:noFill/>
          <a:ln>
            <a:noFill/>
          </a:ln>
        </p:spPr>
      </p:pic>
      <p:graphicFrame>
        <p:nvGraphicFramePr>
          <p:cNvPr id="2" name="Tabel 1"/>
          <p:cNvGraphicFramePr>
            <a:graphicFrameLocks noGrp="1"/>
          </p:cNvGraphicFramePr>
          <p:nvPr>
            <p:extLst>
              <p:ext uri="{D42A27DB-BD31-4B8C-83A1-F6EECF244321}">
                <p14:modId xmlns:p14="http://schemas.microsoft.com/office/powerpoint/2010/main" val="3663642006"/>
              </p:ext>
            </p:extLst>
          </p:nvPr>
        </p:nvGraphicFramePr>
        <p:xfrm>
          <a:off x="4917266" y="1"/>
          <a:ext cx="7276321" cy="5365594"/>
        </p:xfrm>
        <a:graphic>
          <a:graphicData uri="http://schemas.openxmlformats.org/drawingml/2006/table">
            <a:tbl>
              <a:tblPr/>
              <a:tblGrid>
                <a:gridCol w="1209731">
                  <a:extLst>
                    <a:ext uri="{9D8B030D-6E8A-4147-A177-3AD203B41FA5}">
                      <a16:colId xmlns:a16="http://schemas.microsoft.com/office/drawing/2014/main" val="1226714273"/>
                    </a:ext>
                  </a:extLst>
                </a:gridCol>
                <a:gridCol w="1095213">
                  <a:extLst>
                    <a:ext uri="{9D8B030D-6E8A-4147-A177-3AD203B41FA5}">
                      <a16:colId xmlns:a16="http://schemas.microsoft.com/office/drawing/2014/main" val="3058688420"/>
                    </a:ext>
                  </a:extLst>
                </a:gridCol>
                <a:gridCol w="991892">
                  <a:extLst>
                    <a:ext uri="{9D8B030D-6E8A-4147-A177-3AD203B41FA5}">
                      <a16:colId xmlns:a16="http://schemas.microsoft.com/office/drawing/2014/main" val="1819102394"/>
                    </a:ext>
                  </a:extLst>
                </a:gridCol>
                <a:gridCol w="888636">
                  <a:extLst>
                    <a:ext uri="{9D8B030D-6E8A-4147-A177-3AD203B41FA5}">
                      <a16:colId xmlns:a16="http://schemas.microsoft.com/office/drawing/2014/main" val="2022718284"/>
                    </a:ext>
                  </a:extLst>
                </a:gridCol>
                <a:gridCol w="1030283">
                  <a:extLst>
                    <a:ext uri="{9D8B030D-6E8A-4147-A177-3AD203B41FA5}">
                      <a16:colId xmlns:a16="http://schemas.microsoft.com/office/drawing/2014/main" val="786200502"/>
                    </a:ext>
                  </a:extLst>
                </a:gridCol>
                <a:gridCol w="1030283">
                  <a:extLst>
                    <a:ext uri="{9D8B030D-6E8A-4147-A177-3AD203B41FA5}">
                      <a16:colId xmlns:a16="http://schemas.microsoft.com/office/drawing/2014/main" val="2005040848"/>
                    </a:ext>
                  </a:extLst>
                </a:gridCol>
                <a:gridCol w="1030283">
                  <a:extLst>
                    <a:ext uri="{9D8B030D-6E8A-4147-A177-3AD203B41FA5}">
                      <a16:colId xmlns:a16="http://schemas.microsoft.com/office/drawing/2014/main" val="3909795466"/>
                    </a:ext>
                  </a:extLst>
                </a:gridCol>
              </a:tblGrid>
              <a:tr h="194245">
                <a:tc gridSpan="2">
                  <a:txBody>
                    <a:bodyPr/>
                    <a:lstStyle/>
                    <a:p>
                      <a:pPr algn="ctr" fontAlgn="base"/>
                      <a:r>
                        <a:rPr lang="en-US" sz="700" b="1" i="0" u="none" strike="noStrike" dirty="0">
                          <a:solidFill>
                            <a:srgbClr val="2CB8C7"/>
                          </a:solidFill>
                          <a:effectLst/>
                          <a:latin typeface="Arial"/>
                        </a:rPr>
                        <a:t>Type of action</a:t>
                      </a:r>
                      <a:r>
                        <a:rPr lang="en-US" sz="700" b="1" i="0" dirty="0">
                          <a:solidFill>
                            <a:srgbClr val="2CB8C7"/>
                          </a:solidFill>
                          <a:effectLst/>
                          <a:latin typeface="Arial"/>
                        </a:rPr>
                        <a:t>​</a:t>
                      </a:r>
                      <a:endParaRPr lang="en-US" sz="1100" b="1" i="0" dirty="0">
                        <a:solidFill>
                          <a:srgbClr val="2CB8C7"/>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chemeClr val="bg1"/>
                    </a:solidFill>
                  </a:tcPr>
                </a:tc>
                <a:tc hMerge="1">
                  <a:txBody>
                    <a:bodyPr/>
                    <a:lstStyle/>
                    <a:p>
                      <a:endParaRPr lang="nl-NL"/>
                    </a:p>
                  </a:txBody>
                  <a:tcPr/>
                </a:tc>
                <a:tc gridSpan="5">
                  <a:txBody>
                    <a:bodyPr/>
                    <a:lstStyle/>
                    <a:p>
                      <a:pPr algn="ctr" fontAlgn="base"/>
                      <a:r>
                        <a:rPr lang="en-US" sz="700" b="1" i="0" u="none" strike="noStrike">
                          <a:solidFill>
                            <a:srgbClr val="2CB8C7"/>
                          </a:solidFill>
                          <a:effectLst/>
                          <a:latin typeface="Arial"/>
                        </a:rPr>
                        <a:t>Geographic scope of action</a:t>
                      </a:r>
                      <a:r>
                        <a:rPr lang="en-US" sz="700" b="1" i="0">
                          <a:solidFill>
                            <a:srgbClr val="2CB8C7"/>
                          </a:solidFill>
                          <a:effectLst/>
                          <a:latin typeface="Arial"/>
                        </a:rPr>
                        <a:t>​</a:t>
                      </a:r>
                      <a:endParaRPr lang="en-US" sz="1100" b="1" i="0">
                        <a:solidFill>
                          <a:srgbClr val="2CB8C7"/>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no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3984693544"/>
                  </a:ext>
                </a:extLst>
              </a:tr>
              <a:tr h="311349">
                <a:tc>
                  <a:txBody>
                    <a:bodyPr/>
                    <a:lstStyle/>
                    <a:p>
                      <a:pPr algn="l" fontAlgn="auto"/>
                      <a:r>
                        <a:rPr lang="en-US" sz="1100" b="0" i="0" u="none" strike="noStrike" dirty="0">
                          <a:solidFill>
                            <a:srgbClr val="2CB8C7"/>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chemeClr val="bg1"/>
                    </a:solidFill>
                  </a:tcPr>
                </a:tc>
                <a:tc>
                  <a:txBody>
                    <a:bodyPr/>
                    <a:lstStyle/>
                    <a:p>
                      <a:pPr algn="l" fontAlgn="auto"/>
                      <a:r>
                        <a:rPr lang="en-US" sz="1100" b="0" i="0" u="none" strike="noStrike">
                          <a:solidFill>
                            <a:srgbClr val="2CB8C7"/>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chemeClr val="bg1"/>
                    </a:solidFill>
                  </a:tcPr>
                </a:tc>
                <a:tc>
                  <a:txBody>
                    <a:bodyPr/>
                    <a:lstStyle/>
                    <a:p>
                      <a:pPr algn="ctr" fontAlgn="base"/>
                      <a:r>
                        <a:rPr lang="en-US" sz="900" b="1" i="0" u="none" strike="noStrike">
                          <a:solidFill>
                            <a:srgbClr val="2C2D60"/>
                          </a:solidFill>
                          <a:effectLst/>
                          <a:latin typeface="Arial"/>
                        </a:rPr>
                        <a:t>Farms</a:t>
                      </a:r>
                      <a:r>
                        <a:rPr lang="en-US" sz="900" b="1" i="0">
                          <a:solidFill>
                            <a:srgbClr val="2C2D60"/>
                          </a:solidFill>
                          <a:effectLst/>
                          <a:latin typeface="Arial"/>
                        </a:rPr>
                        <a:t>​</a:t>
                      </a: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noFill/>
                  </a:tcPr>
                </a:tc>
                <a:tc>
                  <a:txBody>
                    <a:bodyPr/>
                    <a:lstStyle/>
                    <a:p>
                      <a:pPr algn="ctr" fontAlgn="base"/>
                      <a:r>
                        <a:rPr lang="en-US" sz="900" b="1" i="0" u="none" strike="noStrike">
                          <a:solidFill>
                            <a:srgbClr val="2C2D60"/>
                          </a:solidFill>
                          <a:effectLst/>
                          <a:latin typeface="Arial"/>
                        </a:rPr>
                        <a:t>Landscapes</a:t>
                      </a:r>
                      <a:r>
                        <a:rPr lang="en-US" sz="900" b="1" i="0">
                          <a:solidFill>
                            <a:srgbClr val="2C2D60"/>
                          </a:solidFill>
                          <a:effectLst/>
                          <a:latin typeface="Arial"/>
                        </a:rPr>
                        <a:t>​</a:t>
                      </a: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noFill/>
                  </a:tcPr>
                </a:tc>
                <a:tc>
                  <a:txBody>
                    <a:bodyPr/>
                    <a:lstStyle/>
                    <a:p>
                      <a:pPr algn="ctr" fontAlgn="base"/>
                      <a:r>
                        <a:rPr lang="en-US" sz="900" b="1" i="0" u="none" strike="noStrike">
                          <a:solidFill>
                            <a:srgbClr val="2C2D60"/>
                          </a:solidFill>
                          <a:effectLst/>
                          <a:latin typeface="Arial"/>
                        </a:rPr>
                        <a:t>Subnational</a:t>
                      </a:r>
                      <a:r>
                        <a:rPr lang="en-US" sz="900" b="1" i="0">
                          <a:solidFill>
                            <a:srgbClr val="2C2D60"/>
                          </a:solidFill>
                          <a:effectLst/>
                          <a:latin typeface="Arial"/>
                        </a:rPr>
                        <a:t>​</a:t>
                      </a: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noFill/>
                  </a:tcPr>
                </a:tc>
                <a:tc>
                  <a:txBody>
                    <a:bodyPr/>
                    <a:lstStyle/>
                    <a:p>
                      <a:pPr algn="ctr" fontAlgn="base"/>
                      <a:r>
                        <a:rPr lang="en-US" sz="900" b="1" i="0" u="none" strike="noStrike">
                          <a:solidFill>
                            <a:srgbClr val="2C2D60"/>
                          </a:solidFill>
                          <a:effectLst/>
                          <a:latin typeface="Arial"/>
                        </a:rPr>
                        <a:t>National</a:t>
                      </a:r>
                      <a:r>
                        <a:rPr lang="en-US" sz="900" b="1" i="0">
                          <a:solidFill>
                            <a:srgbClr val="2C2D60"/>
                          </a:solidFill>
                          <a:effectLst/>
                          <a:latin typeface="Arial"/>
                        </a:rPr>
                        <a:t>​</a:t>
                      </a: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noFill/>
                  </a:tcPr>
                </a:tc>
                <a:tc>
                  <a:txBody>
                    <a:bodyPr/>
                    <a:lstStyle/>
                    <a:p>
                      <a:pPr algn="ctr" fontAlgn="base"/>
                      <a:r>
                        <a:rPr lang="en-US" sz="900" b="1" i="0" u="none" strike="noStrike">
                          <a:solidFill>
                            <a:srgbClr val="2C2D60"/>
                          </a:solidFill>
                          <a:effectLst/>
                          <a:latin typeface="Arial"/>
                        </a:rPr>
                        <a:t>Global</a:t>
                      </a:r>
                      <a:r>
                        <a:rPr lang="en-US" sz="900" b="1" i="0">
                          <a:solidFill>
                            <a:srgbClr val="2C2D60"/>
                          </a:solidFill>
                          <a:effectLst/>
                          <a:latin typeface="Arial"/>
                        </a:rPr>
                        <a:t>​</a:t>
                      </a: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552069559"/>
                  </a:ext>
                </a:extLst>
              </a:tr>
              <a:tr h="540000">
                <a:tc rowSpan="3">
                  <a:txBody>
                    <a:bodyPr/>
                    <a:lstStyle/>
                    <a:p>
                      <a:pPr algn="l" fontAlgn="base"/>
                      <a:r>
                        <a:rPr lang="en-US" sz="800" b="1" i="0" u="none" strike="noStrike" dirty="0">
                          <a:solidFill>
                            <a:schemeClr val="bg1"/>
                          </a:solidFill>
                          <a:effectLst/>
                          <a:latin typeface="Arial"/>
                        </a:rPr>
                        <a:t>Collective action</a:t>
                      </a:r>
                      <a:r>
                        <a:rPr lang="en-US" sz="800" b="1" i="0" dirty="0">
                          <a:solidFill>
                            <a:schemeClr val="bg1"/>
                          </a:solidFill>
                          <a:effectLst/>
                          <a:latin typeface="Arial"/>
                        </a:rPr>
                        <a:t>​</a:t>
                      </a:r>
                    </a:p>
                    <a:p>
                      <a:pPr algn="l" fontAlgn="base"/>
                      <a:r>
                        <a:rPr lang="nl-NL" sz="800" b="0" i="1" u="none" strike="noStrike" cap="none" dirty="0" err="1">
                          <a:solidFill>
                            <a:schemeClr val="bg1"/>
                          </a:solidFill>
                          <a:effectLst/>
                          <a:latin typeface="+mn-lt"/>
                          <a:ea typeface="+mn-ea"/>
                          <a:cs typeface="+mn-cs"/>
                          <a:sym typeface="Arial"/>
                        </a:rPr>
                        <a:t>collaborative</a:t>
                      </a:r>
                      <a:endParaRPr lang="en-US" sz="800" b="1" i="1" dirty="0">
                        <a:solidFill>
                          <a:schemeClr val="bg1"/>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solidFill>
                  </a:tcPr>
                </a:tc>
                <a:tc>
                  <a:txBody>
                    <a:bodyPr/>
                    <a:lstStyle/>
                    <a:p>
                      <a:pPr algn="l" fontAlgn="base"/>
                      <a:r>
                        <a:rPr lang="en-US" sz="700" b="1" i="0" u="none" strike="noStrike" dirty="0">
                          <a:solidFill>
                            <a:srgbClr val="2C2D60"/>
                          </a:solidFill>
                          <a:effectLst/>
                          <a:latin typeface="Arial"/>
                        </a:rPr>
                        <a:t>Institution building</a:t>
                      </a:r>
                      <a:r>
                        <a:rPr lang="en-US" sz="700" b="1" i="0" dirty="0">
                          <a:solidFill>
                            <a:srgbClr val="2C2D60"/>
                          </a:solidFill>
                          <a:effectLst/>
                          <a:latin typeface="Arial"/>
                        </a:rPr>
                        <a:t>​</a:t>
                      </a:r>
                      <a:endParaRPr lang="en-US" sz="1100" b="1" i="0" dirty="0">
                        <a:solidFill>
                          <a:srgbClr val="2C2D60"/>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10000"/>
                      </a:srgbClr>
                    </a:solidFill>
                  </a:tcPr>
                </a:tc>
                <a:tc>
                  <a:txBody>
                    <a:bodyPr/>
                    <a:lstStyle/>
                    <a:p>
                      <a:pPr algn="l" fontAlgn="auto"/>
                      <a:r>
                        <a:rPr lang="en-US" sz="1100" b="0" i="0" u="none" strike="noStrike" dirty="0">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10000"/>
                      </a:srgbClr>
                    </a:solidFill>
                  </a:tcPr>
                </a:tc>
                <a:extLst>
                  <a:ext uri="{0D108BD9-81ED-4DB2-BD59-A6C34878D82A}">
                    <a16:rowId xmlns:a16="http://schemas.microsoft.com/office/drawing/2014/main" val="3844800282"/>
                  </a:ext>
                </a:extLst>
              </a:tr>
              <a:tr h="540000">
                <a:tc vMerge="1">
                  <a:txBody>
                    <a:bodyPr/>
                    <a:lstStyle/>
                    <a:p>
                      <a:endParaRPr lang="nl-NL"/>
                    </a:p>
                  </a:txBody>
                  <a:tcPr/>
                </a:tc>
                <a:tc>
                  <a:txBody>
                    <a:bodyPr/>
                    <a:lstStyle/>
                    <a:p>
                      <a:pPr algn="l" fontAlgn="base"/>
                      <a:r>
                        <a:rPr lang="en-US" sz="700" b="1" i="0" u="none" strike="noStrike">
                          <a:solidFill>
                            <a:srgbClr val="2C2D60"/>
                          </a:solidFill>
                          <a:effectLst/>
                          <a:latin typeface="Arial"/>
                        </a:rPr>
                        <a:t>Building coalitions &amp;</a:t>
                      </a:r>
                    </a:p>
                    <a:p>
                      <a:pPr algn="l" fontAlgn="base"/>
                      <a:r>
                        <a:rPr lang="en-US" sz="700" b="1" i="0" u="none" strike="noStrike">
                          <a:solidFill>
                            <a:srgbClr val="2C2D60"/>
                          </a:solidFill>
                          <a:effectLst/>
                          <a:latin typeface="Arial"/>
                        </a:rPr>
                        <a:t>partnerships</a:t>
                      </a:r>
                      <a:r>
                        <a:rPr lang="en-US" sz="700" b="1" i="0">
                          <a:solidFill>
                            <a:srgbClr val="2C2D60"/>
                          </a:solidFill>
                          <a:effectLst/>
                          <a:latin typeface="Arial"/>
                        </a:rPr>
                        <a:t>​</a:t>
                      </a:r>
                      <a:endParaRPr lang="en-US" sz="1100" b="1" i="0">
                        <a:solidFill>
                          <a:srgbClr val="2C2D60"/>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20000"/>
                      </a:srgbClr>
                    </a:solidFill>
                  </a:tcPr>
                </a:tc>
                <a:tc>
                  <a:txBody>
                    <a:bodyPr/>
                    <a:lstStyle/>
                    <a:p>
                      <a:pPr algn="l" fontAlgn="auto"/>
                      <a:r>
                        <a:rPr lang="en-US" sz="1100" b="0" i="0" u="none" strike="noStrike" dirty="0">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20000"/>
                      </a:srgbClr>
                    </a:solidFill>
                  </a:tcPr>
                </a:tc>
                <a:extLst>
                  <a:ext uri="{0D108BD9-81ED-4DB2-BD59-A6C34878D82A}">
                    <a16:rowId xmlns:a16="http://schemas.microsoft.com/office/drawing/2014/main" val="716772957"/>
                  </a:ext>
                </a:extLst>
              </a:tr>
              <a:tr h="540000">
                <a:tc vMerge="1">
                  <a:txBody>
                    <a:bodyPr/>
                    <a:lstStyle/>
                    <a:p>
                      <a:endParaRPr lang="nl-NL"/>
                    </a:p>
                  </a:txBody>
                  <a:tcPr/>
                </a:tc>
                <a:tc>
                  <a:txBody>
                    <a:bodyPr/>
                    <a:lstStyle/>
                    <a:p>
                      <a:pPr algn="l" fontAlgn="base"/>
                      <a:r>
                        <a:rPr lang="en-US" sz="700" b="1" i="0" u="none" strike="noStrike">
                          <a:solidFill>
                            <a:srgbClr val="2C2D60"/>
                          </a:solidFill>
                          <a:effectLst/>
                          <a:latin typeface="Arial"/>
                        </a:rPr>
                        <a:t>Multi-stakeholder forum</a:t>
                      </a:r>
                      <a:r>
                        <a:rPr lang="en-US" sz="700" b="1" i="0">
                          <a:solidFill>
                            <a:srgbClr val="2C2D60"/>
                          </a:solidFill>
                          <a:effectLst/>
                          <a:latin typeface="Arial"/>
                        </a:rPr>
                        <a:t>​</a:t>
                      </a:r>
                      <a:endParaRPr lang="en-US" sz="1100" b="1" i="0">
                        <a:solidFill>
                          <a:srgbClr val="2C2D60"/>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3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3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3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3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3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2CB8C7">
                        <a:alpha val="30000"/>
                      </a:srgbClr>
                    </a:solidFill>
                  </a:tcPr>
                </a:tc>
                <a:extLst>
                  <a:ext uri="{0D108BD9-81ED-4DB2-BD59-A6C34878D82A}">
                    <a16:rowId xmlns:a16="http://schemas.microsoft.com/office/drawing/2014/main" val="279772471"/>
                  </a:ext>
                </a:extLst>
              </a:tr>
              <a:tr h="540000">
                <a:tc rowSpan="3">
                  <a:txBody>
                    <a:bodyPr/>
                    <a:lstStyle/>
                    <a:p>
                      <a:pPr algn="l" fontAlgn="base"/>
                      <a:r>
                        <a:rPr lang="en-US" sz="800" b="1" i="0" u="none" strike="noStrike" dirty="0">
                          <a:solidFill>
                            <a:schemeClr val="bg1"/>
                          </a:solidFill>
                          <a:effectLst/>
                          <a:latin typeface="Arial"/>
                        </a:rPr>
                        <a:t>Individual or</a:t>
                      </a:r>
                    </a:p>
                    <a:p>
                      <a:pPr algn="l" fontAlgn="base"/>
                      <a:r>
                        <a:rPr lang="en-US" sz="800" b="1" i="0" u="none" strike="noStrike" dirty="0">
                          <a:solidFill>
                            <a:schemeClr val="bg1"/>
                          </a:solidFill>
                          <a:effectLst/>
                          <a:latin typeface="Arial"/>
                        </a:rPr>
                        <a:t>collective action</a:t>
                      </a:r>
                      <a:r>
                        <a:rPr lang="en-US" sz="800" b="1" i="0" dirty="0">
                          <a:solidFill>
                            <a:schemeClr val="bg1"/>
                          </a:solidFill>
                          <a:effectLst/>
                          <a:latin typeface="Arial"/>
                        </a:rPr>
                        <a:t>​</a:t>
                      </a:r>
                    </a:p>
                    <a:p>
                      <a:pPr marL="0" marR="0" indent="0" algn="l" defTabSz="914400" rtl="0" eaLnBrk="1" fontAlgn="base" latinLnBrk="0" hangingPunct="1">
                        <a:lnSpc>
                          <a:spcPct val="100000"/>
                        </a:lnSpc>
                        <a:spcBef>
                          <a:spcPts val="0"/>
                        </a:spcBef>
                        <a:spcAft>
                          <a:spcPts val="0"/>
                        </a:spcAft>
                        <a:buClr>
                          <a:srgbClr val="000000"/>
                        </a:buClr>
                        <a:buSzTx/>
                        <a:buFont typeface="Arial"/>
                        <a:buNone/>
                        <a:tabLst/>
                        <a:defRPr/>
                      </a:pPr>
                      <a:r>
                        <a:rPr lang="nl-NL" sz="800" b="0" i="1" u="none" strike="noStrike" cap="none" dirty="0" err="1">
                          <a:solidFill>
                            <a:schemeClr val="bg1"/>
                          </a:solidFill>
                          <a:effectLst/>
                          <a:latin typeface="+mn-lt"/>
                          <a:ea typeface="+mn-ea"/>
                          <a:cs typeface="+mn-cs"/>
                          <a:sym typeface="Arial"/>
                        </a:rPr>
                        <a:t>coordinated</a:t>
                      </a:r>
                      <a:endParaRPr lang="en-US" sz="800" b="1" i="1" dirty="0">
                        <a:solidFill>
                          <a:schemeClr val="bg1"/>
                        </a:solidFill>
                        <a:effectLst/>
                        <a:latin typeface="+mn-lt"/>
                      </a:endParaRPr>
                    </a:p>
                    <a:p>
                      <a:pPr algn="l" fontAlgn="base"/>
                      <a:endParaRPr lang="en-US" sz="1100" b="1" i="0" dirty="0">
                        <a:solidFill>
                          <a:schemeClr val="bg1"/>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solidFill>
                  </a:tcPr>
                </a:tc>
                <a:tc>
                  <a:txBody>
                    <a:bodyPr/>
                    <a:lstStyle/>
                    <a:p>
                      <a:pPr algn="l" fontAlgn="base"/>
                      <a:r>
                        <a:rPr lang="en-US" sz="700" b="1" i="0" u="none" strike="noStrike">
                          <a:solidFill>
                            <a:srgbClr val="2C2D60"/>
                          </a:solidFill>
                          <a:effectLst/>
                          <a:latin typeface="Arial"/>
                        </a:rPr>
                        <a:t>Technical assistance</a:t>
                      </a:r>
                      <a:r>
                        <a:rPr lang="en-US" sz="700" b="1" i="0">
                          <a:solidFill>
                            <a:srgbClr val="2C2D60"/>
                          </a:solidFill>
                          <a:effectLst/>
                          <a:latin typeface="Arial"/>
                        </a:rPr>
                        <a:t>​</a:t>
                      </a:r>
                      <a:endParaRPr lang="en-US" sz="1100" b="1" i="0">
                        <a:solidFill>
                          <a:srgbClr val="2C2D60"/>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10000"/>
                      </a:srgbClr>
                    </a:solidFill>
                  </a:tcPr>
                </a:tc>
                <a:extLst>
                  <a:ext uri="{0D108BD9-81ED-4DB2-BD59-A6C34878D82A}">
                    <a16:rowId xmlns:a16="http://schemas.microsoft.com/office/drawing/2014/main" val="1415756080"/>
                  </a:ext>
                </a:extLst>
              </a:tr>
              <a:tr h="540000">
                <a:tc vMerge="1">
                  <a:txBody>
                    <a:bodyPr/>
                    <a:lstStyle/>
                    <a:p>
                      <a:endParaRPr lang="nl-NL"/>
                    </a:p>
                  </a:txBody>
                  <a:tcPr/>
                </a:tc>
                <a:tc>
                  <a:txBody>
                    <a:bodyPr/>
                    <a:lstStyle/>
                    <a:p>
                      <a:pPr algn="l" fontAlgn="base"/>
                      <a:r>
                        <a:rPr lang="en-US" sz="700" b="1" i="0" u="none" strike="noStrike">
                          <a:solidFill>
                            <a:srgbClr val="2C2D60"/>
                          </a:solidFill>
                          <a:effectLst/>
                          <a:latin typeface="Arial"/>
                        </a:rPr>
                        <a:t>Funding &amp; finance</a:t>
                      </a:r>
                      <a:r>
                        <a:rPr lang="en-US" sz="700" b="1" i="0">
                          <a:solidFill>
                            <a:srgbClr val="2C2D60"/>
                          </a:solidFill>
                          <a:effectLst/>
                          <a:latin typeface="Arial"/>
                        </a:rPr>
                        <a:t>​</a:t>
                      </a:r>
                      <a:endParaRPr lang="en-US" sz="1100" b="1" i="0">
                        <a:solidFill>
                          <a:srgbClr val="2C2D60"/>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20000"/>
                      </a:srgbClr>
                    </a:solidFill>
                  </a:tcPr>
                </a:tc>
                <a:extLst>
                  <a:ext uri="{0D108BD9-81ED-4DB2-BD59-A6C34878D82A}">
                    <a16:rowId xmlns:a16="http://schemas.microsoft.com/office/drawing/2014/main" val="1204309768"/>
                  </a:ext>
                </a:extLst>
              </a:tr>
              <a:tr h="540000">
                <a:tc vMerge="1">
                  <a:txBody>
                    <a:bodyPr/>
                    <a:lstStyle/>
                    <a:p>
                      <a:endParaRPr lang="nl-NL"/>
                    </a:p>
                  </a:txBody>
                  <a:tcPr/>
                </a:tc>
                <a:tc>
                  <a:txBody>
                    <a:bodyPr/>
                    <a:lstStyle/>
                    <a:p>
                      <a:pPr algn="l" fontAlgn="base"/>
                      <a:r>
                        <a:rPr lang="en-US" sz="700" b="1" i="0" u="none" strike="noStrike">
                          <a:solidFill>
                            <a:srgbClr val="2C2D60"/>
                          </a:solidFill>
                          <a:effectLst/>
                          <a:latin typeface="Arial"/>
                        </a:rPr>
                        <a:t>Advocacy</a:t>
                      </a:r>
                      <a:r>
                        <a:rPr lang="en-US" sz="700" b="1" i="0">
                          <a:solidFill>
                            <a:srgbClr val="2C2D60"/>
                          </a:solidFill>
                          <a:effectLst/>
                          <a:latin typeface="Arial"/>
                        </a:rPr>
                        <a:t>​</a:t>
                      </a:r>
                      <a:endParaRPr lang="en-US" sz="1100" b="1" i="0">
                        <a:solidFill>
                          <a:srgbClr val="2C2D60"/>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3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3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3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3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3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66679A">
                        <a:alpha val="30000"/>
                      </a:srgbClr>
                    </a:solidFill>
                  </a:tcPr>
                </a:tc>
                <a:extLst>
                  <a:ext uri="{0D108BD9-81ED-4DB2-BD59-A6C34878D82A}">
                    <a16:rowId xmlns:a16="http://schemas.microsoft.com/office/drawing/2014/main" val="272390725"/>
                  </a:ext>
                </a:extLst>
              </a:tr>
              <a:tr h="540000">
                <a:tc rowSpan="3">
                  <a:txBody>
                    <a:bodyPr/>
                    <a:lstStyle/>
                    <a:p>
                      <a:pPr algn="l" fontAlgn="base"/>
                      <a:r>
                        <a:rPr lang="en-US" sz="800" b="1" i="0" u="none" strike="noStrike" dirty="0">
                          <a:solidFill>
                            <a:schemeClr val="bg1"/>
                          </a:solidFill>
                          <a:effectLst/>
                          <a:latin typeface="Arial"/>
                        </a:rPr>
                        <a:t>Individual company and supply</a:t>
                      </a:r>
                    </a:p>
                    <a:p>
                      <a:pPr algn="l" fontAlgn="base"/>
                      <a:r>
                        <a:rPr lang="en-US" sz="800" b="1" i="0" u="none" strike="noStrike" dirty="0">
                          <a:solidFill>
                            <a:schemeClr val="bg1"/>
                          </a:solidFill>
                          <a:effectLst/>
                          <a:latin typeface="Arial"/>
                        </a:rPr>
                        <a:t>chain actions</a:t>
                      </a:r>
                      <a:r>
                        <a:rPr lang="en-US" sz="800" b="1" i="0" dirty="0">
                          <a:solidFill>
                            <a:schemeClr val="bg1"/>
                          </a:solidFill>
                          <a:effectLst/>
                          <a:latin typeface="Arial"/>
                        </a:rPr>
                        <a:t>​</a:t>
                      </a:r>
                    </a:p>
                    <a:p>
                      <a:pPr algn="l" fontAlgn="base"/>
                      <a:r>
                        <a:rPr lang="en-US" sz="800" b="0" i="1" dirty="0">
                          <a:solidFill>
                            <a:schemeClr val="bg1"/>
                          </a:solidFill>
                          <a:effectLst/>
                          <a:latin typeface="Arial"/>
                        </a:rPr>
                        <a:t>uncoordinated</a:t>
                      </a:r>
                      <a:endParaRPr lang="en-US" sz="1100" b="0" i="1" dirty="0">
                        <a:solidFill>
                          <a:schemeClr val="bg1"/>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solidFill>
                  </a:tcPr>
                </a:tc>
                <a:tc>
                  <a:txBody>
                    <a:bodyPr/>
                    <a:lstStyle/>
                    <a:p>
                      <a:pPr algn="l" fontAlgn="base"/>
                      <a:r>
                        <a:rPr lang="en-US" sz="700" b="1" i="0" u="none" strike="noStrike">
                          <a:solidFill>
                            <a:srgbClr val="2C2D60"/>
                          </a:solidFill>
                          <a:effectLst/>
                          <a:latin typeface="Arial"/>
                        </a:rPr>
                        <a:t>Purchasing contacts/</a:t>
                      </a:r>
                    </a:p>
                    <a:p>
                      <a:pPr algn="l" fontAlgn="base"/>
                      <a:r>
                        <a:rPr lang="en-US" sz="700" b="1" i="0" u="none" strike="noStrike">
                          <a:solidFill>
                            <a:srgbClr val="2C2D60"/>
                          </a:solidFill>
                          <a:effectLst/>
                          <a:latin typeface="Arial"/>
                        </a:rPr>
                        <a:t>off-take agreements</a:t>
                      </a:r>
                      <a:r>
                        <a:rPr lang="en-US" sz="700" b="1" i="0">
                          <a:solidFill>
                            <a:srgbClr val="2C2D60"/>
                          </a:solidFill>
                          <a:effectLst/>
                          <a:latin typeface="Arial"/>
                        </a:rPr>
                        <a:t>​</a:t>
                      </a:r>
                      <a:endParaRPr lang="en-US" sz="1100" b="1" i="0">
                        <a:solidFill>
                          <a:srgbClr val="2C2D60"/>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1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10000"/>
                      </a:srgbClr>
                    </a:solidFill>
                  </a:tcPr>
                </a:tc>
                <a:extLst>
                  <a:ext uri="{0D108BD9-81ED-4DB2-BD59-A6C34878D82A}">
                    <a16:rowId xmlns:a16="http://schemas.microsoft.com/office/drawing/2014/main" val="729460095"/>
                  </a:ext>
                </a:extLst>
              </a:tr>
              <a:tr h="540000">
                <a:tc vMerge="1">
                  <a:txBody>
                    <a:bodyPr/>
                    <a:lstStyle/>
                    <a:p>
                      <a:endParaRPr lang="nl-NL"/>
                    </a:p>
                  </a:txBody>
                  <a:tcPr/>
                </a:tc>
                <a:tc>
                  <a:txBody>
                    <a:bodyPr/>
                    <a:lstStyle/>
                    <a:p>
                      <a:pPr algn="l" fontAlgn="base"/>
                      <a:r>
                        <a:rPr lang="en-US" sz="700" b="1" i="0" u="none" strike="noStrike">
                          <a:solidFill>
                            <a:srgbClr val="2C2D60"/>
                          </a:solidFill>
                          <a:effectLst/>
                          <a:latin typeface="Arial"/>
                        </a:rPr>
                        <a:t>Supply chain policies/</a:t>
                      </a:r>
                    </a:p>
                    <a:p>
                      <a:pPr algn="l" fontAlgn="base"/>
                      <a:r>
                        <a:rPr lang="en-US" sz="700" b="1" i="0" u="none" strike="noStrike">
                          <a:solidFill>
                            <a:srgbClr val="2C2D60"/>
                          </a:solidFill>
                          <a:effectLst/>
                          <a:latin typeface="Arial"/>
                        </a:rPr>
                        <a:t>purchasing</a:t>
                      </a:r>
                    </a:p>
                    <a:p>
                      <a:pPr algn="l" fontAlgn="base"/>
                      <a:r>
                        <a:rPr lang="en-US" sz="700" b="1" i="0" u="none" strike="noStrike">
                          <a:solidFill>
                            <a:srgbClr val="2C2D60"/>
                          </a:solidFill>
                          <a:effectLst/>
                          <a:latin typeface="Arial"/>
                        </a:rPr>
                        <a:t>requirements</a:t>
                      </a:r>
                      <a:r>
                        <a:rPr lang="en-US" sz="700" b="1" i="0">
                          <a:solidFill>
                            <a:srgbClr val="2C2D60"/>
                          </a:solidFill>
                          <a:effectLst/>
                          <a:latin typeface="Arial"/>
                        </a:rPr>
                        <a:t>​</a:t>
                      </a:r>
                      <a:endParaRPr lang="en-US" sz="1100" b="1" i="0">
                        <a:solidFill>
                          <a:srgbClr val="2C2D60"/>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0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0000"/>
                      </a:srgbClr>
                    </a:solidFill>
                  </a:tcPr>
                </a:tc>
                <a:extLst>
                  <a:ext uri="{0D108BD9-81ED-4DB2-BD59-A6C34878D82A}">
                    <a16:rowId xmlns:a16="http://schemas.microsoft.com/office/drawing/2014/main" val="3244656876"/>
                  </a:ext>
                </a:extLst>
              </a:tr>
              <a:tr h="540000">
                <a:tc vMerge="1">
                  <a:txBody>
                    <a:bodyPr/>
                    <a:lstStyle/>
                    <a:p>
                      <a:endParaRPr lang="nl-NL"/>
                    </a:p>
                  </a:txBody>
                  <a:tcPr/>
                </a:tc>
                <a:tc>
                  <a:txBody>
                    <a:bodyPr/>
                    <a:lstStyle/>
                    <a:p>
                      <a:pPr algn="l" fontAlgn="base"/>
                      <a:r>
                        <a:rPr lang="en-US" sz="700" b="1" i="0" u="none" strike="noStrike">
                          <a:solidFill>
                            <a:srgbClr val="2C2D60"/>
                          </a:solidFill>
                          <a:effectLst/>
                          <a:latin typeface="Arial"/>
                        </a:rPr>
                        <a:t>Commitments</a:t>
                      </a:r>
                      <a:r>
                        <a:rPr lang="en-US" sz="700" b="1" i="0">
                          <a:solidFill>
                            <a:srgbClr val="2C2D60"/>
                          </a:solidFill>
                          <a:effectLst/>
                          <a:latin typeface="Arial"/>
                        </a:rPr>
                        <a:t>​</a:t>
                      </a:r>
                      <a:endParaRPr lang="en-US" sz="1100" b="1" i="0">
                        <a:solidFill>
                          <a:srgbClr val="2C2D60"/>
                        </a:solidFill>
                        <a:effectLst/>
                        <a:latin typeface="Arial"/>
                      </a:endParaRPr>
                    </a:p>
                  </a:txBody>
                  <a:tcPr marL="72663" marR="72663" marT="36332" marB="36332" anchor="ctr">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1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1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1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1000"/>
                      </a:srgbClr>
                    </a:solidFill>
                  </a:tcPr>
                </a:tc>
                <a:tc>
                  <a:txBody>
                    <a:bodyPr/>
                    <a:lstStyle/>
                    <a:p>
                      <a:pPr algn="l" fontAlgn="auto"/>
                      <a:r>
                        <a:rPr lang="en-US" sz="1100" b="0" i="0" u="none" strike="noStrike">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1000"/>
                      </a:srgbClr>
                    </a:solidFill>
                  </a:tcPr>
                </a:tc>
                <a:tc>
                  <a:txBody>
                    <a:bodyPr/>
                    <a:lstStyle/>
                    <a:p>
                      <a:pPr algn="l" fontAlgn="auto"/>
                      <a:r>
                        <a:rPr lang="en-US" sz="1100" b="0" i="0" u="none" strike="noStrike" dirty="0">
                          <a:solidFill>
                            <a:srgbClr val="000000"/>
                          </a:solidFill>
                          <a:effectLst/>
                          <a:latin typeface="Arial"/>
                        </a:rPr>
                        <a:t>​</a:t>
                      </a:r>
                    </a:p>
                  </a:txBody>
                  <a:tcPr marL="72663" marR="72663" marT="36332" marB="36332">
                    <a:lnL w="10719" cap="flat" cmpd="sng" algn="ctr">
                      <a:solidFill>
                        <a:srgbClr val="FFFFFF"/>
                      </a:solidFill>
                      <a:prstDash val="solid"/>
                      <a:round/>
                      <a:headEnd type="none" w="med" len="med"/>
                      <a:tailEnd type="none" w="med" len="med"/>
                    </a:lnL>
                    <a:lnR w="10719" cap="flat" cmpd="sng" algn="ctr">
                      <a:solidFill>
                        <a:srgbClr val="FFFFFF"/>
                      </a:solidFill>
                      <a:prstDash val="solid"/>
                      <a:round/>
                      <a:headEnd type="none" w="med" len="med"/>
                      <a:tailEnd type="none" w="med" len="med"/>
                    </a:lnR>
                    <a:lnT w="10719" cap="flat" cmpd="sng" algn="ctr">
                      <a:solidFill>
                        <a:srgbClr val="FFFFFF"/>
                      </a:solidFill>
                      <a:prstDash val="solid"/>
                      <a:round/>
                      <a:headEnd type="none" w="med" len="med"/>
                      <a:tailEnd type="none" w="med" len="med"/>
                    </a:lnT>
                    <a:lnB w="10719" cap="flat" cmpd="sng" algn="ctr">
                      <a:solidFill>
                        <a:srgbClr val="FFFFFF"/>
                      </a:solidFill>
                      <a:prstDash val="solid"/>
                      <a:round/>
                      <a:headEnd type="none" w="med" len="med"/>
                      <a:tailEnd type="none" w="med" len="med"/>
                    </a:lnB>
                    <a:solidFill>
                      <a:srgbClr val="48B27E">
                        <a:alpha val="21000"/>
                      </a:srgbClr>
                    </a:solidFill>
                  </a:tcPr>
                </a:tc>
                <a:extLst>
                  <a:ext uri="{0D108BD9-81ED-4DB2-BD59-A6C34878D82A}">
                    <a16:rowId xmlns:a16="http://schemas.microsoft.com/office/drawing/2014/main" val="3481952618"/>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109"/>
          <p:cNvSpPr/>
          <p:nvPr/>
        </p:nvSpPr>
        <p:spPr>
          <a:xfrm>
            <a:off x="2403650" y="0"/>
            <a:ext cx="2842800" cy="233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09"/>
          <p:cNvSpPr txBox="1">
            <a:spLocks noGrp="1"/>
          </p:cNvSpPr>
          <p:nvPr>
            <p:ph type="title"/>
          </p:nvPr>
        </p:nvSpPr>
        <p:spPr>
          <a:xfrm>
            <a:off x="609625" y="1706200"/>
            <a:ext cx="1700700" cy="2798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200" b="0"/>
              <a:t>The matrix provides indicative examples of actions on </a:t>
            </a:r>
            <a:r>
              <a:rPr lang="en" sz="1200">
                <a:solidFill>
                  <a:srgbClr val="2CB8C7"/>
                </a:solidFill>
              </a:rPr>
              <a:t>farmer support</a:t>
            </a:r>
            <a:r>
              <a:rPr lang="en" sz="1200" b="0"/>
              <a:t> that might be taken across different </a:t>
            </a:r>
            <a:r>
              <a:rPr lang="en" sz="1200">
                <a:solidFill>
                  <a:srgbClr val="2CB8C7"/>
                </a:solidFill>
              </a:rPr>
              <a:t>geographic scopes</a:t>
            </a:r>
            <a:r>
              <a:rPr lang="en" sz="1200" b="0"/>
              <a:t>, from </a:t>
            </a:r>
            <a:r>
              <a:rPr lang="en" sz="1200">
                <a:solidFill>
                  <a:srgbClr val="2CB8C7"/>
                </a:solidFill>
              </a:rPr>
              <a:t>individual company actions</a:t>
            </a:r>
            <a:r>
              <a:rPr lang="en" sz="1200"/>
              <a:t> </a:t>
            </a:r>
            <a:r>
              <a:rPr lang="en" sz="1200" b="0"/>
              <a:t>through </a:t>
            </a:r>
            <a:r>
              <a:rPr lang="en" sz="1200">
                <a:solidFill>
                  <a:srgbClr val="2CB8C7"/>
                </a:solidFill>
              </a:rPr>
              <a:t>coordinated actions</a:t>
            </a:r>
            <a:r>
              <a:rPr lang="en" sz="1200" b="0"/>
              <a:t> and </a:t>
            </a:r>
            <a:r>
              <a:rPr lang="en" sz="1200">
                <a:solidFill>
                  <a:srgbClr val="2CB8C7"/>
                </a:solidFill>
              </a:rPr>
              <a:t>collaborative actions</a:t>
            </a:r>
            <a:r>
              <a:rPr lang="en" sz="1200" b="0"/>
              <a:t>.</a:t>
            </a:r>
            <a:endParaRPr sz="1200" b="0"/>
          </a:p>
          <a:p>
            <a:pPr marL="0" lvl="0" indent="0" algn="l" rtl="0">
              <a:spcBef>
                <a:spcPts val="0"/>
              </a:spcBef>
              <a:spcAft>
                <a:spcPts val="0"/>
              </a:spcAft>
              <a:buNone/>
            </a:pPr>
            <a:endParaRPr sz="1200" b="0"/>
          </a:p>
        </p:txBody>
      </p:sp>
      <p:sp>
        <p:nvSpPr>
          <p:cNvPr id="1489" name="Google Shape;1489;p109"/>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a:solidFill>
                  <a:srgbClr val="66679A"/>
                </a:solidFill>
              </a:rPr>
              <a:t>HOW DOES THIS ALL COME TOGETHER, AND WHERE CAN YOU GO NEXT?</a:t>
            </a:r>
            <a:endParaRPr>
              <a:solidFill>
                <a:srgbClr val="66679A"/>
              </a:solidFill>
            </a:endParaRPr>
          </a:p>
        </p:txBody>
      </p:sp>
      <p:pic>
        <p:nvPicPr>
          <p:cNvPr id="1490" name="Google Shape;1490;p109"/>
          <p:cNvPicPr preferRelativeResize="0"/>
          <p:nvPr/>
        </p:nvPicPr>
        <p:blipFill rotWithShape="1">
          <a:blip r:embed="rId3">
            <a:alphaModFix/>
          </a:blip>
          <a:srcRect/>
          <a:stretch/>
        </p:blipFill>
        <p:spPr>
          <a:xfrm>
            <a:off x="2403650" y="138475"/>
            <a:ext cx="9726276" cy="6489401"/>
          </a:xfrm>
          <a:prstGeom prst="rect">
            <a:avLst/>
          </a:prstGeom>
          <a:noFill/>
          <a:ln>
            <a:noFill/>
          </a:ln>
        </p:spPr>
      </p:pic>
      <p:sp>
        <p:nvSpPr>
          <p:cNvPr id="1491" name="Google Shape;1491;p109"/>
          <p:cNvSpPr txBox="1">
            <a:spLocks noGrp="1"/>
          </p:cNvSpPr>
          <p:nvPr>
            <p:ph type="title"/>
          </p:nvPr>
        </p:nvSpPr>
        <p:spPr>
          <a:xfrm>
            <a:off x="609625" y="233500"/>
            <a:ext cx="1624500" cy="147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600"/>
              <a:t>The Corporate Action Matrix – illustrative example</a:t>
            </a:r>
            <a:endParaRPr sz="16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110"/>
          <p:cNvSpPr txBox="1">
            <a:spLocks noGrp="1"/>
          </p:cNvSpPr>
          <p:nvPr>
            <p:ph type="title"/>
          </p:nvPr>
        </p:nvSpPr>
        <p:spPr>
          <a:xfrm>
            <a:off x="609625" y="1681222"/>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This guidance note is just the start. There are a growing number of resources that can help businesses to answer questions about how to engage beyond their value chains and to identify specific opportunities to support. </a:t>
            </a:r>
            <a:endParaRPr sz="1400" b="0"/>
          </a:p>
        </p:txBody>
      </p:sp>
      <p:sp>
        <p:nvSpPr>
          <p:cNvPr id="1497" name="Google Shape;1497;p110"/>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Where do I learn more, and find out what to do next?</a:t>
            </a:r>
            <a:endParaRPr sz="2600"/>
          </a:p>
        </p:txBody>
      </p:sp>
      <p:sp>
        <p:nvSpPr>
          <p:cNvPr id="1498" name="Google Shape;1498;p110"/>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a:solidFill>
                  <a:srgbClr val="66679A"/>
                </a:solidFill>
              </a:rPr>
              <a:t>HOW DOES THIS ALL COME TOGETHER, AND WHERE CAN YOU GO NEXT?</a:t>
            </a:r>
            <a:endParaRPr>
              <a:solidFill>
                <a:srgbClr val="66679A"/>
              </a:solidFill>
            </a:endParaRPr>
          </a:p>
        </p:txBody>
      </p:sp>
      <p:sp>
        <p:nvSpPr>
          <p:cNvPr id="1499" name="Google Shape;1499;p110"/>
          <p:cNvSpPr/>
          <p:nvPr/>
        </p:nvSpPr>
        <p:spPr>
          <a:xfrm>
            <a:off x="5208825" y="14560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0"/>
          <p:cNvSpPr/>
          <p:nvPr/>
        </p:nvSpPr>
        <p:spPr>
          <a:xfrm>
            <a:off x="5315838" y="15583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501" name="Google Shape;1501;p110"/>
          <p:cNvSpPr/>
          <p:nvPr/>
        </p:nvSpPr>
        <p:spPr>
          <a:xfrm>
            <a:off x="5208825" y="32280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0"/>
          <p:cNvSpPr/>
          <p:nvPr/>
        </p:nvSpPr>
        <p:spPr>
          <a:xfrm>
            <a:off x="5315838" y="33302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503" name="Google Shape;1503;p110"/>
          <p:cNvCxnSpPr>
            <a:stCxn id="1499" idx="4"/>
            <a:endCxn id="1501" idx="0"/>
          </p:cNvCxnSpPr>
          <p:nvPr/>
        </p:nvCxnSpPr>
        <p:spPr>
          <a:xfrm>
            <a:off x="5366475" y="1771363"/>
            <a:ext cx="0" cy="1456800"/>
          </a:xfrm>
          <a:prstGeom prst="straightConnector1">
            <a:avLst/>
          </a:prstGeom>
          <a:noFill/>
          <a:ln w="19050" cap="flat" cmpd="sng">
            <a:solidFill>
              <a:srgbClr val="66679A"/>
            </a:solidFill>
            <a:prstDash val="dot"/>
            <a:round/>
            <a:headEnd type="none" w="med" len="med"/>
            <a:tailEnd type="none" w="med" len="med"/>
          </a:ln>
        </p:spPr>
      </p:cxnSp>
      <p:sp>
        <p:nvSpPr>
          <p:cNvPr id="1504" name="Google Shape;1504;p110"/>
          <p:cNvSpPr txBox="1"/>
          <p:nvPr/>
        </p:nvSpPr>
        <p:spPr>
          <a:xfrm>
            <a:off x="5686450" y="1390625"/>
            <a:ext cx="5758500" cy="173531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u="sng">
                <a:solidFill>
                  <a:srgbClr val="2CB8C7"/>
                </a:solidFill>
                <a:hlinkClick r:id="rId3"/>
              </a:rPr>
              <a:t>Value Beyond Value Chains Guidance Note:</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This guidance note focuses on how companies can collaborate more effectively with governments in producer countries to create the enabling conditions for sustainable agricultural production. Further details of the concepts and recommendations detailed in this deck can be found here.</a:t>
            </a:r>
            <a:endParaRPr i="1">
              <a:solidFill>
                <a:srgbClr val="2C2D60"/>
              </a:solidFill>
            </a:endParaRPr>
          </a:p>
        </p:txBody>
      </p:sp>
      <p:sp>
        <p:nvSpPr>
          <p:cNvPr id="1505" name="Google Shape;1505;p110"/>
          <p:cNvSpPr txBox="1"/>
          <p:nvPr/>
        </p:nvSpPr>
        <p:spPr>
          <a:xfrm>
            <a:off x="5686450" y="3180125"/>
            <a:ext cx="5758500" cy="2230837"/>
          </a:xfrm>
          <a:prstGeom prst="rect">
            <a:avLst/>
          </a:prstGeom>
          <a:noFill/>
          <a:ln>
            <a:noFill/>
          </a:ln>
        </p:spPr>
        <p:txBody>
          <a:bodyPr spcFirstLastPara="1" wrap="square" lIns="91425" tIns="91425" rIns="91425" bIns="91425" anchor="t" anchorCtr="0">
            <a:spAutoFit/>
          </a:bodyPr>
          <a:lstStyle/>
          <a:p>
            <a:pPr>
              <a:lnSpc>
                <a:spcPct val="115000"/>
              </a:lnSpc>
              <a:spcBef>
                <a:spcPts val="500"/>
              </a:spcBef>
            </a:pPr>
            <a:r>
              <a:rPr lang="en" b="1">
                <a:solidFill>
                  <a:srgbClr val="2CB8C7"/>
                </a:solidFill>
                <a:hlinkClick r:id="rId4"/>
              </a:rPr>
              <a:t>Value Beyond Value Chains Case Studies Collection:</a:t>
            </a:r>
            <a:r>
              <a:rPr lang="en" b="1">
                <a:solidFill>
                  <a:srgbClr val="2CB8C7"/>
                </a:solidFill>
              </a:rPr>
              <a:t> </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This document provides more detailed case studies of existing examples of businesses working beyond their value chains to promote systemic transformation in commodities production. It also provides case studies of business alliances and other groups working together towards these goals, as well as detailing common challenges and good practices for businesses seeking to engage outside their value chain.</a:t>
            </a:r>
            <a:endParaRPr i="1">
              <a:solidFill>
                <a:srgbClr val="2C2D60"/>
              </a:solidFill>
            </a:endParaRPr>
          </a:p>
        </p:txBody>
      </p:sp>
      <p:sp>
        <p:nvSpPr>
          <p:cNvPr id="1506" name="Google Shape;1506;p110"/>
          <p:cNvSpPr txBox="1">
            <a:spLocks noGrp="1"/>
          </p:cNvSpPr>
          <p:nvPr>
            <p:ph type="title"/>
          </p:nvPr>
        </p:nvSpPr>
        <p:spPr>
          <a:xfrm>
            <a:off x="5055625" y="295788"/>
            <a:ext cx="6272400" cy="628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solidFill>
                  <a:srgbClr val="2CB8C7"/>
                </a:solidFill>
              </a:rPr>
              <a:t>Where can I learn more about the importance of engaging beyond value chains?</a:t>
            </a:r>
            <a:endParaRPr sz="2200">
              <a:solidFill>
                <a:srgbClr val="2CB8C7"/>
              </a:solidFill>
            </a:endParaRPr>
          </a:p>
        </p:txBody>
      </p:sp>
      <p:cxnSp>
        <p:nvCxnSpPr>
          <p:cNvPr id="1507" name="Google Shape;1507;p110"/>
          <p:cNvCxnSpPr>
            <a:stCxn id="1501" idx="4"/>
          </p:cNvCxnSpPr>
          <p:nvPr/>
        </p:nvCxnSpPr>
        <p:spPr>
          <a:xfrm>
            <a:off x="5366475" y="3543335"/>
            <a:ext cx="0" cy="3306300"/>
          </a:xfrm>
          <a:prstGeom prst="straightConnector1">
            <a:avLst/>
          </a:prstGeom>
          <a:noFill/>
          <a:ln w="19050" cap="flat" cmpd="sng">
            <a:solidFill>
              <a:srgbClr val="66679A"/>
            </a:solidFill>
            <a:prstDash val="dot"/>
            <a:round/>
            <a:headEnd type="none" w="med" len="med"/>
            <a:tailEnd type="triangle" w="med" len="med"/>
          </a:ln>
        </p:spPr>
      </p:cxnSp>
      <p:pic>
        <p:nvPicPr>
          <p:cNvPr id="20" name="Google Shape;1508;p110"/>
          <p:cNvPicPr preferRelativeResize="0"/>
          <p:nvPr/>
        </p:nvPicPr>
        <p:blipFill rotWithShape="1">
          <a:blip r:embed="rId5">
            <a:alphaModFix/>
          </a:blip>
          <a:srcRect l="2300" t="3726" r="22342" b="2641"/>
          <a:stretch/>
        </p:blipFill>
        <p:spPr>
          <a:xfrm>
            <a:off x="790075" y="3424503"/>
            <a:ext cx="4130376" cy="3425131"/>
          </a:xfrm>
          <a:prstGeom prst="rect">
            <a:avLst/>
          </a:prstGeom>
          <a:noFill/>
          <a:ln>
            <a:noFill/>
          </a:ln>
        </p:spPr>
      </p:pic>
      <p:sp>
        <p:nvSpPr>
          <p:cNvPr id="21" name="Google Shape;1509;p110"/>
          <p:cNvSpPr txBox="1"/>
          <p:nvPr/>
        </p:nvSpPr>
        <p:spPr>
          <a:xfrm>
            <a:off x="1074650" y="63611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World Cocoa Foundation</a:t>
            </a:r>
            <a:endParaRPr sz="1100">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111"/>
          <p:cNvSpPr txBox="1">
            <a:spLocks noGrp="1"/>
          </p:cNvSpPr>
          <p:nvPr>
            <p:ph type="title"/>
          </p:nvPr>
        </p:nvSpPr>
        <p:spPr>
          <a:xfrm>
            <a:off x="609625" y="1681222"/>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This guidance note is just the start. There are a growing number of resources that can help businesses to answer questions about how to engage beyond their value chains and to identify specific opportunities to support. </a:t>
            </a:r>
            <a:endParaRPr sz="1400" b="0"/>
          </a:p>
        </p:txBody>
      </p:sp>
      <p:sp>
        <p:nvSpPr>
          <p:cNvPr id="1515" name="Google Shape;1515;p111"/>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Where do I learn more, and find out what to do next?</a:t>
            </a:r>
            <a:endParaRPr sz="2600"/>
          </a:p>
        </p:txBody>
      </p:sp>
      <p:sp>
        <p:nvSpPr>
          <p:cNvPr id="1516" name="Google Shape;1516;p111"/>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a:solidFill>
                  <a:srgbClr val="66679A"/>
                </a:solidFill>
              </a:rPr>
              <a:t>HOW DOES THIS ALL COME TOGETHER, AND WHERE CAN YOU GO NEXT?</a:t>
            </a:r>
            <a:endParaRPr>
              <a:solidFill>
                <a:srgbClr val="66679A"/>
              </a:solidFill>
            </a:endParaRPr>
          </a:p>
        </p:txBody>
      </p:sp>
      <p:sp>
        <p:nvSpPr>
          <p:cNvPr id="1517" name="Google Shape;1517;p111"/>
          <p:cNvSpPr/>
          <p:nvPr/>
        </p:nvSpPr>
        <p:spPr>
          <a:xfrm>
            <a:off x="5208825" y="17608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1"/>
          <p:cNvSpPr/>
          <p:nvPr/>
        </p:nvSpPr>
        <p:spPr>
          <a:xfrm>
            <a:off x="5315838" y="18631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519" name="Google Shape;1519;p111"/>
          <p:cNvSpPr/>
          <p:nvPr/>
        </p:nvSpPr>
        <p:spPr>
          <a:xfrm>
            <a:off x="5208825" y="35328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1"/>
          <p:cNvSpPr/>
          <p:nvPr/>
        </p:nvSpPr>
        <p:spPr>
          <a:xfrm>
            <a:off x="5315838" y="36350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521" name="Google Shape;1521;p111"/>
          <p:cNvCxnSpPr>
            <a:stCxn id="1517" idx="4"/>
            <a:endCxn id="1519" idx="0"/>
          </p:cNvCxnSpPr>
          <p:nvPr/>
        </p:nvCxnSpPr>
        <p:spPr>
          <a:xfrm>
            <a:off x="5366475" y="2076163"/>
            <a:ext cx="0" cy="1456800"/>
          </a:xfrm>
          <a:prstGeom prst="straightConnector1">
            <a:avLst/>
          </a:prstGeom>
          <a:noFill/>
          <a:ln w="19050" cap="flat" cmpd="sng">
            <a:solidFill>
              <a:srgbClr val="66679A"/>
            </a:solidFill>
            <a:prstDash val="dot"/>
            <a:round/>
            <a:headEnd type="none" w="med" len="med"/>
            <a:tailEnd type="none" w="med" len="med"/>
          </a:ln>
        </p:spPr>
      </p:cxnSp>
      <p:sp>
        <p:nvSpPr>
          <p:cNvPr id="1522" name="Google Shape;1522;p111"/>
          <p:cNvSpPr txBox="1"/>
          <p:nvPr/>
        </p:nvSpPr>
        <p:spPr>
          <a:xfrm>
            <a:off x="5686450" y="1695425"/>
            <a:ext cx="5758500" cy="163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u="sng">
                <a:solidFill>
                  <a:srgbClr val="2CB8C7"/>
                </a:solidFill>
                <a:hlinkClick r:id="rId3">
                  <a:extLst>
                    <a:ext uri="{A12FA001-AC4F-418D-AE19-62706E023703}">
                      <ahyp:hlinkClr xmlns:ahyp="http://schemas.microsoft.com/office/drawing/2018/hyperlinkcolor" val="tx"/>
                    </a:ext>
                  </a:extLst>
                </a:hlinkClick>
              </a:rPr>
              <a:t>CDP Analysis of Company support of jurisdictional initiatives in Brazil:</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This document presents the most recent developments in jurisdictional initiatives in commodity producing regions in Brazil. The Policy Brief also gives recommendations for the different stakeholders involved in jurisdictional approaches</a:t>
            </a:r>
            <a:endParaRPr i="1">
              <a:solidFill>
                <a:srgbClr val="2C2D60"/>
              </a:solidFill>
            </a:endParaRPr>
          </a:p>
        </p:txBody>
      </p:sp>
      <p:sp>
        <p:nvSpPr>
          <p:cNvPr id="1523" name="Google Shape;1523;p111"/>
          <p:cNvSpPr txBox="1"/>
          <p:nvPr/>
        </p:nvSpPr>
        <p:spPr>
          <a:xfrm>
            <a:off x="5686450" y="3484925"/>
            <a:ext cx="57585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u="sng">
                <a:solidFill>
                  <a:srgbClr val="2CB8C7"/>
                </a:solidFill>
                <a:hlinkClick r:id="rId4">
                  <a:extLst>
                    <a:ext uri="{A12FA001-AC4F-418D-AE19-62706E023703}">
                      <ahyp:hlinkClr xmlns:ahyp="http://schemas.microsoft.com/office/drawing/2018/hyperlinkcolor" val="tx"/>
                    </a:ext>
                  </a:extLst>
                </a:hlinkClick>
              </a:rPr>
              <a:t>Evidensia:</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Evidensia helps you access and interpret credible research on the sustainability impacts and effectiveness of supply chain initiatives and tools. It provides a portal to information and evidence and supports shared learning through its insights and analysis.</a:t>
            </a:r>
            <a:endParaRPr i="1">
              <a:solidFill>
                <a:srgbClr val="2C2D60"/>
              </a:solidFill>
            </a:endParaRPr>
          </a:p>
        </p:txBody>
      </p:sp>
      <p:sp>
        <p:nvSpPr>
          <p:cNvPr id="1524" name="Google Shape;1524;p111"/>
          <p:cNvSpPr txBox="1">
            <a:spLocks noGrp="1"/>
          </p:cNvSpPr>
          <p:nvPr>
            <p:ph type="title"/>
          </p:nvPr>
        </p:nvSpPr>
        <p:spPr>
          <a:xfrm>
            <a:off x="5055625" y="295788"/>
            <a:ext cx="6272400" cy="628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solidFill>
                  <a:srgbClr val="2CB8C7"/>
                </a:solidFill>
              </a:rPr>
              <a:t>Where can I learn more about how jurisdictional approaches have worked in the past, including with the private sector?</a:t>
            </a:r>
            <a:endParaRPr sz="2200">
              <a:solidFill>
                <a:srgbClr val="2CB8C7"/>
              </a:solidFill>
            </a:endParaRPr>
          </a:p>
        </p:txBody>
      </p:sp>
      <p:cxnSp>
        <p:nvCxnSpPr>
          <p:cNvPr id="1525" name="Google Shape;1525;p111"/>
          <p:cNvCxnSpPr>
            <a:stCxn id="1519" idx="4"/>
          </p:cNvCxnSpPr>
          <p:nvPr/>
        </p:nvCxnSpPr>
        <p:spPr>
          <a:xfrm>
            <a:off x="5366475" y="3848135"/>
            <a:ext cx="0" cy="3001500"/>
          </a:xfrm>
          <a:prstGeom prst="straightConnector1">
            <a:avLst/>
          </a:prstGeom>
          <a:noFill/>
          <a:ln w="19050" cap="flat" cmpd="sng">
            <a:solidFill>
              <a:srgbClr val="66679A"/>
            </a:solidFill>
            <a:prstDash val="dot"/>
            <a:round/>
            <a:headEnd type="none" w="med" len="med"/>
            <a:tailEnd type="triangle" w="med" len="med"/>
          </a:ln>
        </p:spPr>
      </p:cxnSp>
      <p:pic>
        <p:nvPicPr>
          <p:cNvPr id="1526" name="Google Shape;1526;p111"/>
          <p:cNvPicPr preferRelativeResize="0"/>
          <p:nvPr/>
        </p:nvPicPr>
        <p:blipFill rotWithShape="1">
          <a:blip r:embed="rId5">
            <a:alphaModFix/>
          </a:blip>
          <a:srcRect l="10033" t="5508" r="18655" b="5499"/>
          <a:stretch/>
        </p:blipFill>
        <p:spPr>
          <a:xfrm>
            <a:off x="796051" y="3424503"/>
            <a:ext cx="4124400" cy="3433501"/>
          </a:xfrm>
          <a:prstGeom prst="rect">
            <a:avLst/>
          </a:prstGeom>
          <a:noFill/>
          <a:ln>
            <a:noFill/>
          </a:ln>
        </p:spPr>
      </p:pic>
      <p:sp>
        <p:nvSpPr>
          <p:cNvPr id="1527" name="Google Shape;1527;p111"/>
          <p:cNvSpPr txBox="1"/>
          <p:nvPr/>
        </p:nvSpPr>
        <p:spPr>
          <a:xfrm>
            <a:off x="1074650" y="63611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Liberia</a:t>
            </a:r>
            <a:endParaRPr sz="1100">
              <a:solidFill>
                <a:schemeClr val="lt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12"/>
          <p:cNvSpPr txBox="1">
            <a:spLocks noGrp="1"/>
          </p:cNvSpPr>
          <p:nvPr>
            <p:ph type="title"/>
          </p:nvPr>
        </p:nvSpPr>
        <p:spPr>
          <a:xfrm>
            <a:off x="609625" y="1681222"/>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This guidance note is just the start. There are a growing number of resources that can help businesses to answer questions about how to engage beyond their value chains and to identify specific opportunities to support. </a:t>
            </a:r>
            <a:endParaRPr sz="1400" b="0"/>
          </a:p>
        </p:txBody>
      </p:sp>
      <p:sp>
        <p:nvSpPr>
          <p:cNvPr id="1533" name="Google Shape;1533;p112"/>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Where do I learn more, and find out what to do next?</a:t>
            </a:r>
            <a:endParaRPr sz="2600"/>
          </a:p>
        </p:txBody>
      </p:sp>
      <p:sp>
        <p:nvSpPr>
          <p:cNvPr id="1534" name="Google Shape;1534;p112"/>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a:solidFill>
                  <a:srgbClr val="66679A"/>
                </a:solidFill>
              </a:rPr>
              <a:t>HOW DOES THIS ALL COME TOGETHER, AND WHERE CAN YOU GO NEXT?</a:t>
            </a:r>
            <a:endParaRPr>
              <a:solidFill>
                <a:srgbClr val="66679A"/>
              </a:solidFill>
            </a:endParaRPr>
          </a:p>
        </p:txBody>
      </p:sp>
      <p:sp>
        <p:nvSpPr>
          <p:cNvPr id="1535" name="Google Shape;1535;p112"/>
          <p:cNvSpPr txBox="1">
            <a:spLocks noGrp="1"/>
          </p:cNvSpPr>
          <p:nvPr>
            <p:ph type="title"/>
          </p:nvPr>
        </p:nvSpPr>
        <p:spPr>
          <a:xfrm>
            <a:off x="5055625" y="295788"/>
            <a:ext cx="6272400" cy="628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solidFill>
                  <a:srgbClr val="2CB8C7"/>
                </a:solidFill>
              </a:rPr>
              <a:t>Where can I learn more about how to engage with multi-stakeholder programmes beyond my value chain?</a:t>
            </a:r>
            <a:endParaRPr sz="2200">
              <a:solidFill>
                <a:srgbClr val="2CB8C7"/>
              </a:solidFill>
            </a:endParaRPr>
          </a:p>
        </p:txBody>
      </p:sp>
      <p:sp>
        <p:nvSpPr>
          <p:cNvPr id="1537" name="Google Shape;1537;p112"/>
          <p:cNvSpPr/>
          <p:nvPr/>
        </p:nvSpPr>
        <p:spPr>
          <a:xfrm>
            <a:off x="5208825" y="17608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2"/>
          <p:cNvSpPr/>
          <p:nvPr/>
        </p:nvSpPr>
        <p:spPr>
          <a:xfrm>
            <a:off x="5315838" y="18631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539" name="Google Shape;1539;p112"/>
          <p:cNvSpPr/>
          <p:nvPr/>
        </p:nvSpPr>
        <p:spPr>
          <a:xfrm>
            <a:off x="5208825" y="39900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2"/>
          <p:cNvSpPr/>
          <p:nvPr/>
        </p:nvSpPr>
        <p:spPr>
          <a:xfrm>
            <a:off x="5315838" y="40922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541" name="Google Shape;1541;p112"/>
          <p:cNvCxnSpPr>
            <a:stCxn id="1537" idx="4"/>
            <a:endCxn id="1539" idx="0"/>
          </p:cNvCxnSpPr>
          <p:nvPr/>
        </p:nvCxnSpPr>
        <p:spPr>
          <a:xfrm>
            <a:off x="5366475" y="2076163"/>
            <a:ext cx="0" cy="1914000"/>
          </a:xfrm>
          <a:prstGeom prst="straightConnector1">
            <a:avLst/>
          </a:prstGeom>
          <a:noFill/>
          <a:ln w="19050" cap="flat" cmpd="sng">
            <a:solidFill>
              <a:srgbClr val="66679A"/>
            </a:solidFill>
            <a:prstDash val="dot"/>
            <a:round/>
            <a:headEnd type="none" w="med" len="med"/>
            <a:tailEnd type="none" w="med" len="med"/>
          </a:ln>
        </p:spPr>
      </p:cxnSp>
      <p:sp>
        <p:nvSpPr>
          <p:cNvPr id="1542" name="Google Shape;1542;p112"/>
          <p:cNvSpPr txBox="1"/>
          <p:nvPr/>
        </p:nvSpPr>
        <p:spPr>
          <a:xfrm>
            <a:off x="5686450" y="1695425"/>
            <a:ext cx="57585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u="sng">
                <a:solidFill>
                  <a:srgbClr val="2CB8C7"/>
                </a:solidFill>
                <a:hlinkClick r:id="rId3">
                  <a:extLst>
                    <a:ext uri="{A12FA001-AC4F-418D-AE19-62706E023703}">
                      <ahyp:hlinkClr xmlns:ahyp="http://schemas.microsoft.com/office/drawing/2018/hyperlinkcolor" val="tx"/>
                    </a:ext>
                  </a:extLst>
                </a:hlinkClick>
              </a:rPr>
              <a:t>Jurisdictional Action Network (JAN) &amp; Jurisdictional Approach Resource Hub:</a:t>
            </a:r>
            <a:r>
              <a:rPr lang="en" b="1">
                <a:solidFill>
                  <a:srgbClr val="2CB8C7"/>
                </a:solidFill>
              </a:rPr>
              <a:t> </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The Jurisdictional Action network is hosted by the Tropical Forest Alliance and serves a growing community of people and organizations who seek to advance Jurisdictional Approaches that support the responsible production and sourcing of forest-risk commodities to achieve sustainable land-use at scale. The Resource Hub provides various resources, tools, and guidance for companies.</a:t>
            </a:r>
            <a:endParaRPr i="1">
              <a:solidFill>
                <a:srgbClr val="2C2D60"/>
              </a:solidFill>
            </a:endParaRPr>
          </a:p>
        </p:txBody>
      </p:sp>
      <p:sp>
        <p:nvSpPr>
          <p:cNvPr id="1543" name="Google Shape;1543;p112"/>
          <p:cNvSpPr txBox="1"/>
          <p:nvPr/>
        </p:nvSpPr>
        <p:spPr>
          <a:xfrm>
            <a:off x="5686450" y="3942125"/>
            <a:ext cx="5758500" cy="188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u="sng">
                <a:solidFill>
                  <a:srgbClr val="2CB8C7"/>
                </a:solidFill>
                <a:hlinkClick r:id="rId4">
                  <a:extLst>
                    <a:ext uri="{A12FA001-AC4F-418D-AE19-62706E023703}">
                      <ahyp:hlinkClr xmlns:ahyp="http://schemas.microsoft.com/office/drawing/2018/hyperlinkcolor" val="tx"/>
                    </a:ext>
                  </a:extLst>
                </a:hlinkClick>
              </a:rPr>
              <a:t>ProForest Engaging with Landscape Initiatives Guidance:</a:t>
            </a:r>
            <a:r>
              <a:rPr lang="en" b="1">
                <a:solidFill>
                  <a:srgbClr val="2CB8C7"/>
                </a:solidFill>
              </a:rPr>
              <a:t>  </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This guide collates learning on where and how supply chain companies can most effectively engage with landscape initiatives to help meet their commitments, recognising the different roles and participation of other stakeholders in the process. See also their note on </a:t>
            </a:r>
            <a:r>
              <a:rPr lang="en" u="sng">
                <a:solidFill>
                  <a:schemeClr val="hlink"/>
                </a:solidFill>
                <a:hlinkClick r:id="rId5"/>
              </a:rPr>
              <a:t>engaging with landscape initiatives in Indonesia</a:t>
            </a:r>
            <a:r>
              <a:rPr lang="en">
                <a:solidFill>
                  <a:srgbClr val="2C2D60"/>
                </a:solidFill>
              </a:rPr>
              <a:t>, and in the </a:t>
            </a:r>
            <a:r>
              <a:rPr lang="en" u="sng">
                <a:solidFill>
                  <a:schemeClr val="hlink"/>
                </a:solidFill>
                <a:hlinkClick r:id="rId6"/>
              </a:rPr>
              <a:t>Siak Pelalawan Landscape Programme</a:t>
            </a:r>
            <a:r>
              <a:rPr lang="en">
                <a:solidFill>
                  <a:srgbClr val="2C2D60"/>
                </a:solidFill>
              </a:rPr>
              <a:t> specifically. </a:t>
            </a:r>
            <a:endParaRPr i="1">
              <a:solidFill>
                <a:srgbClr val="2C2D60"/>
              </a:solidFill>
            </a:endParaRPr>
          </a:p>
        </p:txBody>
      </p:sp>
      <p:cxnSp>
        <p:nvCxnSpPr>
          <p:cNvPr id="1544" name="Google Shape;1544;p112"/>
          <p:cNvCxnSpPr>
            <a:stCxn id="1539" idx="4"/>
          </p:cNvCxnSpPr>
          <p:nvPr/>
        </p:nvCxnSpPr>
        <p:spPr>
          <a:xfrm>
            <a:off x="5366475" y="4305335"/>
            <a:ext cx="0" cy="2535900"/>
          </a:xfrm>
          <a:prstGeom prst="straightConnector1">
            <a:avLst/>
          </a:prstGeom>
          <a:noFill/>
          <a:ln w="19050" cap="flat" cmpd="sng">
            <a:solidFill>
              <a:srgbClr val="66679A"/>
            </a:solidFill>
            <a:prstDash val="dot"/>
            <a:round/>
            <a:headEnd type="none" w="med" len="med"/>
            <a:tailEnd type="triangle" w="med" len="med"/>
          </a:ln>
        </p:spPr>
      </p:cxnSp>
      <p:pic>
        <p:nvPicPr>
          <p:cNvPr id="18" name="Google Shape;1536;p112"/>
          <p:cNvPicPr preferRelativeResize="0"/>
          <p:nvPr/>
        </p:nvPicPr>
        <p:blipFill rotWithShape="1">
          <a:blip r:embed="rId7">
            <a:alphaModFix/>
          </a:blip>
          <a:srcRect l="8486" r="12935" b="1992"/>
          <a:stretch/>
        </p:blipFill>
        <p:spPr>
          <a:xfrm>
            <a:off x="790074" y="3424503"/>
            <a:ext cx="4130377" cy="3433501"/>
          </a:xfrm>
          <a:prstGeom prst="rect">
            <a:avLst/>
          </a:prstGeom>
          <a:noFill/>
          <a:ln>
            <a:noFill/>
          </a:ln>
        </p:spPr>
      </p:pic>
      <p:sp>
        <p:nvSpPr>
          <p:cNvPr id="20" name="Google Shape;1545;p112"/>
          <p:cNvSpPr txBox="1"/>
          <p:nvPr/>
        </p:nvSpPr>
        <p:spPr>
          <a:xfrm>
            <a:off x="1074650" y="63611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Flavio Forner</a:t>
            </a:r>
            <a:endParaRPr sz="1100">
              <a:solidFill>
                <a:schemeClr val="lt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113"/>
          <p:cNvSpPr txBox="1">
            <a:spLocks noGrp="1"/>
          </p:cNvSpPr>
          <p:nvPr>
            <p:ph type="title"/>
          </p:nvPr>
        </p:nvSpPr>
        <p:spPr>
          <a:xfrm>
            <a:off x="609625" y="1681222"/>
            <a:ext cx="4127400" cy="133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00" b="0"/>
              <a:t>This guidance note is just the start. There are a growing number of resources that can help businesses to answer questions about how to engage beyond their value chains and to identify specific opportunities to support. </a:t>
            </a:r>
            <a:endParaRPr sz="1400" b="0"/>
          </a:p>
        </p:txBody>
      </p:sp>
      <p:sp>
        <p:nvSpPr>
          <p:cNvPr id="1551" name="Google Shape;1551;p113"/>
          <p:cNvSpPr txBox="1">
            <a:spLocks noGrp="1"/>
          </p:cNvSpPr>
          <p:nvPr>
            <p:ph type="title"/>
          </p:nvPr>
        </p:nvSpPr>
        <p:spPr>
          <a:xfrm>
            <a:off x="609625" y="233500"/>
            <a:ext cx="4127400" cy="117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600"/>
              <a:t>Where do I learn more, and find out what to do next?</a:t>
            </a:r>
            <a:endParaRPr sz="2600"/>
          </a:p>
        </p:txBody>
      </p:sp>
      <p:sp>
        <p:nvSpPr>
          <p:cNvPr id="1552" name="Google Shape;1552;p113"/>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
                <a:solidFill>
                  <a:srgbClr val="66679A"/>
                </a:solidFill>
              </a:rPr>
              <a:t>HOW DOES THIS ALL COME TOGETHER, AND WHERE CAN YOU GO NEXT?</a:t>
            </a:r>
            <a:endParaRPr>
              <a:solidFill>
                <a:srgbClr val="66679A"/>
              </a:solidFill>
            </a:endParaRPr>
          </a:p>
        </p:txBody>
      </p:sp>
      <p:sp>
        <p:nvSpPr>
          <p:cNvPr id="1553" name="Google Shape;1553;p113"/>
          <p:cNvSpPr/>
          <p:nvPr/>
        </p:nvSpPr>
        <p:spPr>
          <a:xfrm>
            <a:off x="5208825" y="17608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3"/>
          <p:cNvSpPr/>
          <p:nvPr/>
        </p:nvSpPr>
        <p:spPr>
          <a:xfrm>
            <a:off x="5315838" y="18631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555" name="Google Shape;1555;p113"/>
          <p:cNvSpPr/>
          <p:nvPr/>
        </p:nvSpPr>
        <p:spPr>
          <a:xfrm>
            <a:off x="5208825" y="34566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3"/>
          <p:cNvSpPr/>
          <p:nvPr/>
        </p:nvSpPr>
        <p:spPr>
          <a:xfrm>
            <a:off x="5315838" y="35588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557" name="Google Shape;1557;p113"/>
          <p:cNvCxnSpPr>
            <a:stCxn id="1553" idx="4"/>
            <a:endCxn id="1555" idx="0"/>
          </p:cNvCxnSpPr>
          <p:nvPr/>
        </p:nvCxnSpPr>
        <p:spPr>
          <a:xfrm>
            <a:off x="5366475" y="2076163"/>
            <a:ext cx="0" cy="1380600"/>
          </a:xfrm>
          <a:prstGeom prst="straightConnector1">
            <a:avLst/>
          </a:prstGeom>
          <a:noFill/>
          <a:ln w="19050" cap="flat" cmpd="sng">
            <a:solidFill>
              <a:srgbClr val="66679A"/>
            </a:solidFill>
            <a:prstDash val="dot"/>
            <a:round/>
            <a:headEnd type="none" w="med" len="med"/>
            <a:tailEnd type="none" w="med" len="med"/>
          </a:ln>
        </p:spPr>
      </p:cxnSp>
      <p:sp>
        <p:nvSpPr>
          <p:cNvPr id="1558" name="Google Shape;1558;p113"/>
          <p:cNvSpPr txBox="1"/>
          <p:nvPr/>
        </p:nvSpPr>
        <p:spPr>
          <a:xfrm>
            <a:off x="5686450" y="1695425"/>
            <a:ext cx="5758500" cy="163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u="sng">
                <a:solidFill>
                  <a:srgbClr val="2CB8C7"/>
                </a:solidFill>
                <a:hlinkClick r:id="rId3">
                  <a:extLst>
                    <a:ext uri="{A12FA001-AC4F-418D-AE19-62706E023703}">
                      <ahyp:hlinkClr xmlns:ahyp="http://schemas.microsoft.com/office/drawing/2018/hyperlinkcolor" val="tx"/>
                    </a:ext>
                  </a:extLst>
                </a:hlinkClick>
              </a:rPr>
              <a:t>IDH SourceUp Platform:</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SourceUp helps local stakeholders in producing regions come together to work on sustainability through a collaborative effort called a ‘Compact’. A Compact has the power to transform agricultural production systems far beyond what individual producers, local governments, civil society organisations or traders can do alone.</a:t>
            </a:r>
            <a:endParaRPr i="1">
              <a:solidFill>
                <a:srgbClr val="2C2D60"/>
              </a:solidFill>
            </a:endParaRPr>
          </a:p>
        </p:txBody>
      </p:sp>
      <p:sp>
        <p:nvSpPr>
          <p:cNvPr id="1559" name="Google Shape;1559;p113"/>
          <p:cNvSpPr txBox="1"/>
          <p:nvPr/>
        </p:nvSpPr>
        <p:spPr>
          <a:xfrm>
            <a:off x="5686450" y="3408725"/>
            <a:ext cx="57585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b="1" u="sng">
                <a:solidFill>
                  <a:srgbClr val="2CB8C7"/>
                </a:solidFill>
                <a:hlinkClick r:id="rId4">
                  <a:extLst>
                    <a:ext uri="{A12FA001-AC4F-418D-AE19-62706E023703}">
                      <ahyp:hlinkClr xmlns:ahyp="http://schemas.microsoft.com/office/drawing/2018/hyperlinkcolor" val="tx"/>
                    </a:ext>
                  </a:extLst>
                </a:hlinkClick>
              </a:rPr>
              <a:t>Commodities Jurisdictions Platform:</a:t>
            </a:r>
            <a:r>
              <a:rPr lang="en" b="1">
                <a:solidFill>
                  <a:srgbClr val="2CB8C7"/>
                </a:solidFill>
              </a:rPr>
              <a:t> </a:t>
            </a:r>
            <a:endParaRPr b="1">
              <a:solidFill>
                <a:srgbClr val="2CB8C7"/>
              </a:solidFill>
            </a:endParaRPr>
          </a:p>
          <a:p>
            <a:pPr marL="0" lvl="0" indent="0" algn="l" rtl="0">
              <a:lnSpc>
                <a:spcPct val="115000"/>
              </a:lnSpc>
              <a:spcBef>
                <a:spcPts val="0"/>
              </a:spcBef>
              <a:spcAft>
                <a:spcPts val="0"/>
              </a:spcAft>
              <a:buNone/>
            </a:pPr>
            <a:r>
              <a:rPr lang="en">
                <a:solidFill>
                  <a:srgbClr val="2C2D60"/>
                </a:solidFill>
              </a:rPr>
              <a:t>The aim of the Commodities &amp; Jurisdictions Approach (CJA) is to link ambitious jurisdictional forest and climate programs with companies who want to reduce deforestation and associated risks in their commodity supply chains.</a:t>
            </a:r>
            <a:endParaRPr i="1">
              <a:solidFill>
                <a:srgbClr val="2C2D60"/>
              </a:solidFill>
            </a:endParaRPr>
          </a:p>
        </p:txBody>
      </p:sp>
      <p:sp>
        <p:nvSpPr>
          <p:cNvPr id="1560" name="Google Shape;1560;p113"/>
          <p:cNvSpPr txBox="1">
            <a:spLocks noGrp="1"/>
          </p:cNvSpPr>
          <p:nvPr>
            <p:ph type="title"/>
          </p:nvPr>
        </p:nvSpPr>
        <p:spPr>
          <a:xfrm>
            <a:off x="5055625" y="295788"/>
            <a:ext cx="6272400" cy="628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a:solidFill>
                  <a:srgbClr val="2CB8C7"/>
                </a:solidFill>
              </a:rPr>
              <a:t>Where can I find out more about specific landscapes and jurisdictions that I can support?</a:t>
            </a:r>
            <a:endParaRPr sz="2200">
              <a:solidFill>
                <a:srgbClr val="2CB8C7"/>
              </a:solidFill>
            </a:endParaRPr>
          </a:p>
        </p:txBody>
      </p:sp>
      <p:cxnSp>
        <p:nvCxnSpPr>
          <p:cNvPr id="1561" name="Google Shape;1561;p113"/>
          <p:cNvCxnSpPr>
            <a:stCxn id="1555" idx="4"/>
          </p:cNvCxnSpPr>
          <p:nvPr/>
        </p:nvCxnSpPr>
        <p:spPr>
          <a:xfrm>
            <a:off x="5366475" y="3771935"/>
            <a:ext cx="0" cy="3094500"/>
          </a:xfrm>
          <a:prstGeom prst="straightConnector1">
            <a:avLst/>
          </a:prstGeom>
          <a:noFill/>
          <a:ln w="19050" cap="flat" cmpd="sng">
            <a:solidFill>
              <a:srgbClr val="66679A"/>
            </a:solidFill>
            <a:prstDash val="dot"/>
            <a:round/>
            <a:headEnd type="none" w="med" len="med"/>
            <a:tailEnd type="triangle" w="med" len="med"/>
          </a:ln>
        </p:spPr>
      </p:cxnSp>
      <p:pic>
        <p:nvPicPr>
          <p:cNvPr id="1562" name="Google Shape;1562;p113"/>
          <p:cNvPicPr preferRelativeResize="0"/>
          <p:nvPr/>
        </p:nvPicPr>
        <p:blipFill rotWithShape="1">
          <a:blip r:embed="rId5">
            <a:alphaModFix/>
          </a:blip>
          <a:srcRect l="3658" r="16805"/>
          <a:stretch/>
        </p:blipFill>
        <p:spPr>
          <a:xfrm>
            <a:off x="796051" y="3424503"/>
            <a:ext cx="4124401" cy="3433500"/>
          </a:xfrm>
          <a:prstGeom prst="rect">
            <a:avLst/>
          </a:prstGeom>
          <a:noFill/>
          <a:ln>
            <a:noFill/>
          </a:ln>
        </p:spPr>
      </p:pic>
      <p:sp>
        <p:nvSpPr>
          <p:cNvPr id="1563" name="Google Shape;1563;p113"/>
          <p:cNvSpPr txBox="1"/>
          <p:nvPr/>
        </p:nvSpPr>
        <p:spPr>
          <a:xfrm>
            <a:off x="1074650" y="6361175"/>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Pedro P. Peña</a:t>
            </a:r>
            <a:endParaRPr sz="1100">
              <a:solidFill>
                <a:schemeClr val="lt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14"/>
          <p:cNvSpPr txBox="1">
            <a:spLocks noGrp="1"/>
          </p:cNvSpPr>
          <p:nvPr>
            <p:ph type="subTitle" idx="1"/>
          </p:nvPr>
        </p:nvSpPr>
        <p:spPr>
          <a:xfrm>
            <a:off x="617000" y="5178275"/>
            <a:ext cx="9771600" cy="5661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 dirty="0">
                <a:solidFill>
                  <a:schemeClr val="lt1"/>
                </a:solidFill>
              </a:rPr>
              <a:t>More detailed case studies can be found in the </a:t>
            </a:r>
            <a:r>
              <a:rPr lang="en" b="1" dirty="0">
                <a:solidFill>
                  <a:schemeClr val="lt1"/>
                </a:solidFill>
                <a:hlinkClick r:id="rId3"/>
              </a:rPr>
              <a:t>Value Beyond Value Chains Case Studies Collection</a:t>
            </a:r>
            <a:endParaRPr b="1" dirty="0">
              <a:solidFill>
                <a:schemeClr val="lt1"/>
              </a:solidFill>
            </a:endParaRPr>
          </a:p>
        </p:txBody>
      </p:sp>
      <p:sp>
        <p:nvSpPr>
          <p:cNvPr id="1569" name="Google Shape;1569;p114"/>
          <p:cNvSpPr txBox="1">
            <a:spLocks noGrp="1"/>
          </p:cNvSpPr>
          <p:nvPr>
            <p:ph type="title"/>
          </p:nvPr>
        </p:nvSpPr>
        <p:spPr>
          <a:xfrm>
            <a:off x="595725" y="4032475"/>
            <a:ext cx="8058000" cy="1387800"/>
          </a:xfrm>
          <a:prstGeom prst="rect">
            <a:avLst/>
          </a:prstGeom>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b="0"/>
              <a:t>Case studies:</a:t>
            </a:r>
            <a:endParaRPr b="0"/>
          </a:p>
          <a:p>
            <a:r>
              <a:rPr lang="en"/>
              <a:t>How businesses and financial institutions can collaborate </a:t>
            </a:r>
            <a:endParaRPr/>
          </a:p>
        </p:txBody>
      </p:sp>
      <p:sp>
        <p:nvSpPr>
          <p:cNvPr id="1570" name="Google Shape;1570;p114"/>
          <p:cNvSpPr txBox="1"/>
          <p:nvPr/>
        </p:nvSpPr>
        <p:spPr>
          <a:xfrm>
            <a:off x="8471625" y="5341042"/>
            <a:ext cx="3636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Paraguay</a:t>
            </a:r>
            <a:endParaRPr sz="11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1"/>
          <p:cNvSpPr txBox="1">
            <a:spLocks noGrp="1"/>
          </p:cNvSpPr>
          <p:nvPr>
            <p:ph type="title"/>
          </p:nvPr>
        </p:nvSpPr>
        <p:spPr>
          <a:xfrm>
            <a:off x="609625" y="916700"/>
            <a:ext cx="3806100" cy="12921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
              <a:t>What does this document cover?</a:t>
            </a:r>
            <a:endParaRPr/>
          </a:p>
        </p:txBody>
      </p:sp>
      <p:sp>
        <p:nvSpPr>
          <p:cNvPr id="313" name="Google Shape;313;p51"/>
          <p:cNvSpPr txBox="1"/>
          <p:nvPr/>
        </p:nvSpPr>
        <p:spPr>
          <a:xfrm>
            <a:off x="620200" y="2170100"/>
            <a:ext cx="8574300" cy="345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solidFill>
                  <a:srgbClr val="2CB8C7"/>
                </a:solidFill>
              </a:rPr>
              <a:t>This deck contains a series of small “chapters” that can be sequenced according to need.</a:t>
            </a:r>
            <a:r>
              <a:rPr lang="en" sz="1500">
                <a:solidFill>
                  <a:srgbClr val="2CB8C7"/>
                </a:solidFill>
              </a:rPr>
              <a:t> </a:t>
            </a:r>
            <a:r>
              <a:rPr lang="en" sz="1500">
                <a:solidFill>
                  <a:srgbClr val="2C2D60"/>
                </a:solidFill>
              </a:rPr>
              <a:t>They cover:</a:t>
            </a:r>
            <a:endParaRPr sz="1500">
              <a:solidFill>
                <a:srgbClr val="2C2D60"/>
              </a:solidFill>
            </a:endParaRPr>
          </a:p>
          <a:p>
            <a:pPr marL="0" lvl="0" indent="0" algn="l" rtl="0">
              <a:lnSpc>
                <a:spcPct val="115000"/>
              </a:lnSpc>
              <a:spcBef>
                <a:spcPts val="0"/>
              </a:spcBef>
              <a:spcAft>
                <a:spcPts val="0"/>
              </a:spcAft>
              <a:buNone/>
            </a:pPr>
            <a:endParaRPr sz="1500">
              <a:solidFill>
                <a:srgbClr val="2C2D60"/>
              </a:solidFill>
            </a:endParaRPr>
          </a:p>
          <a:p>
            <a:pPr marL="285750" lvl="0" indent="-292100" algn="l" rtl="0">
              <a:lnSpc>
                <a:spcPct val="115000"/>
              </a:lnSpc>
              <a:spcBef>
                <a:spcPts val="600"/>
              </a:spcBef>
              <a:spcAft>
                <a:spcPts val="0"/>
              </a:spcAft>
              <a:buClr>
                <a:srgbClr val="2C2D60"/>
              </a:buClr>
              <a:buSzPts val="1500"/>
              <a:buChar char="●"/>
            </a:pPr>
            <a:r>
              <a:rPr lang="en" sz="1500" b="1">
                <a:solidFill>
                  <a:srgbClr val="2C2D60"/>
                </a:solidFill>
              </a:rPr>
              <a:t>The systemic challenges and opportunities</a:t>
            </a:r>
            <a:r>
              <a:rPr lang="en" sz="1500">
                <a:solidFill>
                  <a:srgbClr val="2C2D60"/>
                </a:solidFill>
              </a:rPr>
              <a:t> associated with agricultural commodities.</a:t>
            </a:r>
            <a:endParaRPr sz="1500">
              <a:solidFill>
                <a:srgbClr val="2C2D60"/>
              </a:solidFill>
            </a:endParaRPr>
          </a:p>
          <a:p>
            <a:pPr marL="285750" lvl="0" indent="-292100" algn="l" rtl="0">
              <a:lnSpc>
                <a:spcPct val="115000"/>
              </a:lnSpc>
              <a:spcBef>
                <a:spcPts val="600"/>
              </a:spcBef>
              <a:spcAft>
                <a:spcPts val="0"/>
              </a:spcAft>
              <a:buClr>
                <a:srgbClr val="2C2D60"/>
              </a:buClr>
              <a:buSzPts val="1500"/>
              <a:buChar char="●"/>
            </a:pPr>
            <a:r>
              <a:rPr lang="en" sz="1500">
                <a:solidFill>
                  <a:srgbClr val="2C2D60"/>
                </a:solidFill>
              </a:rPr>
              <a:t>Why collaborative action beyond value chains is essential to </a:t>
            </a:r>
            <a:r>
              <a:rPr lang="en" sz="1500" b="1">
                <a:solidFill>
                  <a:srgbClr val="2C2D60"/>
                </a:solidFill>
              </a:rPr>
              <a:t>mitigate risks and drive sustainable development</a:t>
            </a:r>
            <a:r>
              <a:rPr lang="en" sz="1500">
                <a:solidFill>
                  <a:srgbClr val="2C2D60"/>
                </a:solidFill>
              </a:rPr>
              <a:t> for the long term. </a:t>
            </a:r>
            <a:endParaRPr sz="1500">
              <a:solidFill>
                <a:srgbClr val="2C2D60"/>
              </a:solidFill>
            </a:endParaRPr>
          </a:p>
          <a:p>
            <a:pPr marL="285750" lvl="0" indent="-292100" algn="l" rtl="0">
              <a:lnSpc>
                <a:spcPct val="115000"/>
              </a:lnSpc>
              <a:spcBef>
                <a:spcPts val="600"/>
              </a:spcBef>
              <a:spcAft>
                <a:spcPts val="0"/>
              </a:spcAft>
              <a:buClr>
                <a:srgbClr val="2C2D60"/>
              </a:buClr>
              <a:buSzPts val="1500"/>
              <a:buChar char="●"/>
            </a:pPr>
            <a:r>
              <a:rPr lang="en" sz="1500">
                <a:solidFill>
                  <a:srgbClr val="2C2D60"/>
                </a:solidFill>
              </a:rPr>
              <a:t>How engaging with </a:t>
            </a:r>
            <a:r>
              <a:rPr lang="en" sz="1500" b="1">
                <a:solidFill>
                  <a:srgbClr val="2C2D60"/>
                </a:solidFill>
              </a:rPr>
              <a:t>different levels of government</a:t>
            </a:r>
            <a:r>
              <a:rPr lang="en" sz="1500">
                <a:solidFill>
                  <a:srgbClr val="2C2D60"/>
                </a:solidFill>
              </a:rPr>
              <a:t> (national, landscape, provincial, district) can contribute to both </a:t>
            </a:r>
            <a:r>
              <a:rPr lang="en" sz="1500" b="1">
                <a:solidFill>
                  <a:srgbClr val="2C2D60"/>
                </a:solidFill>
              </a:rPr>
              <a:t>business benefits and industry transformation</a:t>
            </a:r>
            <a:r>
              <a:rPr lang="en" sz="1500">
                <a:solidFill>
                  <a:srgbClr val="2C2D60"/>
                </a:solidFill>
              </a:rPr>
              <a:t>.</a:t>
            </a:r>
            <a:endParaRPr sz="1500">
              <a:solidFill>
                <a:srgbClr val="2C2D60"/>
              </a:solidFill>
            </a:endParaRPr>
          </a:p>
          <a:p>
            <a:pPr marL="285750" lvl="0" indent="-292100" algn="l" rtl="0">
              <a:lnSpc>
                <a:spcPct val="115000"/>
              </a:lnSpc>
              <a:spcBef>
                <a:spcPts val="600"/>
              </a:spcBef>
              <a:spcAft>
                <a:spcPts val="0"/>
              </a:spcAft>
              <a:buClr>
                <a:srgbClr val="2C2D60"/>
              </a:buClr>
              <a:buSzPts val="1500"/>
              <a:buChar char="●"/>
            </a:pPr>
            <a:r>
              <a:rPr lang="en" sz="1500">
                <a:solidFill>
                  <a:srgbClr val="2C2D60"/>
                </a:solidFill>
              </a:rPr>
              <a:t>How companies in </a:t>
            </a:r>
            <a:r>
              <a:rPr lang="en" sz="1500" b="1">
                <a:solidFill>
                  <a:srgbClr val="2C2D60"/>
                </a:solidFill>
              </a:rPr>
              <a:t>different parts of the value chain, and different business functions,</a:t>
            </a:r>
            <a:r>
              <a:rPr lang="en" sz="1500">
                <a:solidFill>
                  <a:srgbClr val="2C2D60"/>
                </a:solidFill>
              </a:rPr>
              <a:t> can begin to take collaborative action for impact beyond their value chains.</a:t>
            </a:r>
            <a:endParaRPr sz="1500">
              <a:solidFill>
                <a:srgbClr val="2C2D60"/>
              </a:solidFill>
            </a:endParaRPr>
          </a:p>
          <a:p>
            <a:pPr marL="285750" lvl="0" indent="-292100" algn="l" rtl="0">
              <a:lnSpc>
                <a:spcPct val="115000"/>
              </a:lnSpc>
              <a:spcBef>
                <a:spcPts val="600"/>
              </a:spcBef>
              <a:spcAft>
                <a:spcPts val="0"/>
              </a:spcAft>
              <a:buClr>
                <a:srgbClr val="2C2D60"/>
              </a:buClr>
              <a:buSzPts val="1500"/>
              <a:buChar char="●"/>
            </a:pPr>
            <a:r>
              <a:rPr lang="en" sz="1500" b="1">
                <a:solidFill>
                  <a:srgbClr val="2C2D60"/>
                </a:solidFill>
              </a:rPr>
              <a:t>Case studies</a:t>
            </a:r>
            <a:r>
              <a:rPr lang="en" sz="1500">
                <a:solidFill>
                  <a:srgbClr val="2C2D60"/>
                </a:solidFill>
              </a:rPr>
              <a:t> and key </a:t>
            </a:r>
            <a:r>
              <a:rPr lang="en" sz="1500" b="1">
                <a:solidFill>
                  <a:srgbClr val="2C2D60"/>
                </a:solidFill>
              </a:rPr>
              <a:t>resources </a:t>
            </a:r>
            <a:r>
              <a:rPr lang="en" sz="1500">
                <a:solidFill>
                  <a:srgbClr val="2C2D60"/>
                </a:solidFill>
              </a:rPr>
              <a:t>to refer to next for more detailed advice on how to implement.</a:t>
            </a:r>
            <a:endParaRPr sz="1500" b="1">
              <a:solidFill>
                <a:srgbClr val="2C2D6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115"/>
          <p:cNvSpPr/>
          <p:nvPr/>
        </p:nvSpPr>
        <p:spPr>
          <a:xfrm>
            <a:off x="0" y="0"/>
            <a:ext cx="12193200" cy="57810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6" name="Google Shape;1576;p115"/>
          <p:cNvPicPr preferRelativeResize="0"/>
          <p:nvPr/>
        </p:nvPicPr>
        <p:blipFill rotWithShape="1">
          <a:blip r:embed="rId3">
            <a:alphaModFix/>
          </a:blip>
          <a:srcRect t="18106"/>
          <a:stretch/>
        </p:blipFill>
        <p:spPr>
          <a:xfrm>
            <a:off x="615450" y="538525"/>
            <a:ext cx="11577748" cy="6319476"/>
          </a:xfrm>
          <a:prstGeom prst="rect">
            <a:avLst/>
          </a:prstGeom>
          <a:noFill/>
          <a:ln>
            <a:noFill/>
          </a:ln>
        </p:spPr>
      </p:pic>
      <p:pic>
        <p:nvPicPr>
          <p:cNvPr id="1577" name="Google Shape;1577;p115"/>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1578" name="Google Shape;1578;p115"/>
          <p:cNvSpPr/>
          <p:nvPr/>
        </p:nvSpPr>
        <p:spPr>
          <a:xfrm>
            <a:off x="615500" y="2951675"/>
            <a:ext cx="11577900" cy="3906300"/>
          </a:xfrm>
          <a:prstGeom prst="rect">
            <a:avLst/>
          </a:prstGeom>
          <a:gradFill>
            <a:gsLst>
              <a:gs pos="0">
                <a:srgbClr val="2CB8C7"/>
              </a:gs>
              <a:gs pos="100000">
                <a:srgbClr val="2CB8C7">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5"/>
          <p:cNvSpPr txBox="1">
            <a:spLocks noGrp="1"/>
          </p:cNvSpPr>
          <p:nvPr>
            <p:ph type="title"/>
          </p:nvPr>
        </p:nvSpPr>
        <p:spPr>
          <a:xfrm>
            <a:off x="975175" y="4806425"/>
            <a:ext cx="9442500" cy="930000"/>
          </a:xfrm>
          <a:prstGeom prst="rect">
            <a:avLst/>
          </a:prstGeom>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3200" b="1">
                <a:solidFill>
                  <a:schemeClr val="lt1"/>
                </a:solidFill>
              </a:rPr>
              <a:t>Examples of multi-stakeholder collaboration at different government levels</a:t>
            </a:r>
            <a:endParaRPr sz="3200" b="1">
              <a:solidFill>
                <a:schemeClr val="lt1"/>
              </a:solidFill>
            </a:endParaRPr>
          </a:p>
        </p:txBody>
      </p:sp>
      <p:sp>
        <p:nvSpPr>
          <p:cNvPr id="1580" name="Google Shape;1580;p115"/>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5"/>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2" name="Google Shape;1582;p115"/>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1583" name="Google Shape;1583;p115"/>
          <p:cNvSpPr txBox="1"/>
          <p:nvPr/>
        </p:nvSpPr>
        <p:spPr>
          <a:xfrm>
            <a:off x="8319225" y="6361175"/>
            <a:ext cx="3636000" cy="456248"/>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Indonesia/Agusriady Saputra</a:t>
            </a:r>
            <a:endParaRPr sz="1100">
              <a:solidFill>
                <a:schemeClr val="l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16"/>
          <p:cNvSpPr/>
          <p:nvPr/>
        </p:nvSpPr>
        <p:spPr>
          <a:xfrm>
            <a:off x="0" y="0"/>
            <a:ext cx="4486200" cy="5619900"/>
          </a:xfrm>
          <a:prstGeom prst="rect">
            <a:avLst/>
          </a:prstGeom>
          <a:solidFill>
            <a:srgbClr val="47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6"/>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indent="0">
              <a:lnSpc>
                <a:spcPct val="95000"/>
              </a:lnSpc>
              <a:spcAft>
                <a:spcPts val="1600"/>
              </a:spcAft>
              <a:buSzPts val="1100"/>
            </a:pPr>
            <a:r>
              <a:rPr lang="en" sz="700">
                <a:solidFill>
                  <a:schemeClr val="lt1"/>
                </a:solidFill>
              </a:rPr>
              <a:t>EXAMPLES OF MULTI-STAKEHOLDER COLLABORATION AT DIFFERENT GOVERNMENT LEVELS </a:t>
            </a:r>
            <a:endParaRPr sz="700">
              <a:solidFill>
                <a:schemeClr val="lt1"/>
              </a:solidFill>
            </a:endParaRPr>
          </a:p>
        </p:txBody>
      </p:sp>
      <p:sp>
        <p:nvSpPr>
          <p:cNvPr id="1590" name="Google Shape;1590;p116"/>
          <p:cNvSpPr/>
          <p:nvPr/>
        </p:nvSpPr>
        <p:spPr>
          <a:xfrm>
            <a:off x="5352100" y="60131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6"/>
          <p:cNvSpPr/>
          <p:nvPr/>
        </p:nvSpPr>
        <p:spPr>
          <a:xfrm>
            <a:off x="5459113" y="70356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592" name="Google Shape;1592;p116"/>
          <p:cNvSpPr/>
          <p:nvPr/>
        </p:nvSpPr>
        <p:spPr>
          <a:xfrm>
            <a:off x="5352100" y="20098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6"/>
          <p:cNvSpPr/>
          <p:nvPr/>
        </p:nvSpPr>
        <p:spPr>
          <a:xfrm>
            <a:off x="5459113" y="21120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594" name="Google Shape;1594;p116"/>
          <p:cNvCxnSpPr>
            <a:stCxn id="1590" idx="4"/>
            <a:endCxn id="1592" idx="0"/>
          </p:cNvCxnSpPr>
          <p:nvPr/>
        </p:nvCxnSpPr>
        <p:spPr>
          <a:xfrm>
            <a:off x="5509750" y="916613"/>
            <a:ext cx="0" cy="1093200"/>
          </a:xfrm>
          <a:prstGeom prst="straightConnector1">
            <a:avLst/>
          </a:prstGeom>
          <a:noFill/>
          <a:ln w="19050" cap="flat" cmpd="sng">
            <a:solidFill>
              <a:srgbClr val="66679A"/>
            </a:solidFill>
            <a:prstDash val="dot"/>
            <a:round/>
            <a:headEnd type="none" w="med" len="med"/>
            <a:tailEnd type="none" w="med" len="med"/>
          </a:ln>
        </p:spPr>
      </p:cxnSp>
      <p:pic>
        <p:nvPicPr>
          <p:cNvPr id="1595" name="Google Shape;1595;p116"/>
          <p:cNvPicPr preferRelativeResize="0"/>
          <p:nvPr/>
        </p:nvPicPr>
        <p:blipFill rotWithShape="1">
          <a:blip r:embed="rId3">
            <a:alphaModFix/>
          </a:blip>
          <a:srcRect l="24351" r="30785"/>
          <a:stretch/>
        </p:blipFill>
        <p:spPr>
          <a:xfrm>
            <a:off x="304825" y="0"/>
            <a:ext cx="4616202" cy="6858125"/>
          </a:xfrm>
          <a:prstGeom prst="rect">
            <a:avLst/>
          </a:prstGeom>
          <a:noFill/>
          <a:ln>
            <a:noFill/>
          </a:ln>
        </p:spPr>
      </p:pic>
      <p:pic>
        <p:nvPicPr>
          <p:cNvPr id="1596" name="Google Shape;1596;p116"/>
          <p:cNvPicPr preferRelativeResize="0"/>
          <p:nvPr/>
        </p:nvPicPr>
        <p:blipFill rotWithShape="1">
          <a:blip r:embed="rId4">
            <a:alphaModFix/>
          </a:blip>
          <a:srcRect l="-1388" t="25077" r="73784" b="22624"/>
          <a:stretch/>
        </p:blipFill>
        <p:spPr>
          <a:xfrm>
            <a:off x="304825" y="0"/>
            <a:ext cx="3524225" cy="6858000"/>
          </a:xfrm>
          <a:prstGeom prst="rect">
            <a:avLst/>
          </a:prstGeom>
          <a:noFill/>
          <a:ln>
            <a:noFill/>
          </a:ln>
        </p:spPr>
      </p:pic>
      <p:sp>
        <p:nvSpPr>
          <p:cNvPr id="1597" name="Google Shape;1597;p116"/>
          <p:cNvSpPr/>
          <p:nvPr/>
        </p:nvSpPr>
        <p:spPr>
          <a:xfrm>
            <a:off x="304625" y="3078823"/>
            <a:ext cx="4616100" cy="3808500"/>
          </a:xfrm>
          <a:prstGeom prst="rect">
            <a:avLst/>
          </a:prstGeom>
          <a:gradFill>
            <a:gsLst>
              <a:gs pos="0">
                <a:srgbClr val="46B27C"/>
              </a:gs>
              <a:gs pos="100000">
                <a:srgbClr val="48B27E">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16"/>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1400" b="0">
                <a:solidFill>
                  <a:schemeClr val="lt1"/>
                </a:solidFill>
              </a:rPr>
              <a:t>NATIONAL</a:t>
            </a:r>
            <a:endParaRPr sz="1400" b="0">
              <a:solidFill>
                <a:schemeClr val="lt1"/>
              </a:solidFill>
            </a:endParaRPr>
          </a:p>
          <a:p>
            <a:pPr marL="0" lvl="0" indent="0" algn="l" rtl="0">
              <a:spcBef>
                <a:spcPts val="0"/>
              </a:spcBef>
              <a:spcAft>
                <a:spcPts val="0"/>
              </a:spcAft>
              <a:buNone/>
            </a:pPr>
            <a:r>
              <a:rPr lang="en" sz="2600">
                <a:solidFill>
                  <a:schemeClr val="lt1"/>
                </a:solidFill>
              </a:rPr>
              <a:t>Indonesia Sustainable Palm Oil Platform (National Implementation Team)</a:t>
            </a:r>
            <a:endParaRPr sz="2600">
              <a:solidFill>
                <a:schemeClr val="lt1"/>
              </a:solidFill>
            </a:endParaRPr>
          </a:p>
        </p:txBody>
      </p:sp>
      <p:pic>
        <p:nvPicPr>
          <p:cNvPr id="1599" name="Google Shape;1599;p116"/>
          <p:cNvPicPr preferRelativeResize="0"/>
          <p:nvPr/>
        </p:nvPicPr>
        <p:blipFill>
          <a:blip r:embed="rId5">
            <a:alphaModFix/>
          </a:blip>
          <a:stretch>
            <a:fillRect/>
          </a:stretch>
        </p:blipFill>
        <p:spPr>
          <a:xfrm>
            <a:off x="48208" y="85531"/>
            <a:ext cx="217725" cy="174175"/>
          </a:xfrm>
          <a:prstGeom prst="rect">
            <a:avLst/>
          </a:prstGeom>
          <a:noFill/>
          <a:ln>
            <a:noFill/>
          </a:ln>
        </p:spPr>
      </p:pic>
      <p:sp>
        <p:nvSpPr>
          <p:cNvPr id="1600" name="Google Shape;1600;p116"/>
          <p:cNvSpPr/>
          <p:nvPr/>
        </p:nvSpPr>
        <p:spPr>
          <a:xfrm>
            <a:off x="597725" y="6218775"/>
            <a:ext cx="1057200" cy="315300"/>
          </a:xfrm>
          <a:prstGeom prst="roundRect">
            <a:avLst>
              <a:gd name="adj" fmla="val 44457"/>
            </a:avLst>
          </a:prstGeom>
          <a:noFill/>
          <a:ln w="19050" cap="flat" cmpd="sng">
            <a:solidFill>
              <a:schemeClr val="bg1"/>
            </a:solidFill>
            <a:prstDash val="dot"/>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u="sng" dirty="0">
                <a:solidFill>
                  <a:schemeClr val="bg1"/>
                </a:solidFill>
                <a:hlinkClick r:id="rId6">
                  <a:extLst>
                    <a:ext uri="{A12FA001-AC4F-418D-AE19-62706E023703}">
                      <ahyp:hlinkClr xmlns:ahyp="http://schemas.microsoft.com/office/drawing/2018/hyperlinkcolor" val="tx"/>
                    </a:ext>
                  </a:extLst>
                </a:hlinkClick>
              </a:rPr>
              <a:t>More info</a:t>
            </a:r>
            <a:endParaRPr b="1" dirty="0">
              <a:solidFill>
                <a:schemeClr val="bg1"/>
              </a:solidFill>
            </a:endParaRPr>
          </a:p>
        </p:txBody>
      </p:sp>
      <p:sp>
        <p:nvSpPr>
          <p:cNvPr id="1601" name="Google Shape;1601;p116"/>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is it?</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Government of Indonesia, supported by UNDP, convened stakeholders from across the sector to develop a national strategy for sustainable palm oil. The end result is the </a:t>
            </a:r>
            <a:r>
              <a:rPr lang="en" sz="1100" b="1" u="sng">
                <a:solidFill>
                  <a:schemeClr val="hlink"/>
                </a:solidFill>
                <a:hlinkClick r:id="rId7">
                  <a:extLst>
                    <a:ext uri="{A12FA001-AC4F-418D-AE19-62706E023703}">
                      <ahyp:hlinkClr xmlns:ahyp="http://schemas.microsoft.com/office/drawing/2018/hyperlinkcolor" val="tx"/>
                    </a:ext>
                  </a:extLst>
                </a:hlinkClick>
              </a:rPr>
              <a:t>National Action Plan for Sustainable Palm Oil </a:t>
            </a:r>
            <a:r>
              <a:rPr lang="en" sz="1100" b="1">
                <a:solidFill>
                  <a:srgbClr val="2C2D60"/>
                </a:solidFill>
              </a:rPr>
              <a:t>(NAP SPO) </a:t>
            </a:r>
            <a:r>
              <a:rPr lang="en" sz="1100">
                <a:solidFill>
                  <a:srgbClr val="2C2D60"/>
                </a:solidFill>
              </a:rPr>
              <a:t>which sets out a vision for sustainability in the Indonesian palm oil sector and sets the baseline of expectations for private sector companies operating in and sourcing from the country.</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a:lnSpc>
                <a:spcPct val="115000"/>
              </a:lnSpc>
            </a:pPr>
            <a:r>
              <a:rPr lang="en" sz="1100">
                <a:solidFill>
                  <a:srgbClr val="2C2D60"/>
                </a:solidFill>
              </a:rPr>
              <a:t>In 2019 the National Action Plan for Sustainable Palm Oil was adopted by Presidential Instruction, with implementation of the plan (2019-2024) </a:t>
            </a:r>
            <a:r>
              <a:rPr lang="en" sz="1100" b="1">
                <a:solidFill>
                  <a:srgbClr val="2C2D60"/>
                </a:solidFill>
              </a:rPr>
              <a:t>mandated for all ministries and palm oil producing provinces and districts.</a:t>
            </a:r>
            <a:r>
              <a:rPr lang="en" sz="1100">
                <a:solidFill>
                  <a:srgbClr val="2C2D60"/>
                </a:solidFill>
              </a:rPr>
              <a:t> The plan is now being incorporated into laws and implementation plans in provinces and districts across Indonesia.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Who is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a:t>
            </a:r>
            <a:r>
              <a:rPr lang="en" sz="1100" b="1">
                <a:solidFill>
                  <a:srgbClr val="2C2D60"/>
                </a:solidFill>
              </a:rPr>
              <a:t>National Action Plan Implementation Team </a:t>
            </a:r>
            <a:r>
              <a:rPr lang="en" sz="1100">
                <a:solidFill>
                  <a:srgbClr val="2C2D60"/>
                </a:solidFill>
              </a:rPr>
              <a:t>is led by government and involves private sector companies, civil society </a:t>
            </a:r>
            <a:r>
              <a:rPr lang="en" sz="1100" err="1">
                <a:solidFill>
                  <a:srgbClr val="2C2D60"/>
                </a:solidFill>
              </a:rPr>
              <a:t>organisations</a:t>
            </a:r>
            <a:r>
              <a:rPr lang="en" sz="1100">
                <a:solidFill>
                  <a:srgbClr val="2C2D60"/>
                </a:solidFill>
              </a:rPr>
              <a:t> (CSOs) and universities in multi-stakeholder groups that discuss a variety of aspects including policy, farmer support and implementation.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are companies involved?</a:t>
            </a:r>
            <a:endParaRPr b="1">
              <a:solidFill>
                <a:srgbClr val="2CB8C7"/>
              </a:solidFill>
            </a:endParaRPr>
          </a:p>
          <a:p>
            <a:pPr marL="0" lvl="0" indent="0" algn="l" rtl="0">
              <a:lnSpc>
                <a:spcPct val="115000"/>
              </a:lnSpc>
              <a:spcBef>
                <a:spcPts val="0"/>
              </a:spcBef>
              <a:spcAft>
                <a:spcPts val="0"/>
              </a:spcAft>
              <a:buNone/>
            </a:pPr>
            <a:r>
              <a:rPr lang="en" sz="1100" b="1" u="sng">
                <a:solidFill>
                  <a:schemeClr val="hlink"/>
                </a:solidFill>
                <a:hlinkClick r:id="rId8">
                  <a:extLst>
                    <a:ext uri="{A12FA001-AC4F-418D-AE19-62706E023703}">
                      <ahyp:hlinkClr xmlns:ahyp="http://schemas.microsoft.com/office/drawing/2018/hyperlinkcolor" val="tx"/>
                    </a:ext>
                  </a:extLst>
                </a:hlinkClick>
              </a:rPr>
              <a:t>GAPKI</a:t>
            </a:r>
            <a:r>
              <a:rPr lang="en" sz="1100">
                <a:solidFill>
                  <a:srgbClr val="2C2D60"/>
                </a:solidFill>
              </a:rPr>
              <a:t>, the Indonesian Association of Palm Oil Companies, was </a:t>
            </a:r>
            <a:r>
              <a:rPr lang="en" sz="1100" b="1">
                <a:solidFill>
                  <a:srgbClr val="2C2D60"/>
                </a:solidFill>
              </a:rPr>
              <a:t>a key partner in the development of the initiative and in multi-stakeholder dialogues</a:t>
            </a:r>
            <a:r>
              <a:rPr lang="en" sz="1100">
                <a:solidFill>
                  <a:srgbClr val="2C2D60"/>
                </a:solidFill>
              </a:rPr>
              <a:t>. The process was also directly supported by funding from IKEA and Mondelez. Many other companies participated directly into dialogues (including Ahold Delhaize, Unilever, Johnson &amp; Johnson, Cargill, Asian Agri, Musim Mas). Companies are encouraged to </a:t>
            </a:r>
            <a:r>
              <a:rPr lang="en" sz="1100" b="1">
                <a:solidFill>
                  <a:srgbClr val="2C2D60"/>
                </a:solidFill>
              </a:rPr>
              <a:t>align their sustainability strategy with the NAP SPO</a:t>
            </a:r>
            <a:r>
              <a:rPr lang="en" sz="1100">
                <a:solidFill>
                  <a:srgbClr val="2C2D60"/>
                </a:solidFill>
              </a:rPr>
              <a:t> to contribute to its implementation. Through their </a:t>
            </a:r>
            <a:r>
              <a:rPr lang="en" sz="1100" b="1">
                <a:solidFill>
                  <a:srgbClr val="2C2D60"/>
                </a:solidFill>
              </a:rPr>
              <a:t>participation in working groups</a:t>
            </a:r>
            <a:r>
              <a:rPr lang="en" sz="1100">
                <a:solidFill>
                  <a:srgbClr val="2C2D60"/>
                </a:solidFill>
              </a:rPr>
              <a:t>, some companies support the NAP SPO Implementation Team structure led by the government.</a:t>
            </a:r>
            <a:endParaRPr sz="1100">
              <a:solidFill>
                <a:srgbClr val="2C2D60"/>
              </a:solidFill>
            </a:endParaRPr>
          </a:p>
        </p:txBody>
      </p:sp>
      <p:sp>
        <p:nvSpPr>
          <p:cNvPr id="1602" name="Google Shape;1602;p116"/>
          <p:cNvSpPr/>
          <p:nvPr/>
        </p:nvSpPr>
        <p:spPr>
          <a:xfrm>
            <a:off x="5352100" y="321380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16"/>
          <p:cNvSpPr/>
          <p:nvPr/>
        </p:nvSpPr>
        <p:spPr>
          <a:xfrm>
            <a:off x="5459113" y="331605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604" name="Google Shape;1604;p116"/>
          <p:cNvSpPr/>
          <p:nvPr/>
        </p:nvSpPr>
        <p:spPr>
          <a:xfrm>
            <a:off x="5352100" y="442688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16"/>
          <p:cNvSpPr/>
          <p:nvPr/>
        </p:nvSpPr>
        <p:spPr>
          <a:xfrm>
            <a:off x="5459113" y="452913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606" name="Google Shape;1606;p116"/>
          <p:cNvCxnSpPr>
            <a:stCxn id="1602" idx="4"/>
            <a:endCxn id="1604" idx="0"/>
          </p:cNvCxnSpPr>
          <p:nvPr/>
        </p:nvCxnSpPr>
        <p:spPr>
          <a:xfrm>
            <a:off x="5509750" y="3529100"/>
            <a:ext cx="0" cy="897900"/>
          </a:xfrm>
          <a:prstGeom prst="straightConnector1">
            <a:avLst/>
          </a:prstGeom>
          <a:noFill/>
          <a:ln w="19050" cap="flat" cmpd="sng">
            <a:solidFill>
              <a:srgbClr val="66679A"/>
            </a:solidFill>
            <a:prstDash val="dot"/>
            <a:round/>
            <a:headEnd type="none" w="med" len="med"/>
            <a:tailEnd type="none" w="med" len="med"/>
          </a:ln>
        </p:spPr>
      </p:cxnSp>
      <p:cxnSp>
        <p:nvCxnSpPr>
          <p:cNvPr id="1607" name="Google Shape;1607;p116"/>
          <p:cNvCxnSpPr>
            <a:stCxn id="1592" idx="4"/>
            <a:endCxn id="1602" idx="0"/>
          </p:cNvCxnSpPr>
          <p:nvPr/>
        </p:nvCxnSpPr>
        <p:spPr>
          <a:xfrm>
            <a:off x="5509750" y="2325135"/>
            <a:ext cx="0" cy="888600"/>
          </a:xfrm>
          <a:prstGeom prst="straightConnector1">
            <a:avLst/>
          </a:prstGeom>
          <a:noFill/>
          <a:ln w="19050" cap="flat" cmpd="sng">
            <a:solidFill>
              <a:srgbClr val="66679A"/>
            </a:solidFill>
            <a:prstDash val="dot"/>
            <a:round/>
            <a:headEnd type="none" w="med" len="med"/>
            <a:tailEnd type="none" w="med" len="med"/>
          </a:ln>
        </p:spPr>
      </p:cxnSp>
      <p:cxnSp>
        <p:nvCxnSpPr>
          <p:cNvPr id="1608" name="Google Shape;1608;p116"/>
          <p:cNvCxnSpPr>
            <a:stCxn id="1600" idx="3"/>
          </p:cNvCxnSpPr>
          <p:nvPr/>
        </p:nvCxnSpPr>
        <p:spPr>
          <a:xfrm>
            <a:off x="1654925" y="6376425"/>
            <a:ext cx="543000" cy="0"/>
          </a:xfrm>
          <a:prstGeom prst="straightConnector1">
            <a:avLst/>
          </a:prstGeom>
          <a:noFill/>
          <a:ln w="19050" cap="flat" cmpd="sng">
            <a:solidFill>
              <a:srgbClr val="FBCA9D"/>
            </a:solidFill>
            <a:prstDash val="dot"/>
            <a:round/>
            <a:headEnd type="none" w="med" len="med"/>
            <a:tailEnd type="triangle" w="med" len="med"/>
          </a:ln>
        </p:spPr>
      </p:cxnSp>
      <p:sp>
        <p:nvSpPr>
          <p:cNvPr id="1609" name="Google Shape;1609;p116"/>
          <p:cNvSpPr/>
          <p:nvPr/>
        </p:nvSpPr>
        <p:spPr>
          <a:xfrm rot="-5400000">
            <a:off x="1421525" y="6326325"/>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16"/>
          <p:cNvSpPr txBox="1"/>
          <p:nvPr/>
        </p:nvSpPr>
        <p:spPr>
          <a:xfrm>
            <a:off x="566955" y="126725"/>
            <a:ext cx="4109100"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Indonesia/Agusriady Saputra</a:t>
            </a:r>
            <a:endParaRPr sz="1100">
              <a:solidFill>
                <a:schemeClr val="l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117"/>
          <p:cNvSpPr/>
          <p:nvPr/>
        </p:nvSpPr>
        <p:spPr>
          <a:xfrm>
            <a:off x="0" y="0"/>
            <a:ext cx="4486200" cy="56199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7"/>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a:lnSpc>
                <a:spcPct val="114999"/>
              </a:lnSpc>
            </a:pPr>
            <a:r>
              <a:rPr lang="en" sz="700">
                <a:solidFill>
                  <a:schemeClr val="lt1"/>
                </a:solidFill>
              </a:rPr>
              <a:t>EXAMPLES OF MULTI-STAKEHOLDER COLLABORATION AT DIFFERENT GOVERNMENT LEVELS </a:t>
            </a:r>
            <a:endParaRPr lang="en-US" sz="700"/>
          </a:p>
        </p:txBody>
      </p:sp>
      <p:pic>
        <p:nvPicPr>
          <p:cNvPr id="1617" name="Google Shape;1617;p117"/>
          <p:cNvPicPr preferRelativeResize="0"/>
          <p:nvPr/>
        </p:nvPicPr>
        <p:blipFill>
          <a:blip r:embed="rId3">
            <a:alphaModFix/>
          </a:blip>
          <a:stretch>
            <a:fillRect/>
          </a:stretch>
        </p:blipFill>
        <p:spPr>
          <a:xfrm>
            <a:off x="48208" y="85531"/>
            <a:ext cx="217725" cy="174175"/>
          </a:xfrm>
          <a:prstGeom prst="rect">
            <a:avLst/>
          </a:prstGeom>
          <a:noFill/>
          <a:ln>
            <a:noFill/>
          </a:ln>
        </p:spPr>
      </p:pic>
      <p:pic>
        <p:nvPicPr>
          <p:cNvPr id="1618" name="Google Shape;1618;p117" descr="35652971923_5615124c08_k.jpg"/>
          <p:cNvPicPr preferRelativeResize="0"/>
          <p:nvPr/>
        </p:nvPicPr>
        <p:blipFill rotWithShape="1">
          <a:blip r:embed="rId4">
            <a:alphaModFix/>
          </a:blip>
          <a:srcRect l="49252" t="13883" r="10757" b="573"/>
          <a:stretch/>
        </p:blipFill>
        <p:spPr>
          <a:xfrm>
            <a:off x="304925" y="-6548"/>
            <a:ext cx="4616100" cy="6858126"/>
          </a:xfrm>
          <a:prstGeom prst="rect">
            <a:avLst/>
          </a:prstGeom>
          <a:noFill/>
          <a:ln>
            <a:noFill/>
          </a:ln>
        </p:spPr>
      </p:pic>
      <p:pic>
        <p:nvPicPr>
          <p:cNvPr id="1619" name="Google Shape;1619;p117"/>
          <p:cNvPicPr preferRelativeResize="0"/>
          <p:nvPr/>
        </p:nvPicPr>
        <p:blipFill rotWithShape="1">
          <a:blip r:embed="rId5">
            <a:alphaModFix/>
          </a:blip>
          <a:srcRect l="-1388" t="25077" r="73784" b="22624"/>
          <a:stretch/>
        </p:blipFill>
        <p:spPr>
          <a:xfrm>
            <a:off x="304825" y="0"/>
            <a:ext cx="3524225" cy="6858000"/>
          </a:xfrm>
          <a:prstGeom prst="rect">
            <a:avLst/>
          </a:prstGeom>
          <a:noFill/>
          <a:ln>
            <a:noFill/>
          </a:ln>
        </p:spPr>
      </p:pic>
      <p:sp>
        <p:nvSpPr>
          <p:cNvPr id="1620" name="Google Shape;1620;p117"/>
          <p:cNvSpPr/>
          <p:nvPr/>
        </p:nvSpPr>
        <p:spPr>
          <a:xfrm>
            <a:off x="304625" y="3048000"/>
            <a:ext cx="4616100" cy="3808500"/>
          </a:xfrm>
          <a:prstGeom prst="rect">
            <a:avLst/>
          </a:prstGeom>
          <a:gradFill>
            <a:gsLst>
              <a:gs pos="0">
                <a:srgbClr val="2CB8C7"/>
              </a:gs>
              <a:gs pos="100000">
                <a:srgbClr val="2CB8C7">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17"/>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1400" b="0">
                <a:solidFill>
                  <a:schemeClr val="lt1"/>
                </a:solidFill>
              </a:rPr>
              <a:t>PROVINCIAL</a:t>
            </a:r>
            <a:endParaRPr sz="1400" b="0">
              <a:solidFill>
                <a:schemeClr val="lt1"/>
              </a:solidFill>
            </a:endParaRPr>
          </a:p>
          <a:p>
            <a:pPr marL="0" lvl="0" indent="0" algn="l" rtl="0">
              <a:spcBef>
                <a:spcPts val="0"/>
              </a:spcBef>
              <a:spcAft>
                <a:spcPts val="0"/>
              </a:spcAft>
              <a:buNone/>
            </a:pPr>
            <a:r>
              <a:rPr lang="en" sz="2600">
                <a:solidFill>
                  <a:schemeClr val="lt1"/>
                </a:solidFill>
              </a:rPr>
              <a:t>North Sumatra Platform (Provincial Implementation Team)</a:t>
            </a:r>
            <a:endParaRPr sz="2600">
              <a:solidFill>
                <a:schemeClr val="lt1"/>
              </a:solidFill>
            </a:endParaRPr>
          </a:p>
        </p:txBody>
      </p:sp>
      <p:sp>
        <p:nvSpPr>
          <p:cNvPr id="1622" name="Google Shape;1622;p117"/>
          <p:cNvSpPr/>
          <p:nvPr/>
        </p:nvSpPr>
        <p:spPr>
          <a:xfrm>
            <a:off x="5352100" y="703588"/>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17"/>
          <p:cNvSpPr/>
          <p:nvPr/>
        </p:nvSpPr>
        <p:spPr>
          <a:xfrm>
            <a:off x="5459113" y="80583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624" name="Google Shape;1624;p117"/>
          <p:cNvSpPr/>
          <p:nvPr/>
        </p:nvSpPr>
        <p:spPr>
          <a:xfrm>
            <a:off x="5352100" y="230411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17"/>
          <p:cNvSpPr/>
          <p:nvPr/>
        </p:nvSpPr>
        <p:spPr>
          <a:xfrm>
            <a:off x="5459113" y="240636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626" name="Google Shape;1626;p117"/>
          <p:cNvCxnSpPr>
            <a:stCxn id="1622" idx="4"/>
            <a:endCxn id="1624" idx="0"/>
          </p:cNvCxnSpPr>
          <p:nvPr/>
        </p:nvCxnSpPr>
        <p:spPr>
          <a:xfrm>
            <a:off x="5509750" y="1018888"/>
            <a:ext cx="0" cy="1285200"/>
          </a:xfrm>
          <a:prstGeom prst="straightConnector1">
            <a:avLst/>
          </a:prstGeom>
          <a:noFill/>
          <a:ln w="19050" cap="flat" cmpd="sng">
            <a:solidFill>
              <a:srgbClr val="66679A"/>
            </a:solidFill>
            <a:prstDash val="dot"/>
            <a:round/>
            <a:headEnd type="none" w="med" len="med"/>
            <a:tailEnd type="none" w="med" len="med"/>
          </a:ln>
        </p:spPr>
      </p:cxnSp>
      <p:sp>
        <p:nvSpPr>
          <p:cNvPr id="1627" name="Google Shape;1627;p117"/>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is it?</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Following the model of the national platform, a multi-stakeholder platform was set up by the provincial government of North Sumatra, with support from UNDP. Now, the </a:t>
            </a:r>
            <a:r>
              <a:rPr lang="en" sz="1100" b="1">
                <a:solidFill>
                  <a:srgbClr val="2C2D60"/>
                </a:solidFill>
              </a:rPr>
              <a:t>Provincial Implementation Team oversees the implementation of the Provincial Action Plan for Sustainable Palm Oil </a:t>
            </a:r>
            <a:r>
              <a:rPr lang="en" sz="1100">
                <a:solidFill>
                  <a:srgbClr val="2C2D60"/>
                </a:solidFill>
              </a:rPr>
              <a:t>(PAP SPO). The team is mandated to regularly report on progress to the National Implementation Team, and coordinates with platforms at district level, such as in South Tapanuli.​</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multi-stakeholder platform led the process of developing and implementing the Provincial Action Plan for Sustainable Palm Oil, which was legalised in 2020. The plan feeds into the national level plan, while also tackling issues specific to the North Sumatra province.</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Who is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platform is led by provincial authorities and involves companies, local CSOs and universities.</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are companies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Member companies of the Provincial Implementation Team are regularly </a:t>
            </a:r>
            <a:r>
              <a:rPr lang="en" sz="1100" b="1">
                <a:solidFill>
                  <a:srgbClr val="2C2D60"/>
                </a:solidFill>
              </a:rPr>
              <a:t>involved in platform discussions on specific palm oil issues.</a:t>
            </a:r>
            <a:r>
              <a:rPr lang="en" sz="1100">
                <a:solidFill>
                  <a:srgbClr val="2C2D60"/>
                </a:solidFill>
              </a:rPr>
              <a:t> </a:t>
            </a:r>
            <a:r>
              <a:rPr lang="en" sz="1100" u="sng">
                <a:solidFill>
                  <a:schemeClr val="hlink"/>
                </a:solidFill>
                <a:hlinkClick r:id="rId6"/>
              </a:rPr>
              <a:t>The Indonesian Palm Oil Companies Association/GAPKI</a:t>
            </a:r>
            <a:r>
              <a:rPr lang="en" sz="1100">
                <a:solidFill>
                  <a:srgbClr val="2C2D60"/>
                </a:solidFill>
              </a:rPr>
              <a:t> North Sumatera Chapter has led thematic discussions on the private sector’s contribution towards ISPO certification. Companies are involved through </a:t>
            </a:r>
            <a:r>
              <a:rPr lang="en" sz="1100" b="1">
                <a:solidFill>
                  <a:srgbClr val="2C2D60"/>
                </a:solidFill>
              </a:rPr>
              <a:t>working groups of the Provincial Implementation Team</a:t>
            </a:r>
            <a:r>
              <a:rPr lang="en" sz="1100">
                <a:solidFill>
                  <a:srgbClr val="2C2D60"/>
                </a:solidFill>
              </a:rPr>
              <a:t>, and are encouraged to </a:t>
            </a:r>
            <a:r>
              <a:rPr lang="en" sz="1100" b="1">
                <a:solidFill>
                  <a:srgbClr val="2C2D60"/>
                </a:solidFill>
              </a:rPr>
              <a:t>align their sustainability strategy with the PAP SPO</a:t>
            </a:r>
            <a:r>
              <a:rPr lang="en" sz="1100">
                <a:solidFill>
                  <a:srgbClr val="2C2D60"/>
                </a:solidFill>
              </a:rPr>
              <a:t>. Some companies and NGOs are developing </a:t>
            </a:r>
            <a:r>
              <a:rPr lang="en" sz="1100" b="1">
                <a:solidFill>
                  <a:srgbClr val="2C2D60"/>
                </a:solidFill>
              </a:rPr>
              <a:t>jurisdictional initiatives</a:t>
            </a:r>
            <a:r>
              <a:rPr lang="en" sz="1100">
                <a:solidFill>
                  <a:srgbClr val="2C2D60"/>
                </a:solidFill>
              </a:rPr>
              <a:t>, such as the </a:t>
            </a:r>
            <a:r>
              <a:rPr lang="en" sz="1100" u="sng">
                <a:solidFill>
                  <a:schemeClr val="hlink"/>
                </a:solidFill>
                <a:hlinkClick r:id="rId7"/>
              </a:rPr>
              <a:t>Coalition for Sustainable Livelihoods (CSL)</a:t>
            </a:r>
            <a:r>
              <a:rPr lang="en" sz="1100">
                <a:solidFill>
                  <a:srgbClr val="2C2D60"/>
                </a:solidFill>
              </a:rPr>
              <a:t>, or are directly involved in technical activities to support implementation of the PAP SPO.</a:t>
            </a:r>
            <a:endParaRPr sz="1100">
              <a:solidFill>
                <a:srgbClr val="2C2D60"/>
              </a:solidFill>
            </a:endParaRPr>
          </a:p>
        </p:txBody>
      </p:sp>
      <p:sp>
        <p:nvSpPr>
          <p:cNvPr id="1628" name="Google Shape;1628;p117"/>
          <p:cNvSpPr/>
          <p:nvPr/>
        </p:nvSpPr>
        <p:spPr>
          <a:xfrm>
            <a:off x="5352100" y="3503938"/>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17"/>
          <p:cNvSpPr/>
          <p:nvPr/>
        </p:nvSpPr>
        <p:spPr>
          <a:xfrm>
            <a:off x="5459113" y="360618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630" name="Google Shape;1630;p117"/>
          <p:cNvSpPr/>
          <p:nvPr/>
        </p:nvSpPr>
        <p:spPr>
          <a:xfrm>
            <a:off x="5352100" y="431388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17"/>
          <p:cNvSpPr/>
          <p:nvPr/>
        </p:nvSpPr>
        <p:spPr>
          <a:xfrm>
            <a:off x="5459113" y="441613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632" name="Google Shape;1632;p117"/>
          <p:cNvCxnSpPr>
            <a:stCxn id="1628" idx="4"/>
            <a:endCxn id="1630" idx="0"/>
          </p:cNvCxnSpPr>
          <p:nvPr/>
        </p:nvCxnSpPr>
        <p:spPr>
          <a:xfrm>
            <a:off x="5509750" y="3819238"/>
            <a:ext cx="0" cy="494700"/>
          </a:xfrm>
          <a:prstGeom prst="straightConnector1">
            <a:avLst/>
          </a:prstGeom>
          <a:noFill/>
          <a:ln w="19050" cap="flat" cmpd="sng">
            <a:solidFill>
              <a:srgbClr val="66679A"/>
            </a:solidFill>
            <a:prstDash val="dot"/>
            <a:round/>
            <a:headEnd type="none" w="med" len="med"/>
            <a:tailEnd type="none" w="med" len="med"/>
          </a:ln>
        </p:spPr>
      </p:cxnSp>
      <p:cxnSp>
        <p:nvCxnSpPr>
          <p:cNvPr id="1633" name="Google Shape;1633;p117"/>
          <p:cNvCxnSpPr>
            <a:stCxn id="1624" idx="4"/>
            <a:endCxn id="1628" idx="0"/>
          </p:cNvCxnSpPr>
          <p:nvPr/>
        </p:nvCxnSpPr>
        <p:spPr>
          <a:xfrm>
            <a:off x="5509750" y="2619410"/>
            <a:ext cx="0" cy="884400"/>
          </a:xfrm>
          <a:prstGeom prst="straightConnector1">
            <a:avLst/>
          </a:prstGeom>
          <a:noFill/>
          <a:ln w="19050" cap="flat" cmpd="sng">
            <a:solidFill>
              <a:srgbClr val="66679A"/>
            </a:solidFill>
            <a:prstDash val="dot"/>
            <a:round/>
            <a:headEnd type="none" w="med" len="med"/>
            <a:tailEnd type="none" w="med" len="med"/>
          </a:ln>
        </p:spPr>
      </p:cxnSp>
      <p:sp>
        <p:nvSpPr>
          <p:cNvPr id="1634" name="Google Shape;1634;p117"/>
          <p:cNvSpPr/>
          <p:nvPr/>
        </p:nvSpPr>
        <p:spPr>
          <a:xfrm>
            <a:off x="597725" y="6218775"/>
            <a:ext cx="1057200" cy="315300"/>
          </a:xfrm>
          <a:prstGeom prst="roundRect">
            <a:avLst>
              <a:gd name="adj" fmla="val 44457"/>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u="sng" dirty="0">
                <a:solidFill>
                  <a:schemeClr val="lt1"/>
                </a:solidFill>
                <a:hlinkClick r:id="rId8">
                  <a:extLst>
                    <a:ext uri="{A12FA001-AC4F-418D-AE19-62706E023703}">
                      <ahyp:hlinkClr xmlns:ahyp="http://schemas.microsoft.com/office/drawing/2018/hyperlinkcolor" val="tx"/>
                    </a:ext>
                  </a:extLst>
                </a:hlinkClick>
              </a:rPr>
              <a:t>More info</a:t>
            </a:r>
            <a:endParaRPr b="1" dirty="0">
              <a:solidFill>
                <a:schemeClr val="lt1"/>
              </a:solidFill>
            </a:endParaRPr>
          </a:p>
        </p:txBody>
      </p:sp>
      <p:cxnSp>
        <p:nvCxnSpPr>
          <p:cNvPr id="1635" name="Google Shape;1635;p117"/>
          <p:cNvCxnSpPr>
            <a:stCxn id="1634" idx="3"/>
          </p:cNvCxnSpPr>
          <p:nvPr/>
        </p:nvCxnSpPr>
        <p:spPr>
          <a:xfrm>
            <a:off x="1654925" y="6376425"/>
            <a:ext cx="543000" cy="0"/>
          </a:xfrm>
          <a:prstGeom prst="straightConnector1">
            <a:avLst/>
          </a:prstGeom>
          <a:noFill/>
          <a:ln w="19050" cap="flat" cmpd="sng">
            <a:solidFill>
              <a:srgbClr val="FBCA9D"/>
            </a:solidFill>
            <a:prstDash val="dot"/>
            <a:round/>
            <a:headEnd type="none" w="med" len="med"/>
            <a:tailEnd type="triangle" w="med" len="med"/>
          </a:ln>
        </p:spPr>
      </p:cxnSp>
      <p:sp>
        <p:nvSpPr>
          <p:cNvPr id="1636" name="Google Shape;1636;p117"/>
          <p:cNvSpPr/>
          <p:nvPr/>
        </p:nvSpPr>
        <p:spPr>
          <a:xfrm rot="-5400000">
            <a:off x="1421525" y="6319488"/>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17"/>
          <p:cNvSpPr txBox="1"/>
          <p:nvPr/>
        </p:nvSpPr>
        <p:spPr>
          <a:xfrm>
            <a:off x="566955" y="126725"/>
            <a:ext cx="4109100"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Indonesia/Nicholas Hurt</a:t>
            </a:r>
            <a:endParaRPr sz="1100">
              <a:solidFill>
                <a:schemeClr val="lt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118"/>
          <p:cNvSpPr/>
          <p:nvPr/>
        </p:nvSpPr>
        <p:spPr>
          <a:xfrm>
            <a:off x="0" y="0"/>
            <a:ext cx="4486200" cy="5619900"/>
          </a:xfrm>
          <a:prstGeom prst="rect">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4" name="Google Shape;1644;p118"/>
          <p:cNvPicPr preferRelativeResize="0"/>
          <p:nvPr/>
        </p:nvPicPr>
        <p:blipFill>
          <a:blip r:embed="rId3">
            <a:alphaModFix/>
          </a:blip>
          <a:stretch>
            <a:fillRect/>
          </a:stretch>
        </p:blipFill>
        <p:spPr>
          <a:xfrm>
            <a:off x="48208" y="85531"/>
            <a:ext cx="217725" cy="174175"/>
          </a:xfrm>
          <a:prstGeom prst="rect">
            <a:avLst/>
          </a:prstGeom>
          <a:noFill/>
          <a:ln>
            <a:noFill/>
          </a:ln>
        </p:spPr>
      </p:pic>
      <p:pic>
        <p:nvPicPr>
          <p:cNvPr id="1645" name="Google Shape;1645;p118"/>
          <p:cNvPicPr preferRelativeResize="0"/>
          <p:nvPr/>
        </p:nvPicPr>
        <p:blipFill rotWithShape="1">
          <a:blip r:embed="rId4">
            <a:alphaModFix/>
          </a:blip>
          <a:srcRect l="27568" r="27568"/>
          <a:stretch/>
        </p:blipFill>
        <p:spPr>
          <a:xfrm>
            <a:off x="304925" y="0"/>
            <a:ext cx="4616100" cy="6857999"/>
          </a:xfrm>
          <a:prstGeom prst="rect">
            <a:avLst/>
          </a:prstGeom>
          <a:noFill/>
          <a:ln>
            <a:noFill/>
          </a:ln>
        </p:spPr>
      </p:pic>
      <p:pic>
        <p:nvPicPr>
          <p:cNvPr id="1646" name="Google Shape;1646;p118"/>
          <p:cNvPicPr preferRelativeResize="0"/>
          <p:nvPr/>
        </p:nvPicPr>
        <p:blipFill rotWithShape="1">
          <a:blip r:embed="rId5">
            <a:alphaModFix/>
          </a:blip>
          <a:srcRect l="-1388" t="25077" r="73784" b="22624"/>
          <a:stretch/>
        </p:blipFill>
        <p:spPr>
          <a:xfrm>
            <a:off x="304825" y="0"/>
            <a:ext cx="3524225" cy="6858000"/>
          </a:xfrm>
          <a:prstGeom prst="rect">
            <a:avLst/>
          </a:prstGeom>
          <a:noFill/>
          <a:ln>
            <a:noFill/>
          </a:ln>
        </p:spPr>
      </p:pic>
      <p:sp>
        <p:nvSpPr>
          <p:cNvPr id="1647" name="Google Shape;1647;p118"/>
          <p:cNvSpPr/>
          <p:nvPr/>
        </p:nvSpPr>
        <p:spPr>
          <a:xfrm>
            <a:off x="304625" y="3048000"/>
            <a:ext cx="4616100" cy="3808500"/>
          </a:xfrm>
          <a:prstGeom prst="rect">
            <a:avLst/>
          </a:prstGeom>
          <a:gradFill>
            <a:gsLst>
              <a:gs pos="0">
                <a:srgbClr val="66679A"/>
              </a:gs>
              <a:gs pos="100000">
                <a:srgbClr val="66679A">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18"/>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1400" b="0">
                <a:solidFill>
                  <a:schemeClr val="lt1"/>
                </a:solidFill>
              </a:rPr>
              <a:t>DISTRICT</a:t>
            </a:r>
            <a:endParaRPr sz="1400" b="0">
              <a:solidFill>
                <a:schemeClr val="lt1"/>
              </a:solidFill>
            </a:endParaRPr>
          </a:p>
          <a:p>
            <a:pPr marL="0" lvl="0" indent="0" algn="l" rtl="0">
              <a:spcBef>
                <a:spcPts val="0"/>
              </a:spcBef>
              <a:spcAft>
                <a:spcPts val="0"/>
              </a:spcAft>
              <a:buNone/>
            </a:pPr>
            <a:r>
              <a:rPr lang="en" sz="2600">
                <a:solidFill>
                  <a:schemeClr val="lt1"/>
                </a:solidFill>
              </a:rPr>
              <a:t>Siak Pelalawan Landscape Programme</a:t>
            </a:r>
            <a:endParaRPr sz="2600">
              <a:solidFill>
                <a:schemeClr val="lt1"/>
              </a:solidFill>
            </a:endParaRPr>
          </a:p>
        </p:txBody>
      </p:sp>
      <p:sp>
        <p:nvSpPr>
          <p:cNvPr id="1649" name="Google Shape;1649;p118"/>
          <p:cNvSpPr/>
          <p:nvPr/>
        </p:nvSpPr>
        <p:spPr>
          <a:xfrm>
            <a:off x="5352100" y="90361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18"/>
          <p:cNvSpPr/>
          <p:nvPr/>
        </p:nvSpPr>
        <p:spPr>
          <a:xfrm>
            <a:off x="5459113" y="100586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651" name="Google Shape;1651;p118"/>
          <p:cNvSpPr/>
          <p:nvPr/>
        </p:nvSpPr>
        <p:spPr>
          <a:xfrm>
            <a:off x="5352100" y="23136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18"/>
          <p:cNvSpPr/>
          <p:nvPr/>
        </p:nvSpPr>
        <p:spPr>
          <a:xfrm>
            <a:off x="5459113" y="24158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653" name="Google Shape;1653;p118"/>
          <p:cNvCxnSpPr>
            <a:stCxn id="1649" idx="4"/>
            <a:endCxn id="1651" idx="0"/>
          </p:cNvCxnSpPr>
          <p:nvPr/>
        </p:nvCxnSpPr>
        <p:spPr>
          <a:xfrm>
            <a:off x="5509750" y="1218913"/>
            <a:ext cx="0" cy="1094700"/>
          </a:xfrm>
          <a:prstGeom prst="straightConnector1">
            <a:avLst/>
          </a:prstGeom>
          <a:noFill/>
          <a:ln w="19050" cap="flat" cmpd="sng">
            <a:solidFill>
              <a:srgbClr val="66679A"/>
            </a:solidFill>
            <a:prstDash val="dot"/>
            <a:round/>
            <a:headEnd type="none" w="med" len="med"/>
            <a:tailEnd type="none" w="med" len="med"/>
          </a:ln>
        </p:spPr>
      </p:cxnSp>
      <p:sp>
        <p:nvSpPr>
          <p:cNvPr id="1654" name="Google Shape;1654;p118"/>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is it?</a:t>
            </a:r>
            <a:endParaRPr b="1">
              <a:solidFill>
                <a:srgbClr val="2CB8C7"/>
              </a:solidFill>
            </a:endParaRPr>
          </a:p>
          <a:p>
            <a:pPr>
              <a:lnSpc>
                <a:spcPct val="115000"/>
              </a:lnSpc>
            </a:pPr>
            <a:r>
              <a:rPr lang="en" sz="1100">
                <a:solidFill>
                  <a:srgbClr val="2C2D60"/>
                </a:solidFill>
              </a:rPr>
              <a:t>The </a:t>
            </a:r>
            <a:r>
              <a:rPr lang="en" sz="1100" u="sng">
                <a:solidFill>
                  <a:schemeClr val="hlink"/>
                </a:solidFill>
                <a:hlinkClick r:id="rId6">
                  <a:extLst>
                    <a:ext uri="{A12FA001-AC4F-418D-AE19-62706E023703}">
                      <ahyp:hlinkClr xmlns:ahyp="http://schemas.microsoft.com/office/drawing/2018/hyperlinkcolor" val="tx"/>
                    </a:ext>
                  </a:extLst>
                </a:hlinkClick>
              </a:rPr>
              <a:t>Siak Pelalawan Landscape Programme</a:t>
            </a:r>
            <a:r>
              <a:rPr lang="en" sz="1100">
                <a:solidFill>
                  <a:srgbClr val="2C2D60"/>
                </a:solidFill>
              </a:rPr>
              <a:t> (SPLP) is a </a:t>
            </a:r>
            <a:r>
              <a:rPr lang="en" sz="1100" b="1">
                <a:solidFill>
                  <a:srgbClr val="2C2D60"/>
                </a:solidFill>
              </a:rPr>
              <a:t>private sector-driven initiative in the districts of Siak and </a:t>
            </a:r>
            <a:r>
              <a:rPr lang="en" sz="1100" b="1" err="1">
                <a:solidFill>
                  <a:srgbClr val="2C2D60"/>
                </a:solidFill>
              </a:rPr>
              <a:t>Pelalawan</a:t>
            </a:r>
            <a:r>
              <a:rPr lang="en" sz="1100">
                <a:solidFill>
                  <a:srgbClr val="2C2D60"/>
                </a:solidFill>
              </a:rPr>
              <a:t> in Riau province, Indonesia. Working directly with local governments and other stakeholders, the </a:t>
            </a:r>
            <a:r>
              <a:rPr lang="en" sz="1100" b="1">
                <a:solidFill>
                  <a:srgbClr val="2C2D60"/>
                </a:solidFill>
              </a:rPr>
              <a:t>SPLP supports and builds on existing government led initiatives</a:t>
            </a:r>
            <a:r>
              <a:rPr lang="en" sz="1100">
                <a:solidFill>
                  <a:srgbClr val="2C2D60"/>
                </a:solidFill>
              </a:rPr>
              <a:t>, in particular the Green Siak Roadmap and the </a:t>
            </a:r>
            <a:r>
              <a:rPr lang="en" sz="1100" err="1">
                <a:solidFill>
                  <a:srgbClr val="2C2D60"/>
                </a:solidFill>
              </a:rPr>
              <a:t>Pelalawan</a:t>
            </a:r>
            <a:r>
              <a:rPr lang="en" sz="1100">
                <a:solidFill>
                  <a:srgbClr val="2C2D60"/>
                </a:solidFill>
              </a:rPr>
              <a:t> District Action Plan.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a:lnSpc>
                <a:spcPct val="115000"/>
              </a:lnSpc>
            </a:pPr>
            <a:r>
              <a:rPr lang="en" sz="1100">
                <a:solidFill>
                  <a:srgbClr val="2C2D60"/>
                </a:solidFill>
              </a:rPr>
              <a:t>The SPLP is structured around three phases to 1) design the intervention, 2) define the partnership and then 3) implement the intervention. Phase 1 was completed in June 2019 and SPLP is currently in Phase 2 and 3.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Who is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a:t>
            </a:r>
            <a:r>
              <a:rPr lang="en" sz="1100" err="1">
                <a:solidFill>
                  <a:srgbClr val="2C2D60"/>
                </a:solidFill>
              </a:rPr>
              <a:t>programme</a:t>
            </a:r>
            <a:r>
              <a:rPr lang="en" sz="1100">
                <a:solidFill>
                  <a:srgbClr val="2C2D60"/>
                </a:solidFill>
              </a:rPr>
              <a:t> is initiated by the </a:t>
            </a:r>
            <a:r>
              <a:rPr lang="en" sz="1100" b="1">
                <a:solidFill>
                  <a:srgbClr val="2C2D60"/>
                </a:solidFill>
              </a:rPr>
              <a:t>SPLP Coalition</a:t>
            </a:r>
            <a:r>
              <a:rPr lang="en" sz="1100">
                <a:solidFill>
                  <a:srgbClr val="2C2D60"/>
                </a:solidFill>
              </a:rPr>
              <a:t>, which consists of Cargill, L’Oréal, Musim Mas, Neste, PepsiCo and Unilever as members and Danone, the Consumer Goods Forum Forest Positive Coalition of Action and Golden Agri-Resources as supporters.</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are companies involved?</a:t>
            </a:r>
            <a:endParaRPr b="1">
              <a:solidFill>
                <a:srgbClr val="2CB8C7"/>
              </a:solidFill>
            </a:endParaRPr>
          </a:p>
          <a:p>
            <a:pPr>
              <a:lnSpc>
                <a:spcPct val="115000"/>
              </a:lnSpc>
            </a:pPr>
            <a:r>
              <a:rPr lang="en" sz="1100">
                <a:solidFill>
                  <a:srgbClr val="2C2D60"/>
                </a:solidFill>
              </a:rPr>
              <a:t>Member companies are developing </a:t>
            </a:r>
            <a:r>
              <a:rPr lang="en" sz="1100" b="1">
                <a:solidFill>
                  <a:srgbClr val="2C2D60"/>
                </a:solidFill>
              </a:rPr>
              <a:t>detailed plans to support sustainable palm oil production in the districts</a:t>
            </a:r>
            <a:r>
              <a:rPr lang="en" sz="1100">
                <a:solidFill>
                  <a:srgbClr val="2C2D60"/>
                </a:solidFill>
              </a:rPr>
              <a:t>, working with local government, across four areas: effective monitoring; enforcement and response; launching a village support </a:t>
            </a:r>
            <a:r>
              <a:rPr lang="en" sz="1100" err="1">
                <a:solidFill>
                  <a:srgbClr val="2C2D60"/>
                </a:solidFill>
              </a:rPr>
              <a:t>programme</a:t>
            </a:r>
            <a:r>
              <a:rPr lang="en" sz="1100">
                <a:solidFill>
                  <a:srgbClr val="2C2D60"/>
                </a:solidFill>
              </a:rPr>
              <a:t>; and delivering incentives. Through this involvement, companies contribute to the implementation of the </a:t>
            </a:r>
            <a:r>
              <a:rPr lang="en" sz="1100" err="1">
                <a:solidFill>
                  <a:srgbClr val="2C2D60"/>
                </a:solidFill>
              </a:rPr>
              <a:t>Pelalawan</a:t>
            </a:r>
            <a:r>
              <a:rPr lang="en" sz="1100">
                <a:solidFill>
                  <a:srgbClr val="2C2D60"/>
                </a:solidFill>
              </a:rPr>
              <a:t> District Action Plan for Sustainable Palm Oil and the Green Siak Roadmap. </a:t>
            </a:r>
            <a:endParaRPr sz="1100">
              <a:solidFill>
                <a:srgbClr val="2C2D60"/>
              </a:solidFill>
            </a:endParaRPr>
          </a:p>
        </p:txBody>
      </p:sp>
      <p:sp>
        <p:nvSpPr>
          <p:cNvPr id="1655" name="Google Shape;1655;p118"/>
          <p:cNvSpPr/>
          <p:nvPr/>
        </p:nvSpPr>
        <p:spPr>
          <a:xfrm>
            <a:off x="5352100" y="330391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18"/>
          <p:cNvSpPr/>
          <p:nvPr/>
        </p:nvSpPr>
        <p:spPr>
          <a:xfrm>
            <a:off x="5459113" y="340616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657" name="Google Shape;1657;p118"/>
          <p:cNvSpPr/>
          <p:nvPr/>
        </p:nvSpPr>
        <p:spPr>
          <a:xfrm>
            <a:off x="5352100" y="451391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18"/>
          <p:cNvSpPr/>
          <p:nvPr/>
        </p:nvSpPr>
        <p:spPr>
          <a:xfrm>
            <a:off x="5459113" y="461616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659" name="Google Shape;1659;p118"/>
          <p:cNvCxnSpPr>
            <a:stCxn id="1655" idx="4"/>
            <a:endCxn id="1657" idx="0"/>
          </p:cNvCxnSpPr>
          <p:nvPr/>
        </p:nvCxnSpPr>
        <p:spPr>
          <a:xfrm>
            <a:off x="5509750" y="3619213"/>
            <a:ext cx="0" cy="894600"/>
          </a:xfrm>
          <a:prstGeom prst="straightConnector1">
            <a:avLst/>
          </a:prstGeom>
          <a:noFill/>
          <a:ln w="19050" cap="flat" cmpd="sng">
            <a:solidFill>
              <a:srgbClr val="66679A"/>
            </a:solidFill>
            <a:prstDash val="dot"/>
            <a:round/>
            <a:headEnd type="none" w="med" len="med"/>
            <a:tailEnd type="none" w="med" len="med"/>
          </a:ln>
        </p:spPr>
      </p:cxnSp>
      <p:cxnSp>
        <p:nvCxnSpPr>
          <p:cNvPr id="1660" name="Google Shape;1660;p118"/>
          <p:cNvCxnSpPr>
            <a:stCxn id="1651" idx="4"/>
            <a:endCxn id="1655" idx="0"/>
          </p:cNvCxnSpPr>
          <p:nvPr/>
        </p:nvCxnSpPr>
        <p:spPr>
          <a:xfrm>
            <a:off x="5509750" y="2628935"/>
            <a:ext cx="0" cy="675000"/>
          </a:xfrm>
          <a:prstGeom prst="straightConnector1">
            <a:avLst/>
          </a:prstGeom>
          <a:noFill/>
          <a:ln w="19050" cap="flat" cmpd="sng">
            <a:solidFill>
              <a:srgbClr val="66679A"/>
            </a:solidFill>
            <a:prstDash val="dot"/>
            <a:round/>
            <a:headEnd type="none" w="med" len="med"/>
            <a:tailEnd type="none" w="med" len="med"/>
          </a:ln>
        </p:spPr>
      </p:cxnSp>
      <p:sp>
        <p:nvSpPr>
          <p:cNvPr id="1661" name="Google Shape;1661;p118"/>
          <p:cNvSpPr/>
          <p:nvPr/>
        </p:nvSpPr>
        <p:spPr>
          <a:xfrm>
            <a:off x="597725" y="6218775"/>
            <a:ext cx="1057200" cy="315300"/>
          </a:xfrm>
          <a:prstGeom prst="roundRect">
            <a:avLst>
              <a:gd name="adj" fmla="val 44457"/>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u="sng">
                <a:solidFill>
                  <a:schemeClr val="lt1"/>
                </a:solidFill>
                <a:hlinkClick r:id="rId6">
                  <a:extLst>
                    <a:ext uri="{A12FA001-AC4F-418D-AE19-62706E023703}">
                      <ahyp:hlinkClr xmlns:ahyp="http://schemas.microsoft.com/office/drawing/2018/hyperlinkcolor" val="tx"/>
                    </a:ext>
                  </a:extLst>
                </a:hlinkClick>
              </a:rPr>
              <a:t>More info</a:t>
            </a:r>
            <a:endParaRPr b="1">
              <a:solidFill>
                <a:schemeClr val="lt1"/>
              </a:solidFill>
            </a:endParaRPr>
          </a:p>
        </p:txBody>
      </p:sp>
      <p:cxnSp>
        <p:nvCxnSpPr>
          <p:cNvPr id="1662" name="Google Shape;1662;p118"/>
          <p:cNvCxnSpPr>
            <a:stCxn id="1661" idx="3"/>
          </p:cNvCxnSpPr>
          <p:nvPr/>
        </p:nvCxnSpPr>
        <p:spPr>
          <a:xfrm>
            <a:off x="1654925" y="6376425"/>
            <a:ext cx="543000" cy="0"/>
          </a:xfrm>
          <a:prstGeom prst="straightConnector1">
            <a:avLst/>
          </a:prstGeom>
          <a:noFill/>
          <a:ln w="19050" cap="flat" cmpd="sng">
            <a:solidFill>
              <a:srgbClr val="FBCA9D"/>
            </a:solidFill>
            <a:prstDash val="dot"/>
            <a:round/>
            <a:headEnd type="none" w="med" len="med"/>
            <a:tailEnd type="triangle" w="med" len="med"/>
          </a:ln>
        </p:spPr>
      </p:cxnSp>
      <p:sp>
        <p:nvSpPr>
          <p:cNvPr id="1663" name="Google Shape;1663;p118"/>
          <p:cNvSpPr/>
          <p:nvPr/>
        </p:nvSpPr>
        <p:spPr>
          <a:xfrm rot="-5400000">
            <a:off x="1421525" y="6319488"/>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18"/>
          <p:cNvSpPr txBox="1"/>
          <p:nvPr/>
        </p:nvSpPr>
        <p:spPr>
          <a:xfrm>
            <a:off x="566955" y="126725"/>
            <a:ext cx="410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Agusriady Saputra/UNDP Indonesia</a:t>
            </a:r>
            <a:endParaRPr sz="1100">
              <a:solidFill>
                <a:schemeClr val="lt1"/>
              </a:solidFill>
            </a:endParaRPr>
          </a:p>
        </p:txBody>
      </p:sp>
      <p:sp>
        <p:nvSpPr>
          <p:cNvPr id="1665" name="Google Shape;1665;p118"/>
          <p:cNvSpPr txBox="1"/>
          <p:nvPr/>
        </p:nvSpPr>
        <p:spPr>
          <a:xfrm>
            <a:off x="5692042" y="6471900"/>
            <a:ext cx="500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002060"/>
                </a:solidFill>
              </a:rPr>
              <a:t>Case study research done based on publicly available sources.</a:t>
            </a:r>
            <a:endParaRPr sz="800">
              <a:solidFill>
                <a:srgbClr val="002060"/>
              </a:solidFill>
            </a:endParaRPr>
          </a:p>
        </p:txBody>
      </p:sp>
      <p:sp>
        <p:nvSpPr>
          <p:cNvPr id="5" name="Google Shape;1616;p117">
            <a:extLst>
              <a:ext uri="{FF2B5EF4-FFF2-40B4-BE49-F238E27FC236}">
                <a16:creationId xmlns:a16="http://schemas.microsoft.com/office/drawing/2014/main" id="{466F5E22-FA33-EC0E-0588-1FD7704D81AE}"/>
              </a:ext>
            </a:extLst>
          </p:cNvPr>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a:lnSpc>
                <a:spcPct val="114999"/>
              </a:lnSpc>
            </a:pPr>
            <a:r>
              <a:rPr lang="en" sz="700">
                <a:solidFill>
                  <a:schemeClr val="lt1"/>
                </a:solidFill>
              </a:rPr>
              <a:t>EXAMPLES OF MULTI-STAKEHOLDER COLLABORATION AT DIFFERENT GOVERNMENT LEVELS </a:t>
            </a:r>
            <a:endParaRPr lang="en-US" sz="7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119"/>
          <p:cNvSpPr/>
          <p:nvPr/>
        </p:nvSpPr>
        <p:spPr>
          <a:xfrm>
            <a:off x="0" y="0"/>
            <a:ext cx="4486200" cy="5619900"/>
          </a:xfrm>
          <a:prstGeom prst="rect">
            <a:avLst/>
          </a:prstGeom>
          <a:solidFill>
            <a:srgbClr val="0C7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2" name="Google Shape;1672;p119"/>
          <p:cNvPicPr preferRelativeResize="0"/>
          <p:nvPr/>
        </p:nvPicPr>
        <p:blipFill>
          <a:blip r:embed="rId3">
            <a:alphaModFix/>
          </a:blip>
          <a:stretch>
            <a:fillRect/>
          </a:stretch>
        </p:blipFill>
        <p:spPr>
          <a:xfrm>
            <a:off x="48208" y="85531"/>
            <a:ext cx="217725" cy="174175"/>
          </a:xfrm>
          <a:prstGeom prst="rect">
            <a:avLst/>
          </a:prstGeom>
          <a:noFill/>
          <a:ln>
            <a:noFill/>
          </a:ln>
        </p:spPr>
      </p:pic>
      <p:sp>
        <p:nvSpPr>
          <p:cNvPr id="1673" name="Google Shape;1673;p119"/>
          <p:cNvSpPr/>
          <p:nvPr/>
        </p:nvSpPr>
        <p:spPr>
          <a:xfrm>
            <a:off x="5352100" y="369457"/>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19"/>
          <p:cNvSpPr/>
          <p:nvPr/>
        </p:nvSpPr>
        <p:spPr>
          <a:xfrm>
            <a:off x="5459113" y="471707"/>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675" name="Google Shape;1675;p119"/>
          <p:cNvSpPr/>
          <p:nvPr/>
        </p:nvSpPr>
        <p:spPr>
          <a:xfrm>
            <a:off x="5352100" y="2284002"/>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19"/>
          <p:cNvSpPr/>
          <p:nvPr/>
        </p:nvSpPr>
        <p:spPr>
          <a:xfrm>
            <a:off x="5459113" y="2386252"/>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677" name="Google Shape;1677;p119"/>
          <p:cNvCxnSpPr>
            <a:stCxn id="1673" idx="4"/>
            <a:endCxn id="1675" idx="0"/>
          </p:cNvCxnSpPr>
          <p:nvPr/>
        </p:nvCxnSpPr>
        <p:spPr>
          <a:xfrm>
            <a:off x="5509750" y="684757"/>
            <a:ext cx="0" cy="1599245"/>
          </a:xfrm>
          <a:prstGeom prst="straightConnector1">
            <a:avLst/>
          </a:prstGeom>
          <a:noFill/>
          <a:ln w="19050" cap="flat" cmpd="sng">
            <a:solidFill>
              <a:srgbClr val="66679A"/>
            </a:solidFill>
            <a:prstDash val="dot"/>
            <a:round/>
            <a:headEnd type="none" w="med" len="med"/>
            <a:tailEnd type="none" w="med" len="med"/>
          </a:ln>
        </p:spPr>
      </p:cxnSp>
      <p:pic>
        <p:nvPicPr>
          <p:cNvPr id="1678" name="Google Shape;1678;p119"/>
          <p:cNvPicPr preferRelativeResize="0"/>
          <p:nvPr/>
        </p:nvPicPr>
        <p:blipFill rotWithShape="1">
          <a:blip r:embed="rId4">
            <a:alphaModFix/>
          </a:blip>
          <a:srcRect l="15884" r="39318"/>
          <a:stretch/>
        </p:blipFill>
        <p:spPr>
          <a:xfrm>
            <a:off x="304825" y="0"/>
            <a:ext cx="4616202" cy="6858125"/>
          </a:xfrm>
          <a:prstGeom prst="rect">
            <a:avLst/>
          </a:prstGeom>
          <a:noFill/>
          <a:ln>
            <a:noFill/>
          </a:ln>
        </p:spPr>
      </p:pic>
      <p:pic>
        <p:nvPicPr>
          <p:cNvPr id="1679" name="Google Shape;1679;p119"/>
          <p:cNvPicPr preferRelativeResize="0"/>
          <p:nvPr/>
        </p:nvPicPr>
        <p:blipFill rotWithShape="1">
          <a:blip r:embed="rId5">
            <a:alphaModFix/>
          </a:blip>
          <a:srcRect l="-1388" t="25077" r="73784" b="22624"/>
          <a:stretch/>
        </p:blipFill>
        <p:spPr>
          <a:xfrm>
            <a:off x="304825" y="0"/>
            <a:ext cx="3524225" cy="6858000"/>
          </a:xfrm>
          <a:prstGeom prst="rect">
            <a:avLst/>
          </a:prstGeom>
          <a:noFill/>
          <a:ln>
            <a:noFill/>
          </a:ln>
        </p:spPr>
      </p:pic>
      <p:sp>
        <p:nvSpPr>
          <p:cNvPr id="1680" name="Google Shape;1680;p119"/>
          <p:cNvSpPr/>
          <p:nvPr/>
        </p:nvSpPr>
        <p:spPr>
          <a:xfrm>
            <a:off x="304625" y="3048000"/>
            <a:ext cx="4616100" cy="3808500"/>
          </a:xfrm>
          <a:prstGeom prst="rect">
            <a:avLst/>
          </a:prstGeom>
          <a:gradFill>
            <a:gsLst>
              <a:gs pos="0">
                <a:srgbClr val="0C76BC"/>
              </a:gs>
              <a:gs pos="100000">
                <a:srgbClr val="0C76BC">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19"/>
          <p:cNvSpPr txBox="1">
            <a:spLocks noGrp="1"/>
          </p:cNvSpPr>
          <p:nvPr>
            <p:ph type="title"/>
          </p:nvPr>
        </p:nvSpPr>
        <p:spPr>
          <a:xfrm>
            <a:off x="457225" y="4461875"/>
            <a:ext cx="41910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1400" b="0">
                <a:solidFill>
                  <a:schemeClr val="lt1"/>
                </a:solidFill>
              </a:rPr>
              <a:t>LANDSCAPE &amp; MULTI-SCALE</a:t>
            </a:r>
            <a:endParaRPr sz="1400" b="0">
              <a:solidFill>
                <a:schemeClr val="lt1"/>
              </a:solidFill>
            </a:endParaRPr>
          </a:p>
          <a:p>
            <a:pPr marL="0" lvl="0" indent="0" algn="l" rtl="0">
              <a:spcBef>
                <a:spcPts val="0"/>
              </a:spcBef>
              <a:spcAft>
                <a:spcPts val="0"/>
              </a:spcAft>
              <a:buNone/>
            </a:pPr>
            <a:r>
              <a:rPr lang="en" sz="1400" b="0">
                <a:solidFill>
                  <a:schemeClr val="lt1"/>
                </a:solidFill>
              </a:rPr>
              <a:t>(Provincial &amp; District)</a:t>
            </a:r>
            <a:endParaRPr sz="1400" b="0">
              <a:solidFill>
                <a:schemeClr val="lt1"/>
              </a:solidFill>
            </a:endParaRPr>
          </a:p>
          <a:p>
            <a:pPr marL="0" lvl="0" indent="0" algn="l" rtl="0">
              <a:spcBef>
                <a:spcPts val="0"/>
              </a:spcBef>
              <a:spcAft>
                <a:spcPts val="0"/>
              </a:spcAft>
              <a:buNone/>
            </a:pPr>
            <a:r>
              <a:rPr lang="en" sz="2600">
                <a:solidFill>
                  <a:schemeClr val="lt1"/>
                </a:solidFill>
              </a:rPr>
              <a:t>Coalition for Sustainable Livelihoods (CSL)</a:t>
            </a:r>
            <a:endParaRPr sz="2600">
              <a:solidFill>
                <a:schemeClr val="lt1"/>
              </a:solidFill>
            </a:endParaRPr>
          </a:p>
        </p:txBody>
      </p:sp>
      <p:sp>
        <p:nvSpPr>
          <p:cNvPr id="1682" name="Google Shape;1682;p119"/>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is it?</a:t>
            </a:r>
            <a:endParaRPr b="1">
              <a:solidFill>
                <a:srgbClr val="2CB8C7"/>
              </a:solidFill>
            </a:endParaRPr>
          </a:p>
          <a:p>
            <a:pPr>
              <a:lnSpc>
                <a:spcPct val="115000"/>
              </a:lnSpc>
            </a:pPr>
            <a:r>
              <a:rPr lang="en" sz="1100">
                <a:solidFill>
                  <a:srgbClr val="2C2D60"/>
                </a:solidFill>
              </a:rPr>
              <a:t>The </a:t>
            </a:r>
            <a:r>
              <a:rPr lang="en" sz="1100" u="sng">
                <a:solidFill>
                  <a:schemeClr val="hlink"/>
                </a:solidFill>
                <a:hlinkClick r:id="rId6">
                  <a:extLst>
                    <a:ext uri="{A12FA001-AC4F-418D-AE19-62706E023703}">
                      <ahyp:hlinkClr xmlns:ahyp="http://schemas.microsoft.com/office/drawing/2018/hyperlinkcolor" val="tx"/>
                    </a:ext>
                  </a:extLst>
                </a:hlinkClick>
              </a:rPr>
              <a:t>Coalition for Sustainable Livelihoods</a:t>
            </a:r>
            <a:r>
              <a:rPr lang="en" sz="1100">
                <a:solidFill>
                  <a:srgbClr val="2C2D60"/>
                </a:solidFill>
              </a:rPr>
              <a:t> (CSL) is a multi-stakeholder, place-based platform that provides a </a:t>
            </a:r>
            <a:r>
              <a:rPr lang="en" sz="1100" b="1">
                <a:solidFill>
                  <a:srgbClr val="2C2D60"/>
                </a:solidFill>
              </a:rPr>
              <a:t>forum for stakeholders to understand their shared interests, align around common objectives, and drive collective action and investment to advance sustainable development goals</a:t>
            </a:r>
            <a:r>
              <a:rPr lang="en" sz="1100">
                <a:solidFill>
                  <a:srgbClr val="2C2D60"/>
                </a:solidFill>
              </a:rPr>
              <a:t> across North Sumatra and Aceh in Indonesia. The CSL is helping to create stronger alignment between government </a:t>
            </a:r>
            <a:r>
              <a:rPr lang="en" sz="1100" err="1">
                <a:solidFill>
                  <a:srgbClr val="2C2D60"/>
                </a:solidFill>
              </a:rPr>
              <a:t>programmes</a:t>
            </a:r>
            <a:r>
              <a:rPr lang="en" sz="1100">
                <a:solidFill>
                  <a:srgbClr val="2C2D60"/>
                </a:solidFill>
              </a:rPr>
              <a:t> and policies such as the </a:t>
            </a:r>
            <a:r>
              <a:rPr lang="en" sz="1100" u="sng">
                <a:solidFill>
                  <a:schemeClr val="hlink"/>
                </a:solidFill>
                <a:hlinkClick r:id="rId7">
                  <a:extLst>
                    <a:ext uri="{A12FA001-AC4F-418D-AE19-62706E023703}">
                      <ahyp:hlinkClr xmlns:ahyp="http://schemas.microsoft.com/office/drawing/2018/hyperlinkcolor" val="tx"/>
                    </a:ext>
                  </a:extLst>
                </a:hlinkClick>
              </a:rPr>
              <a:t>Indonesian National Action Plan for Sustainable Palm Oil</a:t>
            </a:r>
            <a:r>
              <a:rPr lang="en" sz="1100">
                <a:solidFill>
                  <a:srgbClr val="2C2D60"/>
                </a:solidFill>
              </a:rPr>
              <a:t>, the North Sumatra Provincial Action Plan, and private sector investments in sustainable supply chains.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As an outcome of two workshops consisting of ~130 participants each, five working groups, broad stakeholder engagement across government, private sector, financial institutions and civil society, and advisory from its Interim Steering Group, CSL defined a </a:t>
            </a:r>
            <a:r>
              <a:rPr lang="en" sz="1100" b="1">
                <a:solidFill>
                  <a:srgbClr val="2C2D60"/>
                </a:solidFill>
              </a:rPr>
              <a:t>common vision and three-year roadmap for operationalizing the platform.</a:t>
            </a:r>
            <a:r>
              <a:rPr lang="en" sz="1100">
                <a:solidFill>
                  <a:srgbClr val="2C2D60"/>
                </a:solidFill>
              </a:rPr>
              <a:t> A CSL secretariat has been established, metrics are being developed, and collectively, CSL partners are leading initiatives in three districts that are focused on building smallholder farmer productivity, halting illegal deforestation, restoring degraded lands and strengthening forest management.​</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Who is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CSL is establishing a membership model. Past and current partners include: Barry Callebaut, Conservation International (CI), Danone, Earthworm Foundation, The Sustainable Trade Initiative (IDH), The Livelihoods Fund, Mars Wrigley, Mondelēz International, PepsiCo, Unilever and the United Nations Development </a:t>
            </a:r>
            <a:r>
              <a:rPr lang="en" sz="1100" err="1">
                <a:solidFill>
                  <a:srgbClr val="2C2D60"/>
                </a:solidFill>
              </a:rPr>
              <a:t>Programme</a:t>
            </a:r>
            <a:r>
              <a:rPr lang="en" sz="1100">
                <a:solidFill>
                  <a:srgbClr val="2C2D60"/>
                </a:solidFill>
              </a:rPr>
              <a:t> (UNDP) through the Good Growth Partnership.</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are companies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Private sector partners are </a:t>
            </a:r>
            <a:r>
              <a:rPr lang="en" sz="1100" b="1">
                <a:solidFill>
                  <a:srgbClr val="2C2D60"/>
                </a:solidFill>
              </a:rPr>
              <a:t>participating in CSL’s Interim Steering Group, investing in CSL’s platform and landscape/district initiatives, and leveraging funding </a:t>
            </a:r>
            <a:r>
              <a:rPr lang="en" sz="1100">
                <a:solidFill>
                  <a:srgbClr val="2C2D60"/>
                </a:solidFill>
              </a:rPr>
              <a:t>to </a:t>
            </a:r>
            <a:r>
              <a:rPr lang="en" sz="1100" err="1">
                <a:solidFill>
                  <a:srgbClr val="2C2D60"/>
                </a:solidFill>
              </a:rPr>
              <a:t>catalyse</a:t>
            </a:r>
            <a:r>
              <a:rPr lang="en" sz="1100">
                <a:solidFill>
                  <a:srgbClr val="2C2D60"/>
                </a:solidFill>
              </a:rPr>
              <a:t> new, complementary initiatives.</a:t>
            </a:r>
            <a:endParaRPr sz="1100">
              <a:solidFill>
                <a:srgbClr val="2C2D60"/>
              </a:solidFill>
            </a:endParaRPr>
          </a:p>
        </p:txBody>
      </p:sp>
      <p:sp>
        <p:nvSpPr>
          <p:cNvPr id="1683" name="Google Shape;1683;p119"/>
          <p:cNvSpPr/>
          <p:nvPr/>
        </p:nvSpPr>
        <p:spPr>
          <a:xfrm>
            <a:off x="5352100" y="425535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19"/>
          <p:cNvSpPr/>
          <p:nvPr/>
        </p:nvSpPr>
        <p:spPr>
          <a:xfrm>
            <a:off x="5459113" y="435760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685" name="Google Shape;1685;p119"/>
          <p:cNvSpPr/>
          <p:nvPr/>
        </p:nvSpPr>
        <p:spPr>
          <a:xfrm>
            <a:off x="5352100" y="5645634"/>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19"/>
          <p:cNvSpPr/>
          <p:nvPr/>
        </p:nvSpPr>
        <p:spPr>
          <a:xfrm>
            <a:off x="5459113" y="5747884"/>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687" name="Google Shape;1687;p119"/>
          <p:cNvCxnSpPr>
            <a:stCxn id="1683" idx="4"/>
            <a:endCxn id="1685" idx="0"/>
          </p:cNvCxnSpPr>
          <p:nvPr/>
        </p:nvCxnSpPr>
        <p:spPr>
          <a:xfrm>
            <a:off x="5509750" y="4570655"/>
            <a:ext cx="0" cy="1074979"/>
          </a:xfrm>
          <a:prstGeom prst="straightConnector1">
            <a:avLst/>
          </a:prstGeom>
          <a:noFill/>
          <a:ln w="19050" cap="flat" cmpd="sng">
            <a:solidFill>
              <a:srgbClr val="66679A"/>
            </a:solidFill>
            <a:prstDash val="dot"/>
            <a:round/>
            <a:headEnd type="none" w="med" len="med"/>
            <a:tailEnd type="none" w="med" len="med"/>
          </a:ln>
        </p:spPr>
      </p:cxnSp>
      <p:cxnSp>
        <p:nvCxnSpPr>
          <p:cNvPr id="1688" name="Google Shape;1688;p119"/>
          <p:cNvCxnSpPr>
            <a:stCxn id="1675" idx="4"/>
            <a:endCxn id="1683" idx="0"/>
          </p:cNvCxnSpPr>
          <p:nvPr/>
        </p:nvCxnSpPr>
        <p:spPr>
          <a:xfrm>
            <a:off x="5509750" y="2599302"/>
            <a:ext cx="0" cy="1656053"/>
          </a:xfrm>
          <a:prstGeom prst="straightConnector1">
            <a:avLst/>
          </a:prstGeom>
          <a:noFill/>
          <a:ln w="19050" cap="flat" cmpd="sng">
            <a:solidFill>
              <a:srgbClr val="66679A"/>
            </a:solidFill>
            <a:prstDash val="dot"/>
            <a:round/>
            <a:headEnd type="none" w="med" len="med"/>
            <a:tailEnd type="none" w="med" len="med"/>
          </a:ln>
        </p:spPr>
      </p:cxnSp>
      <p:sp>
        <p:nvSpPr>
          <p:cNvPr id="1689" name="Google Shape;1689;p119"/>
          <p:cNvSpPr/>
          <p:nvPr/>
        </p:nvSpPr>
        <p:spPr>
          <a:xfrm>
            <a:off x="597725" y="6218775"/>
            <a:ext cx="1057200" cy="315300"/>
          </a:xfrm>
          <a:prstGeom prst="roundRect">
            <a:avLst>
              <a:gd name="adj" fmla="val 44457"/>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u="sng">
                <a:solidFill>
                  <a:schemeClr val="lt1"/>
                </a:solidFill>
                <a:hlinkClick r:id="rId6">
                  <a:extLst>
                    <a:ext uri="{A12FA001-AC4F-418D-AE19-62706E023703}">
                      <ahyp:hlinkClr xmlns:ahyp="http://schemas.microsoft.com/office/drawing/2018/hyperlinkcolor" val="tx"/>
                    </a:ext>
                  </a:extLst>
                </a:hlinkClick>
              </a:rPr>
              <a:t>More info</a:t>
            </a:r>
            <a:endParaRPr b="1">
              <a:solidFill>
                <a:schemeClr val="lt1"/>
              </a:solidFill>
            </a:endParaRPr>
          </a:p>
        </p:txBody>
      </p:sp>
      <p:cxnSp>
        <p:nvCxnSpPr>
          <p:cNvPr id="1690" name="Google Shape;1690;p119"/>
          <p:cNvCxnSpPr>
            <a:stCxn id="1689" idx="3"/>
          </p:cNvCxnSpPr>
          <p:nvPr/>
        </p:nvCxnSpPr>
        <p:spPr>
          <a:xfrm>
            <a:off x="1654925" y="6376425"/>
            <a:ext cx="543000" cy="0"/>
          </a:xfrm>
          <a:prstGeom prst="straightConnector1">
            <a:avLst/>
          </a:prstGeom>
          <a:noFill/>
          <a:ln w="19050" cap="flat" cmpd="sng">
            <a:solidFill>
              <a:srgbClr val="FBCA9D"/>
            </a:solidFill>
            <a:prstDash val="dot"/>
            <a:round/>
            <a:headEnd type="none" w="med" len="med"/>
            <a:tailEnd type="triangle" w="med" len="med"/>
          </a:ln>
        </p:spPr>
      </p:cxnSp>
      <p:sp>
        <p:nvSpPr>
          <p:cNvPr id="1691" name="Google Shape;1691;p119"/>
          <p:cNvSpPr/>
          <p:nvPr/>
        </p:nvSpPr>
        <p:spPr>
          <a:xfrm rot="-5400000">
            <a:off x="1421525" y="6319488"/>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19"/>
          <p:cNvSpPr txBox="1"/>
          <p:nvPr/>
        </p:nvSpPr>
        <p:spPr>
          <a:xfrm>
            <a:off x="566955" y="126725"/>
            <a:ext cx="410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Shutterstock</a:t>
            </a:r>
            <a:endParaRPr sz="1100">
              <a:solidFill>
                <a:schemeClr val="lt1"/>
              </a:solidFill>
            </a:endParaRPr>
          </a:p>
        </p:txBody>
      </p:sp>
      <p:sp>
        <p:nvSpPr>
          <p:cNvPr id="1693" name="Google Shape;1693;p119"/>
          <p:cNvSpPr txBox="1"/>
          <p:nvPr/>
        </p:nvSpPr>
        <p:spPr>
          <a:xfrm>
            <a:off x="5692042" y="6471900"/>
            <a:ext cx="500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002060"/>
                </a:solidFill>
              </a:rPr>
              <a:t>Case study research done based on publicly available sources.</a:t>
            </a:r>
            <a:endParaRPr sz="800">
              <a:solidFill>
                <a:srgbClr val="002060"/>
              </a:solidFill>
            </a:endParaRPr>
          </a:p>
        </p:txBody>
      </p:sp>
      <p:sp>
        <p:nvSpPr>
          <p:cNvPr id="5" name="Google Shape;1616;p117">
            <a:extLst>
              <a:ext uri="{FF2B5EF4-FFF2-40B4-BE49-F238E27FC236}">
                <a16:creationId xmlns:a16="http://schemas.microsoft.com/office/drawing/2014/main" id="{9CDECD3F-95ED-772C-9535-61D615C25855}"/>
              </a:ext>
            </a:extLst>
          </p:cNvPr>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a:lnSpc>
                <a:spcPct val="114999"/>
              </a:lnSpc>
            </a:pPr>
            <a:r>
              <a:rPr lang="en" sz="700">
                <a:solidFill>
                  <a:schemeClr val="lt1"/>
                </a:solidFill>
              </a:rPr>
              <a:t>EXAMPLES OF MULTI-STAKEHOLDER COLLABORATION AT DIFFERENT GOVERNMENT LEVELS </a:t>
            </a:r>
            <a:endParaRPr lang="en-US" sz="7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Google Shape;1698;p120"/>
          <p:cNvSpPr/>
          <p:nvPr/>
        </p:nvSpPr>
        <p:spPr>
          <a:xfrm>
            <a:off x="0" y="0"/>
            <a:ext cx="12193200" cy="57810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9" name="Google Shape;1699;p120"/>
          <p:cNvPicPr preferRelativeResize="0"/>
          <p:nvPr/>
        </p:nvPicPr>
        <p:blipFill rotWithShape="1">
          <a:blip r:embed="rId3">
            <a:alphaModFix/>
          </a:blip>
          <a:srcRect t="12582" b="5604"/>
          <a:stretch/>
        </p:blipFill>
        <p:spPr>
          <a:xfrm>
            <a:off x="615450" y="538525"/>
            <a:ext cx="11577750" cy="6319475"/>
          </a:xfrm>
          <a:prstGeom prst="rect">
            <a:avLst/>
          </a:prstGeom>
          <a:noFill/>
          <a:ln>
            <a:noFill/>
          </a:ln>
        </p:spPr>
      </p:pic>
      <p:pic>
        <p:nvPicPr>
          <p:cNvPr id="1700" name="Google Shape;1700;p120"/>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1701" name="Google Shape;1701;p120"/>
          <p:cNvSpPr/>
          <p:nvPr/>
        </p:nvSpPr>
        <p:spPr>
          <a:xfrm>
            <a:off x="615500" y="2396400"/>
            <a:ext cx="11577900" cy="4461600"/>
          </a:xfrm>
          <a:prstGeom prst="rect">
            <a:avLst/>
          </a:prstGeom>
          <a:gradFill>
            <a:gsLst>
              <a:gs pos="0">
                <a:srgbClr val="2CB8C7"/>
              </a:gs>
              <a:gs pos="100000">
                <a:srgbClr val="2CB8C7">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20"/>
          <p:cNvSpPr txBox="1">
            <a:spLocks noGrp="1"/>
          </p:cNvSpPr>
          <p:nvPr>
            <p:ph type="title"/>
          </p:nvPr>
        </p:nvSpPr>
        <p:spPr>
          <a:xfrm>
            <a:off x="975175" y="4806425"/>
            <a:ext cx="9857400" cy="93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3200" b="1">
                <a:solidFill>
                  <a:schemeClr val="lt1"/>
                </a:solidFill>
              </a:rPr>
              <a:t>Examples of business engagement collaborating for impact beyond their value chains </a:t>
            </a:r>
            <a:endParaRPr sz="3200" b="1">
              <a:solidFill>
                <a:schemeClr val="lt1"/>
              </a:solidFill>
            </a:endParaRPr>
          </a:p>
        </p:txBody>
      </p:sp>
      <p:sp>
        <p:nvSpPr>
          <p:cNvPr id="1703" name="Google Shape;1703;p120"/>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20"/>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05" name="Google Shape;1705;p120"/>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1706" name="Google Shape;1706;p120"/>
          <p:cNvSpPr txBox="1"/>
          <p:nvPr/>
        </p:nvSpPr>
        <p:spPr>
          <a:xfrm>
            <a:off x="8319225" y="6361175"/>
            <a:ext cx="3636000" cy="456248"/>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a:t>
            </a:r>
            <a:r>
              <a:rPr lang="pt-BR" sz="1100" b="0" i="0" u="none" strike="noStrike">
                <a:solidFill>
                  <a:srgbClr val="FFFFFF"/>
                </a:solidFill>
                <a:effectLst/>
                <a:latin typeface="Arial" panose="020B0604020202020204" pitchFamily="34" charset="0"/>
              </a:rPr>
              <a:t> IDH </a:t>
            </a:r>
            <a:r>
              <a:rPr lang="pt-BR" sz="1100" b="0" i="0" u="none" strike="noStrike" err="1">
                <a:solidFill>
                  <a:srgbClr val="FFFFFF"/>
                </a:solidFill>
                <a:effectLst/>
                <a:latin typeface="Arial" panose="020B0604020202020204" pitchFamily="34" charset="0"/>
              </a:rPr>
              <a:t>SourceUp</a:t>
            </a:r>
            <a:r>
              <a:rPr lang="en" sz="1100">
                <a:solidFill>
                  <a:schemeClr val="lt1"/>
                </a:solidFill>
              </a:rPr>
              <a:t> </a:t>
            </a:r>
            <a:endParaRPr sz="1100">
              <a:solidFill>
                <a:schemeClr val="lt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121"/>
          <p:cNvSpPr/>
          <p:nvPr/>
        </p:nvSpPr>
        <p:spPr>
          <a:xfrm>
            <a:off x="0" y="0"/>
            <a:ext cx="4486200" cy="5619900"/>
          </a:xfrm>
          <a:prstGeom prst="rect">
            <a:avLst/>
          </a:prstGeom>
          <a:solidFill>
            <a:srgbClr val="47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21"/>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SzPts val="275"/>
              <a:buNone/>
            </a:pPr>
            <a:r>
              <a:rPr lang="en" sz="700">
                <a:solidFill>
                  <a:schemeClr val="lt1"/>
                </a:solidFill>
              </a:rPr>
              <a:t>EXAMPLES OF BUSINESS ENGAGEMENT COLLABORATING FOR IMPACT BEYOND THEIR VALUE CHAINS</a:t>
            </a:r>
            <a:endParaRPr>
              <a:solidFill>
                <a:schemeClr val="lt1"/>
              </a:solidFill>
            </a:endParaRPr>
          </a:p>
        </p:txBody>
      </p:sp>
      <p:sp>
        <p:nvSpPr>
          <p:cNvPr id="1713" name="Google Shape;1713;p121"/>
          <p:cNvSpPr/>
          <p:nvPr/>
        </p:nvSpPr>
        <p:spPr>
          <a:xfrm>
            <a:off x="5352100" y="81344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21"/>
          <p:cNvSpPr/>
          <p:nvPr/>
        </p:nvSpPr>
        <p:spPr>
          <a:xfrm>
            <a:off x="5459113" y="91569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715" name="Google Shape;1715;p121"/>
          <p:cNvSpPr/>
          <p:nvPr/>
        </p:nvSpPr>
        <p:spPr>
          <a:xfrm>
            <a:off x="5352100" y="239618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21"/>
          <p:cNvSpPr/>
          <p:nvPr/>
        </p:nvSpPr>
        <p:spPr>
          <a:xfrm>
            <a:off x="5459113" y="249843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717" name="Google Shape;1717;p121"/>
          <p:cNvCxnSpPr>
            <a:stCxn id="1713" idx="4"/>
            <a:endCxn id="1715" idx="0"/>
          </p:cNvCxnSpPr>
          <p:nvPr/>
        </p:nvCxnSpPr>
        <p:spPr>
          <a:xfrm>
            <a:off x="5509750" y="1128743"/>
            <a:ext cx="0" cy="1267442"/>
          </a:xfrm>
          <a:prstGeom prst="straightConnector1">
            <a:avLst/>
          </a:prstGeom>
          <a:noFill/>
          <a:ln w="19050" cap="flat" cmpd="sng">
            <a:solidFill>
              <a:srgbClr val="66679A"/>
            </a:solidFill>
            <a:prstDash val="dot"/>
            <a:round/>
            <a:headEnd type="none" w="med" len="med"/>
            <a:tailEnd type="none" w="med" len="med"/>
          </a:ln>
        </p:spPr>
      </p:cxnSp>
      <p:pic>
        <p:nvPicPr>
          <p:cNvPr id="1718" name="Google Shape;1718;p121"/>
          <p:cNvPicPr preferRelativeResize="0"/>
          <p:nvPr/>
        </p:nvPicPr>
        <p:blipFill rotWithShape="1">
          <a:blip r:embed="rId3">
            <a:alphaModFix/>
          </a:blip>
          <a:srcRect l="23460" r="31621"/>
          <a:stretch/>
        </p:blipFill>
        <p:spPr>
          <a:xfrm>
            <a:off x="304825" y="0"/>
            <a:ext cx="4616201" cy="6858124"/>
          </a:xfrm>
          <a:prstGeom prst="rect">
            <a:avLst/>
          </a:prstGeom>
          <a:noFill/>
          <a:ln>
            <a:noFill/>
          </a:ln>
        </p:spPr>
      </p:pic>
      <p:pic>
        <p:nvPicPr>
          <p:cNvPr id="1719" name="Google Shape;1719;p121"/>
          <p:cNvPicPr preferRelativeResize="0"/>
          <p:nvPr/>
        </p:nvPicPr>
        <p:blipFill rotWithShape="1">
          <a:blip r:embed="rId4">
            <a:alphaModFix/>
          </a:blip>
          <a:srcRect l="-1388" t="25077" r="73784" b="22624"/>
          <a:stretch/>
        </p:blipFill>
        <p:spPr>
          <a:xfrm>
            <a:off x="304825" y="0"/>
            <a:ext cx="3524225" cy="6858000"/>
          </a:xfrm>
          <a:prstGeom prst="rect">
            <a:avLst/>
          </a:prstGeom>
          <a:noFill/>
          <a:ln>
            <a:noFill/>
          </a:ln>
        </p:spPr>
      </p:pic>
      <p:sp>
        <p:nvSpPr>
          <p:cNvPr id="1720" name="Google Shape;1720;p121"/>
          <p:cNvSpPr/>
          <p:nvPr/>
        </p:nvSpPr>
        <p:spPr>
          <a:xfrm>
            <a:off x="304625" y="3048000"/>
            <a:ext cx="4616100" cy="3808500"/>
          </a:xfrm>
          <a:prstGeom prst="rect">
            <a:avLst/>
          </a:prstGeom>
          <a:gradFill>
            <a:gsLst>
              <a:gs pos="0">
                <a:srgbClr val="46B27C"/>
              </a:gs>
              <a:gs pos="100000">
                <a:srgbClr val="48B27E">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21"/>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endParaRPr sz="1400" b="0">
              <a:solidFill>
                <a:schemeClr val="lt1"/>
              </a:solidFill>
            </a:endParaRPr>
          </a:p>
          <a:p>
            <a:pPr marL="0" lvl="0" indent="0" algn="l" rtl="0">
              <a:spcBef>
                <a:spcPts val="0"/>
              </a:spcBef>
              <a:spcAft>
                <a:spcPts val="0"/>
              </a:spcAft>
              <a:buNone/>
            </a:pPr>
            <a:endParaRPr sz="1400" b="0">
              <a:solidFill>
                <a:schemeClr val="lt1"/>
              </a:solidFill>
            </a:endParaRPr>
          </a:p>
          <a:p>
            <a:pPr marL="0" lvl="0" indent="0" algn="l" rtl="0">
              <a:spcBef>
                <a:spcPts val="0"/>
              </a:spcBef>
              <a:spcAft>
                <a:spcPts val="0"/>
              </a:spcAft>
              <a:buNone/>
            </a:pPr>
            <a:r>
              <a:rPr lang="en" sz="2600">
                <a:solidFill>
                  <a:schemeClr val="lt1"/>
                </a:solidFill>
              </a:rPr>
              <a:t>Cocoa &amp; Forests Initiative</a:t>
            </a:r>
            <a:endParaRPr sz="2600">
              <a:solidFill>
                <a:schemeClr val="lt1"/>
              </a:solidFill>
            </a:endParaRPr>
          </a:p>
        </p:txBody>
      </p:sp>
      <p:pic>
        <p:nvPicPr>
          <p:cNvPr id="1722" name="Google Shape;1722;p121"/>
          <p:cNvPicPr preferRelativeResize="0"/>
          <p:nvPr/>
        </p:nvPicPr>
        <p:blipFill>
          <a:blip r:embed="rId5">
            <a:alphaModFix/>
          </a:blip>
          <a:stretch>
            <a:fillRect/>
          </a:stretch>
        </p:blipFill>
        <p:spPr>
          <a:xfrm>
            <a:off x="48208" y="85531"/>
            <a:ext cx="217725" cy="174175"/>
          </a:xfrm>
          <a:prstGeom prst="rect">
            <a:avLst/>
          </a:prstGeom>
          <a:noFill/>
          <a:ln>
            <a:noFill/>
          </a:ln>
        </p:spPr>
      </p:pic>
      <p:sp>
        <p:nvSpPr>
          <p:cNvPr id="1723" name="Google Shape;1723;p121"/>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is it?</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Cocoa &amp; Forests Initiative (CFI) is </a:t>
            </a:r>
            <a:r>
              <a:rPr lang="en" sz="1100" b="1">
                <a:solidFill>
                  <a:srgbClr val="2C2D60"/>
                </a:solidFill>
              </a:rPr>
              <a:t>an active commitment of top cocoa-producing countries (Côte d’Ivoire, Ghana and Colombia) with leading chocolate and cocoa companies</a:t>
            </a:r>
            <a:r>
              <a:rPr lang="en" sz="1100">
                <a:solidFill>
                  <a:srgbClr val="2C2D60"/>
                </a:solidFill>
              </a:rPr>
              <a:t> to end deforestation and restore forest areas. The Initiative </a:t>
            </a:r>
            <a:r>
              <a:rPr lang="en" sz="1100" b="1">
                <a:solidFill>
                  <a:srgbClr val="2C2D60"/>
                </a:solidFill>
              </a:rPr>
              <a:t>works predominantly at a national level, but is also operating at a landscape level </a:t>
            </a:r>
            <a:r>
              <a:rPr lang="en" sz="1100">
                <a:solidFill>
                  <a:srgbClr val="2C2D60"/>
                </a:solidFill>
              </a:rPr>
              <a:t>through connections to Ghana’s Reducing Emissions from Deforestation and forest Degradation (REDD+) programme.​</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Supported by these national governments, corporate members have distributed almost 13 million forest trees since 2018 and have reached 72% traceability in direct sourcing in both Côte d´Ivoire and Ghana. In 2021, 723,000 farmers have been trained in good agricultural practices and 253,000 have gained access to markets and finance for sustainable production.​</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Who is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Initiative is chaired by the governments of Côte d’Ivoire, Ghana, and Colombia, and is facilitated by The Sustainable Trade Initiative (IDH) and the World Cocoa Foundation. In 2019, the Initiative was expanded to Colombia.​</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are companies involved?</a:t>
            </a:r>
            <a:endParaRPr b="1">
              <a:solidFill>
                <a:srgbClr val="2CB8C7"/>
              </a:solidFill>
            </a:endParaRPr>
          </a:p>
          <a:p>
            <a:pPr marL="0" lvl="0" indent="0" algn="l" rtl="0">
              <a:lnSpc>
                <a:spcPct val="115000"/>
              </a:lnSpc>
              <a:spcBef>
                <a:spcPts val="0"/>
              </a:spcBef>
              <a:spcAft>
                <a:spcPts val="0"/>
              </a:spcAft>
              <a:buNone/>
            </a:pPr>
            <a:r>
              <a:rPr lang="en" sz="1100" b="1">
                <a:solidFill>
                  <a:srgbClr val="2C2D60"/>
                </a:solidFill>
              </a:rPr>
              <a:t>Companies work with national governments to develop implementation plans based on the jointly agreed national priorities. </a:t>
            </a:r>
            <a:r>
              <a:rPr lang="en" sz="1100">
                <a:solidFill>
                  <a:srgbClr val="2C2D60"/>
                </a:solidFill>
              </a:rPr>
              <a:t>The CFI’s model of collaboration – connecting governments, private sector companies and other stakeholders to build a jointly held positive vision and plan of action – has great potential in other commodity-producing regions. ​</a:t>
            </a:r>
            <a:endParaRPr sz="1100">
              <a:solidFill>
                <a:srgbClr val="2C2D60"/>
              </a:solidFill>
            </a:endParaRPr>
          </a:p>
        </p:txBody>
      </p:sp>
      <p:sp>
        <p:nvSpPr>
          <p:cNvPr id="1724" name="Google Shape;1724;p121"/>
          <p:cNvSpPr/>
          <p:nvPr/>
        </p:nvSpPr>
        <p:spPr>
          <a:xfrm>
            <a:off x="5352100" y="379667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21"/>
          <p:cNvSpPr/>
          <p:nvPr/>
        </p:nvSpPr>
        <p:spPr>
          <a:xfrm>
            <a:off x="5459113" y="389892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726" name="Google Shape;1726;p121"/>
          <p:cNvSpPr/>
          <p:nvPr/>
        </p:nvSpPr>
        <p:spPr>
          <a:xfrm>
            <a:off x="5352100" y="479585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21"/>
          <p:cNvSpPr/>
          <p:nvPr/>
        </p:nvSpPr>
        <p:spPr>
          <a:xfrm>
            <a:off x="5459113" y="489810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728" name="Google Shape;1728;p121"/>
          <p:cNvCxnSpPr>
            <a:stCxn id="1724" idx="4"/>
            <a:endCxn id="1726" idx="0"/>
          </p:cNvCxnSpPr>
          <p:nvPr/>
        </p:nvCxnSpPr>
        <p:spPr>
          <a:xfrm>
            <a:off x="5509750" y="4111973"/>
            <a:ext cx="0" cy="683877"/>
          </a:xfrm>
          <a:prstGeom prst="straightConnector1">
            <a:avLst/>
          </a:prstGeom>
          <a:noFill/>
          <a:ln w="19050" cap="flat" cmpd="sng">
            <a:solidFill>
              <a:srgbClr val="66679A"/>
            </a:solidFill>
            <a:prstDash val="dot"/>
            <a:round/>
            <a:headEnd type="none" w="med" len="med"/>
            <a:tailEnd type="none" w="med" len="med"/>
          </a:ln>
        </p:spPr>
      </p:cxnSp>
      <p:cxnSp>
        <p:nvCxnSpPr>
          <p:cNvPr id="1729" name="Google Shape;1729;p121"/>
          <p:cNvCxnSpPr>
            <a:stCxn id="1715" idx="4"/>
            <a:endCxn id="1724" idx="0"/>
          </p:cNvCxnSpPr>
          <p:nvPr/>
        </p:nvCxnSpPr>
        <p:spPr>
          <a:xfrm>
            <a:off x="5509750" y="2711485"/>
            <a:ext cx="0" cy="1085188"/>
          </a:xfrm>
          <a:prstGeom prst="straightConnector1">
            <a:avLst/>
          </a:prstGeom>
          <a:noFill/>
          <a:ln w="19050" cap="flat" cmpd="sng">
            <a:solidFill>
              <a:srgbClr val="66679A"/>
            </a:solidFill>
            <a:prstDash val="dot"/>
            <a:round/>
            <a:headEnd type="none" w="med" len="med"/>
            <a:tailEnd type="none" w="med" len="med"/>
          </a:ln>
        </p:spPr>
      </p:cxnSp>
      <p:sp>
        <p:nvSpPr>
          <p:cNvPr id="1730" name="Google Shape;1730;p121"/>
          <p:cNvSpPr/>
          <p:nvPr/>
        </p:nvSpPr>
        <p:spPr>
          <a:xfrm>
            <a:off x="597725" y="6218775"/>
            <a:ext cx="1057200" cy="315300"/>
          </a:xfrm>
          <a:prstGeom prst="roundRect">
            <a:avLst>
              <a:gd name="adj" fmla="val 44457"/>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u="sng">
                <a:solidFill>
                  <a:schemeClr val="lt1"/>
                </a:solidFill>
                <a:hlinkClick r:id="rId6">
                  <a:extLst>
                    <a:ext uri="{A12FA001-AC4F-418D-AE19-62706E023703}">
                      <ahyp:hlinkClr xmlns:ahyp="http://schemas.microsoft.com/office/drawing/2018/hyperlinkcolor" val="tx"/>
                    </a:ext>
                  </a:extLst>
                </a:hlinkClick>
              </a:rPr>
              <a:t>More info</a:t>
            </a:r>
            <a:endParaRPr b="1">
              <a:solidFill>
                <a:schemeClr val="lt1"/>
              </a:solidFill>
            </a:endParaRPr>
          </a:p>
        </p:txBody>
      </p:sp>
      <p:cxnSp>
        <p:nvCxnSpPr>
          <p:cNvPr id="1731" name="Google Shape;1731;p121"/>
          <p:cNvCxnSpPr>
            <a:stCxn id="1730" idx="3"/>
          </p:cNvCxnSpPr>
          <p:nvPr/>
        </p:nvCxnSpPr>
        <p:spPr>
          <a:xfrm>
            <a:off x="1654925" y="6376425"/>
            <a:ext cx="543000" cy="0"/>
          </a:xfrm>
          <a:prstGeom prst="straightConnector1">
            <a:avLst/>
          </a:prstGeom>
          <a:noFill/>
          <a:ln w="19050" cap="flat" cmpd="sng">
            <a:solidFill>
              <a:srgbClr val="FBCA9D"/>
            </a:solidFill>
            <a:prstDash val="dot"/>
            <a:round/>
            <a:headEnd type="none" w="med" len="med"/>
            <a:tailEnd type="triangle" w="med" len="med"/>
          </a:ln>
        </p:spPr>
      </p:cxnSp>
      <p:sp>
        <p:nvSpPr>
          <p:cNvPr id="1732" name="Google Shape;1732;p121"/>
          <p:cNvSpPr/>
          <p:nvPr/>
        </p:nvSpPr>
        <p:spPr>
          <a:xfrm rot="-5400000">
            <a:off x="1421525" y="6319488"/>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21"/>
          <p:cNvSpPr txBox="1"/>
          <p:nvPr/>
        </p:nvSpPr>
        <p:spPr>
          <a:xfrm>
            <a:off x="566955" y="126725"/>
            <a:ext cx="410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World Cocoa Foundation</a:t>
            </a:r>
            <a:endParaRPr sz="1100">
              <a:solidFill>
                <a:schemeClr val="lt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22"/>
          <p:cNvSpPr/>
          <p:nvPr/>
        </p:nvSpPr>
        <p:spPr>
          <a:xfrm>
            <a:off x="0" y="0"/>
            <a:ext cx="4486200" cy="56199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9" name="Google Shape;1739;p122"/>
          <p:cNvPicPr preferRelativeResize="0"/>
          <p:nvPr/>
        </p:nvPicPr>
        <p:blipFill rotWithShape="1">
          <a:blip r:embed="rId3">
            <a:alphaModFix/>
          </a:blip>
          <a:srcRect l="24775" r="24775"/>
          <a:stretch/>
        </p:blipFill>
        <p:spPr>
          <a:xfrm>
            <a:off x="304925" y="-6548"/>
            <a:ext cx="4616100" cy="6858127"/>
          </a:xfrm>
          <a:prstGeom prst="rect">
            <a:avLst/>
          </a:prstGeom>
          <a:noFill/>
          <a:ln>
            <a:noFill/>
          </a:ln>
        </p:spPr>
      </p:pic>
      <p:sp>
        <p:nvSpPr>
          <p:cNvPr id="1740" name="Google Shape;1740;p122"/>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0"/>
              </a:spcAft>
              <a:buClr>
                <a:schemeClr val="dk1"/>
              </a:buClr>
              <a:buSzPts val="275"/>
              <a:buFont typeface="Arial"/>
              <a:buNone/>
            </a:pPr>
            <a:r>
              <a:rPr lang="en" sz="700">
                <a:solidFill>
                  <a:schemeClr val="lt1"/>
                </a:solidFill>
              </a:rPr>
              <a:t>EXAMPLES OF BUSINESS ENGAGEMENT COLLABORATING FOR IMPACT BEYOND THEIR VALUE CHAINS</a:t>
            </a:r>
            <a:endParaRPr>
              <a:solidFill>
                <a:schemeClr val="lt1"/>
              </a:solidFill>
            </a:endParaRPr>
          </a:p>
          <a:p>
            <a:pPr marL="0" lvl="0" indent="0" algn="l" rtl="0">
              <a:lnSpc>
                <a:spcPct val="95000"/>
              </a:lnSpc>
              <a:spcBef>
                <a:spcPts val="1600"/>
              </a:spcBef>
              <a:spcAft>
                <a:spcPts val="1600"/>
              </a:spcAft>
              <a:buSzPts val="275"/>
              <a:buNone/>
            </a:pPr>
            <a:endParaRPr sz="700">
              <a:solidFill>
                <a:schemeClr val="lt1"/>
              </a:solidFill>
            </a:endParaRPr>
          </a:p>
        </p:txBody>
      </p:sp>
      <p:pic>
        <p:nvPicPr>
          <p:cNvPr id="1741" name="Google Shape;1741;p122"/>
          <p:cNvPicPr preferRelativeResize="0"/>
          <p:nvPr/>
        </p:nvPicPr>
        <p:blipFill rotWithShape="1">
          <a:blip r:embed="rId4">
            <a:alphaModFix/>
          </a:blip>
          <a:srcRect l="-1388" t="25077" r="73784" b="22624"/>
          <a:stretch/>
        </p:blipFill>
        <p:spPr>
          <a:xfrm>
            <a:off x="304825" y="0"/>
            <a:ext cx="3524225" cy="6858000"/>
          </a:xfrm>
          <a:prstGeom prst="rect">
            <a:avLst/>
          </a:prstGeom>
          <a:noFill/>
          <a:ln>
            <a:noFill/>
          </a:ln>
        </p:spPr>
      </p:pic>
      <p:sp>
        <p:nvSpPr>
          <p:cNvPr id="1742" name="Google Shape;1742;p122"/>
          <p:cNvSpPr/>
          <p:nvPr/>
        </p:nvSpPr>
        <p:spPr>
          <a:xfrm>
            <a:off x="304625" y="3048000"/>
            <a:ext cx="4616100" cy="3808500"/>
          </a:xfrm>
          <a:prstGeom prst="rect">
            <a:avLst/>
          </a:prstGeom>
          <a:gradFill>
            <a:gsLst>
              <a:gs pos="0">
                <a:srgbClr val="2CB8C7"/>
              </a:gs>
              <a:gs pos="100000">
                <a:srgbClr val="2CB8C7">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22"/>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2600">
                <a:solidFill>
                  <a:schemeClr val="lt1"/>
                </a:solidFill>
              </a:rPr>
              <a:t>The Soft Commodities Forum</a:t>
            </a:r>
            <a:endParaRPr sz="2600">
              <a:solidFill>
                <a:schemeClr val="lt1"/>
              </a:solidFill>
            </a:endParaRPr>
          </a:p>
        </p:txBody>
      </p:sp>
      <p:pic>
        <p:nvPicPr>
          <p:cNvPr id="1744" name="Google Shape;1744;p122"/>
          <p:cNvPicPr preferRelativeResize="0"/>
          <p:nvPr/>
        </p:nvPicPr>
        <p:blipFill>
          <a:blip r:embed="rId5">
            <a:alphaModFix/>
          </a:blip>
          <a:stretch>
            <a:fillRect/>
          </a:stretch>
        </p:blipFill>
        <p:spPr>
          <a:xfrm>
            <a:off x="48208" y="85531"/>
            <a:ext cx="217725" cy="174175"/>
          </a:xfrm>
          <a:prstGeom prst="rect">
            <a:avLst/>
          </a:prstGeom>
          <a:noFill/>
          <a:ln>
            <a:noFill/>
          </a:ln>
        </p:spPr>
      </p:pic>
      <p:sp>
        <p:nvSpPr>
          <p:cNvPr id="1745" name="Google Shape;1745;p122"/>
          <p:cNvSpPr/>
          <p:nvPr/>
        </p:nvSpPr>
        <p:spPr>
          <a:xfrm>
            <a:off x="5352100" y="693712"/>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22"/>
          <p:cNvSpPr/>
          <p:nvPr/>
        </p:nvSpPr>
        <p:spPr>
          <a:xfrm>
            <a:off x="5459113" y="795962"/>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747" name="Google Shape;1747;p122"/>
          <p:cNvSpPr/>
          <p:nvPr/>
        </p:nvSpPr>
        <p:spPr>
          <a:xfrm>
            <a:off x="5352100" y="2284826"/>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22"/>
          <p:cNvSpPr/>
          <p:nvPr/>
        </p:nvSpPr>
        <p:spPr>
          <a:xfrm>
            <a:off x="5459113" y="2387076"/>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749" name="Google Shape;1749;p122"/>
          <p:cNvCxnSpPr>
            <a:stCxn id="1745" idx="4"/>
            <a:endCxn id="1747" idx="0"/>
          </p:cNvCxnSpPr>
          <p:nvPr/>
        </p:nvCxnSpPr>
        <p:spPr>
          <a:xfrm>
            <a:off x="5509750" y="1009012"/>
            <a:ext cx="0" cy="1275900"/>
          </a:xfrm>
          <a:prstGeom prst="straightConnector1">
            <a:avLst/>
          </a:prstGeom>
          <a:noFill/>
          <a:ln w="19050" cap="flat" cmpd="sng">
            <a:solidFill>
              <a:srgbClr val="66679A"/>
            </a:solidFill>
            <a:prstDash val="dot"/>
            <a:round/>
            <a:headEnd type="none" w="med" len="med"/>
            <a:tailEnd type="none" w="med" len="med"/>
          </a:ln>
        </p:spPr>
      </p:cxnSp>
      <p:sp>
        <p:nvSpPr>
          <p:cNvPr id="1750" name="Google Shape;1750;p122"/>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is it?</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a:t>
            </a:r>
            <a:r>
              <a:rPr lang="en" sz="1100" u="sng">
                <a:solidFill>
                  <a:schemeClr val="hlink"/>
                </a:solidFill>
                <a:hlinkClick r:id="rId6"/>
              </a:rPr>
              <a:t>Soft Commodities Forum</a:t>
            </a:r>
            <a:r>
              <a:rPr lang="en" sz="1100">
                <a:solidFill>
                  <a:srgbClr val="2C2D60"/>
                </a:solidFill>
              </a:rPr>
              <a:t> (SCF) brings together </a:t>
            </a:r>
            <a:r>
              <a:rPr lang="en" sz="1100" b="1">
                <a:solidFill>
                  <a:srgbClr val="2C2D60"/>
                </a:solidFill>
              </a:rPr>
              <a:t>major agribusinesses working with governments, producers, consumers and civil society, to advance shared action on a conversion-free soy supply chain</a:t>
            </a:r>
            <a:r>
              <a:rPr lang="en" sz="1100">
                <a:solidFill>
                  <a:srgbClr val="2C2D60"/>
                </a:solidFill>
              </a:rPr>
              <a:t> in the Cerrado. The SCF is committed to improving sector transparency and traceability of soy supply chains through voluntary standards for monitoring and verifying progress on company commitments, with a goal to track and eliminate native vegetation conversion.</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Today, SCF members buy 90% of their soy directly from farms in the original 25 priority municipalities of the initiative, and </a:t>
            </a:r>
            <a:r>
              <a:rPr lang="en" sz="1100" b="1">
                <a:solidFill>
                  <a:srgbClr val="2C2D60"/>
                </a:solidFill>
              </a:rPr>
              <a:t>can trace 100% of these direct purchases to farm level. </a:t>
            </a:r>
            <a:endParaRPr sz="1100" b="1">
              <a:solidFill>
                <a:srgbClr val="2C2D60"/>
              </a:solidFill>
            </a:endParaRPr>
          </a:p>
          <a:p>
            <a:pPr marL="0" lvl="0" indent="0" algn="l" rtl="0">
              <a:lnSpc>
                <a:spcPct val="115000"/>
              </a:lnSpc>
              <a:spcBef>
                <a:spcPts val="1500"/>
              </a:spcBef>
              <a:spcAft>
                <a:spcPts val="0"/>
              </a:spcAft>
              <a:buNone/>
            </a:pPr>
            <a:r>
              <a:rPr lang="en" b="1">
                <a:solidFill>
                  <a:srgbClr val="2CB8C7"/>
                </a:solidFill>
              </a:rPr>
              <a:t>Who is involved?</a:t>
            </a:r>
            <a:endParaRPr b="1">
              <a:solidFill>
                <a:srgbClr val="2CB8C7"/>
              </a:solidFill>
            </a:endParaRPr>
          </a:p>
          <a:p>
            <a:pPr>
              <a:lnSpc>
                <a:spcPct val="115000"/>
              </a:lnSpc>
            </a:pPr>
            <a:r>
              <a:rPr lang="en" sz="1100">
                <a:solidFill>
                  <a:srgbClr val="2C2D60"/>
                </a:solidFill>
              </a:rPr>
              <a:t>The SCF was established in 2018 by the World Business Council​ for Sustainable Development (WBCSD), </a:t>
            </a:r>
            <a:r>
              <a:rPr lang="en" sz="1100" b="1">
                <a:solidFill>
                  <a:srgbClr val="2C2D60"/>
                </a:solidFill>
              </a:rPr>
              <a:t>bringing together six major agribusinesses</a:t>
            </a:r>
            <a:r>
              <a:rPr lang="en" sz="1100">
                <a:solidFill>
                  <a:srgbClr val="2C2D60"/>
                </a:solidFill>
              </a:rPr>
              <a:t> (ADM, Bunge, Cargill, COFCO International, Louis Dreyfus Company (LDC), and Viterra) </a:t>
            </a:r>
            <a:r>
              <a:rPr lang="en" sz="1100" b="1">
                <a:solidFill>
                  <a:srgbClr val="2C2D60"/>
                </a:solidFill>
              </a:rPr>
              <a:t>to work at a landscape level. </a:t>
            </a:r>
            <a:endParaRPr sz="1100" b="1">
              <a:solidFill>
                <a:srgbClr val="2C2D60"/>
              </a:solidFill>
            </a:endParaRPr>
          </a:p>
          <a:p>
            <a:pPr marL="0" lvl="0" indent="0" algn="l" rtl="0">
              <a:lnSpc>
                <a:spcPct val="115000"/>
              </a:lnSpc>
              <a:spcBef>
                <a:spcPts val="1500"/>
              </a:spcBef>
              <a:spcAft>
                <a:spcPts val="0"/>
              </a:spcAft>
              <a:buNone/>
            </a:pPr>
            <a:r>
              <a:rPr lang="en" b="1">
                <a:solidFill>
                  <a:srgbClr val="2CB8C7"/>
                </a:solidFill>
              </a:rPr>
              <a:t>How are companies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SCF members </a:t>
            </a:r>
            <a:r>
              <a:rPr lang="en" sz="1100" b="1">
                <a:solidFill>
                  <a:srgbClr val="2C2D60"/>
                </a:solidFill>
              </a:rPr>
              <a:t>participate in several multi-stakeholder platforms</a:t>
            </a:r>
            <a:r>
              <a:rPr lang="en" sz="1100">
                <a:solidFill>
                  <a:srgbClr val="2C2D60"/>
                </a:solidFill>
              </a:rPr>
              <a:t>, presenting their aligned vision and interacting with other actors, including governments, to build consensus on shared needs and activities. The SCF </a:t>
            </a:r>
            <a:r>
              <a:rPr lang="en" sz="1100" b="1">
                <a:solidFill>
                  <a:srgbClr val="2C2D60"/>
                </a:solidFill>
              </a:rPr>
              <a:t>has collaborated at a jurisdictional level </a:t>
            </a:r>
            <a:r>
              <a:rPr lang="en" sz="1100">
                <a:solidFill>
                  <a:srgbClr val="2C2D60"/>
                </a:solidFill>
              </a:rPr>
              <a:t>to identify farmer needs in the Cerrado with the Produce, Conserve, Include (PCI) Institute. At the COP26 World Leaders Summit on Forests and Land Use, all six SCF members communicated their joint commitment to develop, by COP27, a sector-wide roadmap for supply chain action that is consistent with a 1.5° C pathway.​</a:t>
            </a:r>
            <a:endParaRPr sz="1100">
              <a:solidFill>
                <a:srgbClr val="2C2D60"/>
              </a:solidFill>
            </a:endParaRPr>
          </a:p>
        </p:txBody>
      </p:sp>
      <p:sp>
        <p:nvSpPr>
          <p:cNvPr id="1751" name="Google Shape;1751;p122"/>
          <p:cNvSpPr/>
          <p:nvPr/>
        </p:nvSpPr>
        <p:spPr>
          <a:xfrm>
            <a:off x="5352100" y="3313438"/>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22"/>
          <p:cNvSpPr/>
          <p:nvPr/>
        </p:nvSpPr>
        <p:spPr>
          <a:xfrm>
            <a:off x="5459113" y="341568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753" name="Google Shape;1753;p122"/>
          <p:cNvSpPr/>
          <p:nvPr/>
        </p:nvSpPr>
        <p:spPr>
          <a:xfrm>
            <a:off x="5352100" y="4514376"/>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22"/>
          <p:cNvSpPr/>
          <p:nvPr/>
        </p:nvSpPr>
        <p:spPr>
          <a:xfrm>
            <a:off x="5459113" y="4616626"/>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755" name="Google Shape;1755;p122"/>
          <p:cNvCxnSpPr>
            <a:stCxn id="1751" idx="4"/>
            <a:endCxn id="1753" idx="0"/>
          </p:cNvCxnSpPr>
          <p:nvPr/>
        </p:nvCxnSpPr>
        <p:spPr>
          <a:xfrm>
            <a:off x="5509750" y="3628738"/>
            <a:ext cx="0" cy="885600"/>
          </a:xfrm>
          <a:prstGeom prst="straightConnector1">
            <a:avLst/>
          </a:prstGeom>
          <a:noFill/>
          <a:ln w="19050" cap="flat" cmpd="sng">
            <a:solidFill>
              <a:srgbClr val="66679A"/>
            </a:solidFill>
            <a:prstDash val="dot"/>
            <a:round/>
            <a:headEnd type="none" w="med" len="med"/>
            <a:tailEnd type="none" w="med" len="med"/>
          </a:ln>
        </p:spPr>
      </p:cxnSp>
      <p:cxnSp>
        <p:nvCxnSpPr>
          <p:cNvPr id="1756" name="Google Shape;1756;p122"/>
          <p:cNvCxnSpPr>
            <a:stCxn id="1747" idx="4"/>
            <a:endCxn id="1751" idx="0"/>
          </p:cNvCxnSpPr>
          <p:nvPr/>
        </p:nvCxnSpPr>
        <p:spPr>
          <a:xfrm>
            <a:off x="5509750" y="2600126"/>
            <a:ext cx="0" cy="713400"/>
          </a:xfrm>
          <a:prstGeom prst="straightConnector1">
            <a:avLst/>
          </a:prstGeom>
          <a:noFill/>
          <a:ln w="19050" cap="flat" cmpd="sng">
            <a:solidFill>
              <a:srgbClr val="66679A"/>
            </a:solidFill>
            <a:prstDash val="dot"/>
            <a:round/>
            <a:headEnd type="none" w="med" len="med"/>
            <a:tailEnd type="none" w="med" len="med"/>
          </a:ln>
        </p:spPr>
      </p:cxnSp>
      <p:sp>
        <p:nvSpPr>
          <p:cNvPr id="1757" name="Google Shape;1757;p122"/>
          <p:cNvSpPr/>
          <p:nvPr/>
        </p:nvSpPr>
        <p:spPr>
          <a:xfrm>
            <a:off x="597725" y="6218775"/>
            <a:ext cx="1057200" cy="315300"/>
          </a:xfrm>
          <a:prstGeom prst="roundRect">
            <a:avLst>
              <a:gd name="adj" fmla="val 44457"/>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u="sng">
                <a:solidFill>
                  <a:schemeClr val="lt1"/>
                </a:solidFill>
                <a:hlinkClick r:id="rId6">
                  <a:extLst>
                    <a:ext uri="{A12FA001-AC4F-418D-AE19-62706E023703}">
                      <ahyp:hlinkClr xmlns:ahyp="http://schemas.microsoft.com/office/drawing/2018/hyperlinkcolor" val="tx"/>
                    </a:ext>
                  </a:extLst>
                </a:hlinkClick>
              </a:rPr>
              <a:t>More info</a:t>
            </a:r>
            <a:endParaRPr b="1">
              <a:solidFill>
                <a:schemeClr val="lt1"/>
              </a:solidFill>
            </a:endParaRPr>
          </a:p>
        </p:txBody>
      </p:sp>
      <p:cxnSp>
        <p:nvCxnSpPr>
          <p:cNvPr id="1758" name="Google Shape;1758;p122"/>
          <p:cNvCxnSpPr>
            <a:stCxn id="1757" idx="3"/>
          </p:cNvCxnSpPr>
          <p:nvPr/>
        </p:nvCxnSpPr>
        <p:spPr>
          <a:xfrm>
            <a:off x="1654925" y="6376425"/>
            <a:ext cx="543000" cy="0"/>
          </a:xfrm>
          <a:prstGeom prst="straightConnector1">
            <a:avLst/>
          </a:prstGeom>
          <a:noFill/>
          <a:ln w="19050" cap="flat" cmpd="sng">
            <a:solidFill>
              <a:srgbClr val="FBCA9D"/>
            </a:solidFill>
            <a:prstDash val="dot"/>
            <a:round/>
            <a:headEnd type="none" w="med" len="med"/>
            <a:tailEnd type="triangle" w="med" len="med"/>
          </a:ln>
        </p:spPr>
      </p:cxnSp>
      <p:sp>
        <p:nvSpPr>
          <p:cNvPr id="1759" name="Google Shape;1759;p122"/>
          <p:cNvSpPr/>
          <p:nvPr/>
        </p:nvSpPr>
        <p:spPr>
          <a:xfrm rot="-5400000">
            <a:off x="1421525" y="6319488"/>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22"/>
          <p:cNvSpPr txBox="1"/>
          <p:nvPr/>
        </p:nvSpPr>
        <p:spPr>
          <a:xfrm>
            <a:off x="566955" y="126725"/>
            <a:ext cx="410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Fellipe Abreu</a:t>
            </a:r>
            <a:endParaRPr sz="1100">
              <a:solidFill>
                <a:schemeClr val="lt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123"/>
          <p:cNvSpPr/>
          <p:nvPr/>
        </p:nvSpPr>
        <p:spPr>
          <a:xfrm>
            <a:off x="0" y="0"/>
            <a:ext cx="4486200" cy="5619900"/>
          </a:xfrm>
          <a:prstGeom prst="rect">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23"/>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0"/>
              </a:spcAft>
              <a:buClr>
                <a:schemeClr val="dk1"/>
              </a:buClr>
              <a:buSzPts val="275"/>
              <a:buFont typeface="Arial"/>
              <a:buNone/>
            </a:pPr>
            <a:r>
              <a:rPr lang="en" sz="700">
                <a:solidFill>
                  <a:schemeClr val="lt1"/>
                </a:solidFill>
              </a:rPr>
              <a:t>EXAMPLES OF BUSINESS ENGAGEMENT COLLABORATING FOR IMPACT BEYOND THEIR VALUE CHAINS</a:t>
            </a:r>
            <a:endParaRPr>
              <a:solidFill>
                <a:schemeClr val="lt1"/>
              </a:solidFill>
            </a:endParaRPr>
          </a:p>
          <a:p>
            <a:pPr marL="0" lvl="0" indent="0" algn="l" rtl="0">
              <a:lnSpc>
                <a:spcPct val="95000"/>
              </a:lnSpc>
              <a:spcBef>
                <a:spcPts val="1600"/>
              </a:spcBef>
              <a:spcAft>
                <a:spcPts val="1600"/>
              </a:spcAft>
              <a:buSzPts val="275"/>
              <a:buNone/>
            </a:pPr>
            <a:endParaRPr sz="700">
              <a:solidFill>
                <a:schemeClr val="lt1"/>
              </a:solidFill>
            </a:endParaRPr>
          </a:p>
        </p:txBody>
      </p:sp>
      <p:pic>
        <p:nvPicPr>
          <p:cNvPr id="1767" name="Google Shape;1767;p123"/>
          <p:cNvPicPr preferRelativeResize="0"/>
          <p:nvPr/>
        </p:nvPicPr>
        <p:blipFill>
          <a:blip r:embed="rId3">
            <a:alphaModFix/>
          </a:blip>
          <a:stretch>
            <a:fillRect/>
          </a:stretch>
        </p:blipFill>
        <p:spPr>
          <a:xfrm>
            <a:off x="48208" y="85531"/>
            <a:ext cx="217725" cy="174175"/>
          </a:xfrm>
          <a:prstGeom prst="rect">
            <a:avLst/>
          </a:prstGeom>
          <a:noFill/>
          <a:ln>
            <a:noFill/>
          </a:ln>
        </p:spPr>
      </p:pic>
      <p:pic>
        <p:nvPicPr>
          <p:cNvPr id="1768" name="Google Shape;1768;p123"/>
          <p:cNvPicPr preferRelativeResize="0"/>
          <p:nvPr/>
        </p:nvPicPr>
        <p:blipFill rotWithShape="1">
          <a:blip r:embed="rId4">
            <a:alphaModFix/>
          </a:blip>
          <a:srcRect l="26625" t="18052" r="36610"/>
          <a:stretch/>
        </p:blipFill>
        <p:spPr>
          <a:xfrm>
            <a:off x="304925" y="0"/>
            <a:ext cx="4616100" cy="6857999"/>
          </a:xfrm>
          <a:prstGeom prst="rect">
            <a:avLst/>
          </a:prstGeom>
          <a:noFill/>
          <a:ln>
            <a:noFill/>
          </a:ln>
        </p:spPr>
      </p:pic>
      <p:pic>
        <p:nvPicPr>
          <p:cNvPr id="1769" name="Google Shape;1769;p123"/>
          <p:cNvPicPr preferRelativeResize="0"/>
          <p:nvPr/>
        </p:nvPicPr>
        <p:blipFill rotWithShape="1">
          <a:blip r:embed="rId5">
            <a:alphaModFix/>
          </a:blip>
          <a:srcRect l="-1388" t="25077" r="73784" b="22624"/>
          <a:stretch/>
        </p:blipFill>
        <p:spPr>
          <a:xfrm>
            <a:off x="304825" y="0"/>
            <a:ext cx="3524225" cy="6858000"/>
          </a:xfrm>
          <a:prstGeom prst="rect">
            <a:avLst/>
          </a:prstGeom>
          <a:noFill/>
          <a:ln>
            <a:noFill/>
          </a:ln>
        </p:spPr>
      </p:pic>
      <p:sp>
        <p:nvSpPr>
          <p:cNvPr id="1770" name="Google Shape;1770;p123"/>
          <p:cNvSpPr/>
          <p:nvPr/>
        </p:nvSpPr>
        <p:spPr>
          <a:xfrm>
            <a:off x="304625" y="3048000"/>
            <a:ext cx="4616100" cy="3808500"/>
          </a:xfrm>
          <a:prstGeom prst="rect">
            <a:avLst/>
          </a:prstGeom>
          <a:gradFill>
            <a:gsLst>
              <a:gs pos="0">
                <a:srgbClr val="66679A"/>
              </a:gs>
              <a:gs pos="100000">
                <a:srgbClr val="66679A">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23"/>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2600">
                <a:solidFill>
                  <a:schemeClr val="lt1"/>
                </a:solidFill>
              </a:rPr>
              <a:t>The Cerrado Working Group/Grupo de Trabalho do Cerrado (GTC)</a:t>
            </a:r>
            <a:endParaRPr sz="2600">
              <a:solidFill>
                <a:schemeClr val="lt1"/>
              </a:solidFill>
            </a:endParaRPr>
          </a:p>
        </p:txBody>
      </p:sp>
      <p:sp>
        <p:nvSpPr>
          <p:cNvPr id="1772" name="Google Shape;1772;p123"/>
          <p:cNvSpPr/>
          <p:nvPr/>
        </p:nvSpPr>
        <p:spPr>
          <a:xfrm>
            <a:off x="5352100" y="3892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23"/>
          <p:cNvSpPr/>
          <p:nvPr/>
        </p:nvSpPr>
        <p:spPr>
          <a:xfrm>
            <a:off x="5459113" y="4915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774" name="Google Shape;1774;p123"/>
          <p:cNvSpPr/>
          <p:nvPr/>
        </p:nvSpPr>
        <p:spPr>
          <a:xfrm>
            <a:off x="5352100" y="199931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23"/>
          <p:cNvSpPr/>
          <p:nvPr/>
        </p:nvSpPr>
        <p:spPr>
          <a:xfrm>
            <a:off x="5459113" y="210156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776" name="Google Shape;1776;p123"/>
          <p:cNvCxnSpPr>
            <a:stCxn id="1772" idx="4"/>
            <a:endCxn id="1774" idx="0"/>
          </p:cNvCxnSpPr>
          <p:nvPr/>
        </p:nvCxnSpPr>
        <p:spPr>
          <a:xfrm>
            <a:off x="5509750" y="704563"/>
            <a:ext cx="0" cy="1294800"/>
          </a:xfrm>
          <a:prstGeom prst="straightConnector1">
            <a:avLst/>
          </a:prstGeom>
          <a:noFill/>
          <a:ln w="19050" cap="flat" cmpd="sng">
            <a:solidFill>
              <a:srgbClr val="66679A"/>
            </a:solidFill>
            <a:prstDash val="dot"/>
            <a:round/>
            <a:headEnd type="none" w="med" len="med"/>
            <a:tailEnd type="none" w="med" len="med"/>
          </a:ln>
        </p:spPr>
      </p:cxnSp>
      <p:sp>
        <p:nvSpPr>
          <p:cNvPr id="1777" name="Google Shape;1777;p123"/>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is it?</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a:t>
            </a:r>
            <a:r>
              <a:rPr lang="en" sz="1100" u="sng">
                <a:solidFill>
                  <a:schemeClr val="hlink"/>
                </a:solidFill>
                <a:hlinkClick r:id="rId6"/>
              </a:rPr>
              <a:t>Cerrado Working Group/GTC</a:t>
            </a:r>
            <a:r>
              <a:rPr lang="en" sz="1100">
                <a:solidFill>
                  <a:srgbClr val="2C2D60"/>
                </a:solidFill>
              </a:rPr>
              <a:t> is a Brazilian multi-stakeholder forum established to </a:t>
            </a:r>
            <a:r>
              <a:rPr lang="en" sz="1100" b="1">
                <a:solidFill>
                  <a:srgbClr val="2C2D60"/>
                </a:solidFill>
              </a:rPr>
              <a:t>put forward an action plan for eradicating deforestation and conversion of native vegetation in Brazil’s Cerrado biome.</a:t>
            </a:r>
            <a:r>
              <a:rPr lang="en" sz="1100">
                <a:solidFill>
                  <a:srgbClr val="2C2D60"/>
                </a:solidFill>
              </a:rPr>
              <a:t> The group </a:t>
            </a:r>
            <a:r>
              <a:rPr lang="en" sz="1100" b="1">
                <a:solidFill>
                  <a:srgbClr val="2C2D60"/>
                </a:solidFill>
              </a:rPr>
              <a:t>collaborates with branches of the Brazilian national government, including the Ministries of Agriculture and Environment</a:t>
            </a:r>
            <a:r>
              <a:rPr lang="en" sz="1100">
                <a:solidFill>
                  <a:srgbClr val="2C2D60"/>
                </a:solidFill>
              </a:rPr>
              <a:t>, to work on policy and financing for sustainable production of soy on existing agricultural land in the Cerrado, to avoid further land conversion.</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In 2017, over 60 Brazilian NGOs released the </a:t>
            </a:r>
            <a:r>
              <a:rPr lang="en" sz="1100" u="sng">
                <a:solidFill>
                  <a:schemeClr val="hlink"/>
                </a:solidFill>
                <a:hlinkClick r:id="rId7"/>
              </a:rPr>
              <a:t>Cerrado Manifesto</a:t>
            </a:r>
            <a:r>
              <a:rPr lang="en" sz="1100">
                <a:solidFill>
                  <a:srgbClr val="2C2D60"/>
                </a:solidFill>
              </a:rPr>
              <a:t>, a call for “immediate action in defence of the Cerrado by companies that purchase soy and meat from within the biome, as well as by investors active in these sectors” and 23 global brands signed </a:t>
            </a:r>
            <a:r>
              <a:rPr lang="en" sz="1100" u="sng">
                <a:solidFill>
                  <a:schemeClr val="hlink"/>
                </a:solidFill>
                <a:hlinkClick r:id="rId8"/>
              </a:rPr>
              <a:t>the Statement of Support</a:t>
            </a:r>
            <a:r>
              <a:rPr lang="en" sz="1100">
                <a:solidFill>
                  <a:srgbClr val="2C2D60"/>
                </a:solidFill>
              </a:rPr>
              <a:t> for the objectives of the Cerrado Manifesto. The GTC has engaged with soy processors and retailers of processed soy products to fund payments for conservation and avoid legal deforestation. It has also established negotiations with foreign buyers to propose a variety of policy instruments, including for conservation beyond legal requirements.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Who is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initiative is composed of soy industry members, NGOs including WWF, producer organisations, civil society organisations, governments, financial institutions and Brazilian consumer goods companies.​</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are companies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Private sector actors such as the </a:t>
            </a:r>
            <a:r>
              <a:rPr lang="en" sz="1100" u="sng">
                <a:solidFill>
                  <a:schemeClr val="hlink"/>
                </a:solidFill>
                <a:hlinkClick r:id="rId9"/>
              </a:rPr>
              <a:t>Soft Commodities Forum</a:t>
            </a:r>
            <a:r>
              <a:rPr lang="en" sz="1100">
                <a:solidFill>
                  <a:srgbClr val="2C2D60"/>
                </a:solidFill>
              </a:rPr>
              <a:t> </a:t>
            </a:r>
            <a:r>
              <a:rPr lang="en" sz="1100" b="1">
                <a:solidFill>
                  <a:srgbClr val="2C2D60"/>
                </a:solidFill>
              </a:rPr>
              <a:t>member companies participate in the processes of the Working Group to align on common definitions and outline actions to be taken.</a:t>
            </a:r>
            <a:r>
              <a:rPr lang="en" sz="1100">
                <a:solidFill>
                  <a:srgbClr val="2C2D60"/>
                </a:solidFill>
              </a:rPr>
              <a:t> Signatories of the Cerrado Manifesto Statement of Support launched the Cerrado Funding Coalition, to generate the funding necessary to create a financial payment mechanism providing fair financial incentives for farmers to conserve forest, and to transition to producing soy only on existing agricultural land.</a:t>
            </a:r>
            <a:endParaRPr sz="1100">
              <a:solidFill>
                <a:srgbClr val="2C2D60"/>
              </a:solidFill>
            </a:endParaRPr>
          </a:p>
        </p:txBody>
      </p:sp>
      <p:sp>
        <p:nvSpPr>
          <p:cNvPr id="1778" name="Google Shape;1778;p123"/>
          <p:cNvSpPr/>
          <p:nvPr/>
        </p:nvSpPr>
        <p:spPr>
          <a:xfrm>
            <a:off x="5352100" y="398971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23"/>
          <p:cNvSpPr/>
          <p:nvPr/>
        </p:nvSpPr>
        <p:spPr>
          <a:xfrm>
            <a:off x="5459113" y="409196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780" name="Google Shape;1780;p123"/>
          <p:cNvSpPr/>
          <p:nvPr/>
        </p:nvSpPr>
        <p:spPr>
          <a:xfrm>
            <a:off x="5352100" y="499968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23"/>
          <p:cNvSpPr/>
          <p:nvPr/>
        </p:nvSpPr>
        <p:spPr>
          <a:xfrm>
            <a:off x="5459113" y="510193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782" name="Google Shape;1782;p123"/>
          <p:cNvCxnSpPr>
            <a:stCxn id="1778" idx="4"/>
            <a:endCxn id="1780" idx="0"/>
          </p:cNvCxnSpPr>
          <p:nvPr/>
        </p:nvCxnSpPr>
        <p:spPr>
          <a:xfrm>
            <a:off x="5509750" y="4305013"/>
            <a:ext cx="0" cy="694800"/>
          </a:xfrm>
          <a:prstGeom prst="straightConnector1">
            <a:avLst/>
          </a:prstGeom>
          <a:noFill/>
          <a:ln w="19050" cap="flat" cmpd="sng">
            <a:solidFill>
              <a:srgbClr val="66679A"/>
            </a:solidFill>
            <a:prstDash val="dot"/>
            <a:round/>
            <a:headEnd type="none" w="med" len="med"/>
            <a:tailEnd type="none" w="med" len="med"/>
          </a:ln>
        </p:spPr>
      </p:cxnSp>
      <p:cxnSp>
        <p:nvCxnSpPr>
          <p:cNvPr id="1783" name="Google Shape;1783;p123"/>
          <p:cNvCxnSpPr>
            <a:stCxn id="1774" idx="4"/>
            <a:endCxn id="1778" idx="0"/>
          </p:cNvCxnSpPr>
          <p:nvPr/>
        </p:nvCxnSpPr>
        <p:spPr>
          <a:xfrm>
            <a:off x="5509750" y="2314610"/>
            <a:ext cx="0" cy="1675200"/>
          </a:xfrm>
          <a:prstGeom prst="straightConnector1">
            <a:avLst/>
          </a:prstGeom>
          <a:noFill/>
          <a:ln w="19050" cap="flat" cmpd="sng">
            <a:solidFill>
              <a:srgbClr val="66679A"/>
            </a:solidFill>
            <a:prstDash val="dot"/>
            <a:round/>
            <a:headEnd type="none" w="med" len="med"/>
            <a:tailEnd type="none" w="med" len="med"/>
          </a:ln>
        </p:spPr>
      </p:cxnSp>
      <p:sp>
        <p:nvSpPr>
          <p:cNvPr id="1784" name="Google Shape;1784;p123"/>
          <p:cNvSpPr/>
          <p:nvPr/>
        </p:nvSpPr>
        <p:spPr>
          <a:xfrm>
            <a:off x="597725" y="6218775"/>
            <a:ext cx="1057200" cy="315300"/>
          </a:xfrm>
          <a:prstGeom prst="roundRect">
            <a:avLst>
              <a:gd name="adj" fmla="val 44457"/>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u="sng">
                <a:solidFill>
                  <a:schemeClr val="lt1"/>
                </a:solidFill>
                <a:hlinkClick r:id="rId6">
                  <a:extLst>
                    <a:ext uri="{A12FA001-AC4F-418D-AE19-62706E023703}">
                      <ahyp:hlinkClr xmlns:ahyp="http://schemas.microsoft.com/office/drawing/2018/hyperlinkcolor" val="tx"/>
                    </a:ext>
                  </a:extLst>
                </a:hlinkClick>
              </a:rPr>
              <a:t>More info</a:t>
            </a:r>
            <a:endParaRPr b="1">
              <a:solidFill>
                <a:schemeClr val="lt1"/>
              </a:solidFill>
            </a:endParaRPr>
          </a:p>
        </p:txBody>
      </p:sp>
      <p:cxnSp>
        <p:nvCxnSpPr>
          <p:cNvPr id="1785" name="Google Shape;1785;p123"/>
          <p:cNvCxnSpPr>
            <a:stCxn id="1784" idx="3"/>
          </p:cNvCxnSpPr>
          <p:nvPr/>
        </p:nvCxnSpPr>
        <p:spPr>
          <a:xfrm>
            <a:off x="1654925" y="6376425"/>
            <a:ext cx="543000" cy="0"/>
          </a:xfrm>
          <a:prstGeom prst="straightConnector1">
            <a:avLst/>
          </a:prstGeom>
          <a:noFill/>
          <a:ln w="19050" cap="flat" cmpd="sng">
            <a:solidFill>
              <a:srgbClr val="FBCA9D"/>
            </a:solidFill>
            <a:prstDash val="dot"/>
            <a:round/>
            <a:headEnd type="none" w="med" len="med"/>
            <a:tailEnd type="triangle" w="med" len="med"/>
          </a:ln>
        </p:spPr>
      </p:cxnSp>
      <p:sp>
        <p:nvSpPr>
          <p:cNvPr id="1786" name="Google Shape;1786;p123"/>
          <p:cNvSpPr/>
          <p:nvPr/>
        </p:nvSpPr>
        <p:spPr>
          <a:xfrm rot="-5400000">
            <a:off x="1421525" y="6319488"/>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23"/>
          <p:cNvSpPr txBox="1"/>
          <p:nvPr/>
        </p:nvSpPr>
        <p:spPr>
          <a:xfrm>
            <a:off x="566955" y="126725"/>
            <a:ext cx="410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Gustavo Leighton</a:t>
            </a:r>
            <a:endParaRPr sz="1100">
              <a:solidFill>
                <a:schemeClr val="lt1"/>
              </a:solidFill>
            </a:endParaRPr>
          </a:p>
        </p:txBody>
      </p:sp>
      <p:sp>
        <p:nvSpPr>
          <p:cNvPr id="1788" name="Google Shape;1788;p123"/>
          <p:cNvSpPr txBox="1"/>
          <p:nvPr/>
        </p:nvSpPr>
        <p:spPr>
          <a:xfrm>
            <a:off x="5692042" y="6471900"/>
            <a:ext cx="500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002060"/>
                </a:solidFill>
              </a:rPr>
              <a:t>Case study research done based on publicly available sources.</a:t>
            </a:r>
            <a:endParaRPr sz="800">
              <a:solidFill>
                <a:srgbClr val="00206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124"/>
          <p:cNvSpPr/>
          <p:nvPr/>
        </p:nvSpPr>
        <p:spPr>
          <a:xfrm>
            <a:off x="0" y="0"/>
            <a:ext cx="4486200" cy="5619900"/>
          </a:xfrm>
          <a:prstGeom prst="rect">
            <a:avLst/>
          </a:prstGeom>
          <a:solidFill>
            <a:srgbClr val="0C7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24"/>
          <p:cNvSpPr txBox="1">
            <a:spLocks noGrp="1"/>
          </p:cNvSpPr>
          <p:nvPr>
            <p:ph type="subTitle" idx="1"/>
          </p:nvPr>
        </p:nvSpPr>
        <p:spPr>
          <a:xfrm rot="5400000">
            <a:off x="-2465150" y="2628900"/>
            <a:ext cx="51333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0"/>
              </a:spcAft>
              <a:buClr>
                <a:schemeClr val="dk1"/>
              </a:buClr>
              <a:buSzPts val="275"/>
              <a:buFont typeface="Arial"/>
              <a:buNone/>
            </a:pPr>
            <a:r>
              <a:rPr lang="en" sz="700">
                <a:solidFill>
                  <a:schemeClr val="lt1"/>
                </a:solidFill>
              </a:rPr>
              <a:t>EXAMPLES OF BUSINESS ENGAGEMENT COLLABORATING FOR IMPACT BEYOND THEIR VALUE CHAINS</a:t>
            </a:r>
            <a:endParaRPr>
              <a:solidFill>
                <a:schemeClr val="lt1"/>
              </a:solidFill>
            </a:endParaRPr>
          </a:p>
          <a:p>
            <a:pPr marL="0" lvl="0" indent="0" algn="l" rtl="0">
              <a:lnSpc>
                <a:spcPct val="95000"/>
              </a:lnSpc>
              <a:spcBef>
                <a:spcPts val="1600"/>
              </a:spcBef>
              <a:spcAft>
                <a:spcPts val="1600"/>
              </a:spcAft>
              <a:buSzPts val="1100"/>
              <a:buNone/>
            </a:pPr>
            <a:endParaRPr sz="700">
              <a:solidFill>
                <a:schemeClr val="lt1"/>
              </a:solidFill>
            </a:endParaRPr>
          </a:p>
        </p:txBody>
      </p:sp>
      <p:pic>
        <p:nvPicPr>
          <p:cNvPr id="1795" name="Google Shape;1795;p124"/>
          <p:cNvPicPr preferRelativeResize="0"/>
          <p:nvPr/>
        </p:nvPicPr>
        <p:blipFill>
          <a:blip r:embed="rId3">
            <a:alphaModFix/>
          </a:blip>
          <a:stretch>
            <a:fillRect/>
          </a:stretch>
        </p:blipFill>
        <p:spPr>
          <a:xfrm>
            <a:off x="48208" y="85531"/>
            <a:ext cx="217725" cy="174175"/>
          </a:xfrm>
          <a:prstGeom prst="rect">
            <a:avLst/>
          </a:prstGeom>
          <a:noFill/>
          <a:ln>
            <a:noFill/>
          </a:ln>
        </p:spPr>
      </p:pic>
      <p:sp>
        <p:nvSpPr>
          <p:cNvPr id="1796" name="Google Shape;1796;p124"/>
          <p:cNvSpPr/>
          <p:nvPr/>
        </p:nvSpPr>
        <p:spPr>
          <a:xfrm>
            <a:off x="5352100" y="1084588"/>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24"/>
          <p:cNvSpPr/>
          <p:nvPr/>
        </p:nvSpPr>
        <p:spPr>
          <a:xfrm>
            <a:off x="5459113" y="118683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798" name="Google Shape;1798;p124"/>
          <p:cNvSpPr/>
          <p:nvPr/>
        </p:nvSpPr>
        <p:spPr>
          <a:xfrm>
            <a:off x="5352100" y="267878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24"/>
          <p:cNvSpPr/>
          <p:nvPr/>
        </p:nvSpPr>
        <p:spPr>
          <a:xfrm>
            <a:off x="5459113" y="278103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800" name="Google Shape;1800;p124"/>
          <p:cNvCxnSpPr>
            <a:stCxn id="1796" idx="4"/>
            <a:endCxn id="1798" idx="0"/>
          </p:cNvCxnSpPr>
          <p:nvPr/>
        </p:nvCxnSpPr>
        <p:spPr>
          <a:xfrm>
            <a:off x="5509750" y="1399888"/>
            <a:ext cx="0" cy="1278900"/>
          </a:xfrm>
          <a:prstGeom prst="straightConnector1">
            <a:avLst/>
          </a:prstGeom>
          <a:noFill/>
          <a:ln w="19050" cap="flat" cmpd="sng">
            <a:solidFill>
              <a:srgbClr val="66679A"/>
            </a:solidFill>
            <a:prstDash val="dot"/>
            <a:round/>
            <a:headEnd type="none" w="med" len="med"/>
            <a:tailEnd type="none" w="med" len="med"/>
          </a:ln>
        </p:spPr>
      </p:cxnSp>
      <p:pic>
        <p:nvPicPr>
          <p:cNvPr id="1801" name="Google Shape;1801;p124"/>
          <p:cNvPicPr preferRelativeResize="0"/>
          <p:nvPr/>
        </p:nvPicPr>
        <p:blipFill rotWithShape="1">
          <a:blip r:embed="rId4">
            <a:alphaModFix/>
          </a:blip>
          <a:srcRect l="27568" r="27568"/>
          <a:stretch/>
        </p:blipFill>
        <p:spPr>
          <a:xfrm>
            <a:off x="304825" y="0"/>
            <a:ext cx="4616202" cy="6858125"/>
          </a:xfrm>
          <a:prstGeom prst="rect">
            <a:avLst/>
          </a:prstGeom>
          <a:noFill/>
          <a:ln>
            <a:noFill/>
          </a:ln>
        </p:spPr>
      </p:pic>
      <p:pic>
        <p:nvPicPr>
          <p:cNvPr id="1802" name="Google Shape;1802;p124"/>
          <p:cNvPicPr preferRelativeResize="0"/>
          <p:nvPr/>
        </p:nvPicPr>
        <p:blipFill rotWithShape="1">
          <a:blip r:embed="rId5">
            <a:alphaModFix/>
          </a:blip>
          <a:srcRect l="-1388" t="25077" r="73784" b="22624"/>
          <a:stretch/>
        </p:blipFill>
        <p:spPr>
          <a:xfrm>
            <a:off x="304825" y="0"/>
            <a:ext cx="3524225" cy="6858000"/>
          </a:xfrm>
          <a:prstGeom prst="rect">
            <a:avLst/>
          </a:prstGeom>
          <a:noFill/>
          <a:ln>
            <a:noFill/>
          </a:ln>
        </p:spPr>
      </p:pic>
      <p:sp>
        <p:nvSpPr>
          <p:cNvPr id="1803" name="Google Shape;1803;p124"/>
          <p:cNvSpPr/>
          <p:nvPr/>
        </p:nvSpPr>
        <p:spPr>
          <a:xfrm>
            <a:off x="304625" y="3048000"/>
            <a:ext cx="4616100" cy="3808500"/>
          </a:xfrm>
          <a:prstGeom prst="rect">
            <a:avLst/>
          </a:prstGeom>
          <a:gradFill>
            <a:gsLst>
              <a:gs pos="0">
                <a:srgbClr val="0C76BC"/>
              </a:gs>
              <a:gs pos="100000">
                <a:srgbClr val="0C76BC">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24"/>
          <p:cNvSpPr txBox="1">
            <a:spLocks noGrp="1"/>
          </p:cNvSpPr>
          <p:nvPr>
            <p:ph type="title"/>
          </p:nvPr>
        </p:nvSpPr>
        <p:spPr>
          <a:xfrm>
            <a:off x="457225" y="4461875"/>
            <a:ext cx="41910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2600">
                <a:solidFill>
                  <a:schemeClr val="lt1"/>
                </a:solidFill>
              </a:rPr>
              <a:t>Consumer Goods Forum (CGF) Forest Positive Coalition</a:t>
            </a:r>
            <a:endParaRPr sz="2600">
              <a:solidFill>
                <a:schemeClr val="lt1"/>
              </a:solidFill>
            </a:endParaRPr>
          </a:p>
        </p:txBody>
      </p:sp>
      <p:sp>
        <p:nvSpPr>
          <p:cNvPr id="1805" name="Google Shape;1805;p124"/>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is it?</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a:t>
            </a:r>
            <a:r>
              <a:rPr lang="en" sz="1100" u="sng">
                <a:solidFill>
                  <a:schemeClr val="hlink"/>
                </a:solidFill>
                <a:hlinkClick r:id="rId6"/>
              </a:rPr>
              <a:t>Consumer Goods Forum</a:t>
            </a:r>
            <a:r>
              <a:rPr lang="en" sz="1100">
                <a:solidFill>
                  <a:srgbClr val="2C2D60"/>
                </a:solidFill>
              </a:rPr>
              <a:t> (CGF) </a:t>
            </a:r>
            <a:r>
              <a:rPr lang="en" sz="1100" u="sng">
                <a:solidFill>
                  <a:schemeClr val="hlink"/>
                </a:solidFill>
                <a:hlinkClick r:id="rId7"/>
              </a:rPr>
              <a:t>Forest Positive Coalition</a:t>
            </a:r>
            <a:r>
              <a:rPr lang="en" sz="1100">
                <a:solidFill>
                  <a:srgbClr val="2C2D60"/>
                </a:solidFill>
              </a:rPr>
              <a:t> is a </a:t>
            </a:r>
            <a:r>
              <a:rPr lang="en" sz="1100" b="1">
                <a:solidFill>
                  <a:srgbClr val="2C2D60"/>
                </a:solidFill>
              </a:rPr>
              <a:t>CEO led initiative </a:t>
            </a:r>
            <a:r>
              <a:rPr lang="en" sz="1100">
                <a:solidFill>
                  <a:srgbClr val="2C2D60"/>
                </a:solidFill>
              </a:rPr>
              <a:t>representing 20 member companies. The Coalition is committed to </a:t>
            </a:r>
            <a:r>
              <a:rPr lang="en" sz="1100" b="1">
                <a:solidFill>
                  <a:srgbClr val="2C2D60"/>
                </a:solidFill>
              </a:rPr>
              <a:t>leveraging collective action and accelerating systemic efforts to remove deforestation, forest degradation and conversion</a:t>
            </a:r>
            <a:r>
              <a:rPr lang="en" sz="1100">
                <a:solidFill>
                  <a:srgbClr val="2C2D60"/>
                </a:solidFill>
              </a:rPr>
              <a:t> from key commodity supply chains. It has instigated a </a:t>
            </a:r>
            <a:r>
              <a:rPr lang="en" sz="1100" b="1">
                <a:solidFill>
                  <a:srgbClr val="2C2D60"/>
                </a:solidFill>
              </a:rPr>
              <a:t>series of constructive dialogues with the Brazil Government</a:t>
            </a:r>
            <a:r>
              <a:rPr lang="en" sz="1100">
                <a:solidFill>
                  <a:srgbClr val="2C2D60"/>
                </a:solidFill>
              </a:rPr>
              <a:t> and has articulated an intention to build similar dialogues with the governments of China, Indonesia and the EU.</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Coalition </a:t>
            </a:r>
            <a:r>
              <a:rPr lang="en" sz="1100" b="1">
                <a:solidFill>
                  <a:srgbClr val="2C2D60"/>
                </a:solidFill>
              </a:rPr>
              <a:t>has engaged with nearly 100 organisations </a:t>
            </a:r>
            <a:r>
              <a:rPr lang="en" sz="1100">
                <a:solidFill>
                  <a:srgbClr val="2C2D60"/>
                </a:solidFill>
              </a:rPr>
              <a:t>across industry, civil society and government and developed </a:t>
            </a:r>
            <a:r>
              <a:rPr lang="en" sz="1100" b="1">
                <a:solidFill>
                  <a:srgbClr val="2C2D60"/>
                </a:solidFill>
              </a:rPr>
              <a:t>Commodity Roadmaps and Coalition-wide Actions.</a:t>
            </a:r>
            <a:r>
              <a:rPr lang="en" sz="1100">
                <a:solidFill>
                  <a:srgbClr val="2C2D60"/>
                </a:solidFill>
              </a:rPr>
              <a:t> It has also established a digital </a:t>
            </a:r>
            <a:r>
              <a:rPr lang="en" sz="1100" b="1">
                <a:solidFill>
                  <a:srgbClr val="2C2D60"/>
                </a:solidFill>
              </a:rPr>
              <a:t>dialogue platform for coalition members and civil society stakeholders</a:t>
            </a:r>
            <a:r>
              <a:rPr lang="en" sz="1100">
                <a:solidFill>
                  <a:srgbClr val="2C2D60"/>
                </a:solidFill>
              </a:rPr>
              <a:t> known as Evergreen.</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Who is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Forest Positive Coalition of Action was created by The CGF and is </a:t>
            </a:r>
            <a:r>
              <a:rPr lang="en" sz="1100" b="1">
                <a:solidFill>
                  <a:srgbClr val="2C2D60"/>
                </a:solidFill>
              </a:rPr>
              <a:t>led by 20 companies including Unilever, Mars and Nestle. </a:t>
            </a:r>
            <a:r>
              <a:rPr lang="en" sz="1100">
                <a:solidFill>
                  <a:srgbClr val="2C2D60"/>
                </a:solidFill>
              </a:rPr>
              <a:t>The coalition mobilises the leading position of its member to send strong signals to other stakeholders including national governments and international institutions.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are companies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Companies have been involved in </a:t>
            </a:r>
            <a:r>
              <a:rPr lang="en" sz="1100" b="1">
                <a:solidFill>
                  <a:srgbClr val="2C2D60"/>
                </a:solidFill>
              </a:rPr>
              <a:t>Commodity Working Groups</a:t>
            </a:r>
            <a:r>
              <a:rPr lang="en" sz="1100">
                <a:solidFill>
                  <a:srgbClr val="2C2D60"/>
                </a:solidFill>
              </a:rPr>
              <a:t> and engaged in stakeholder communications to create </a:t>
            </a:r>
            <a:r>
              <a:rPr lang="en" sz="1100" b="1">
                <a:solidFill>
                  <a:srgbClr val="2C2D60"/>
                </a:solidFill>
              </a:rPr>
              <a:t>community roadmaps. </a:t>
            </a:r>
            <a:endParaRPr sz="1100" b="1">
              <a:solidFill>
                <a:srgbClr val="2C2D60"/>
              </a:solidFill>
            </a:endParaRPr>
          </a:p>
        </p:txBody>
      </p:sp>
      <p:sp>
        <p:nvSpPr>
          <p:cNvPr id="1806" name="Google Shape;1806;p124"/>
          <p:cNvSpPr/>
          <p:nvPr/>
        </p:nvSpPr>
        <p:spPr>
          <a:xfrm>
            <a:off x="5352100" y="3883938"/>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24"/>
          <p:cNvSpPr/>
          <p:nvPr/>
        </p:nvSpPr>
        <p:spPr>
          <a:xfrm>
            <a:off x="5459113" y="398618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808" name="Google Shape;1808;p124"/>
          <p:cNvSpPr/>
          <p:nvPr/>
        </p:nvSpPr>
        <p:spPr>
          <a:xfrm>
            <a:off x="5352100" y="50891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24"/>
          <p:cNvSpPr/>
          <p:nvPr/>
        </p:nvSpPr>
        <p:spPr>
          <a:xfrm>
            <a:off x="5459113" y="51913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810" name="Google Shape;1810;p124"/>
          <p:cNvCxnSpPr>
            <a:stCxn id="1806" idx="4"/>
            <a:endCxn id="1808" idx="0"/>
          </p:cNvCxnSpPr>
          <p:nvPr/>
        </p:nvCxnSpPr>
        <p:spPr>
          <a:xfrm>
            <a:off x="5509750" y="4199238"/>
            <a:ext cx="0" cy="889800"/>
          </a:xfrm>
          <a:prstGeom prst="straightConnector1">
            <a:avLst/>
          </a:prstGeom>
          <a:noFill/>
          <a:ln w="19050" cap="flat" cmpd="sng">
            <a:solidFill>
              <a:srgbClr val="66679A"/>
            </a:solidFill>
            <a:prstDash val="dot"/>
            <a:round/>
            <a:headEnd type="none" w="med" len="med"/>
            <a:tailEnd type="none" w="med" len="med"/>
          </a:ln>
        </p:spPr>
      </p:cxnSp>
      <p:cxnSp>
        <p:nvCxnSpPr>
          <p:cNvPr id="1811" name="Google Shape;1811;p124"/>
          <p:cNvCxnSpPr>
            <a:stCxn id="1798" idx="4"/>
            <a:endCxn id="1806" idx="0"/>
          </p:cNvCxnSpPr>
          <p:nvPr/>
        </p:nvCxnSpPr>
        <p:spPr>
          <a:xfrm>
            <a:off x="5509750" y="2994085"/>
            <a:ext cx="0" cy="889800"/>
          </a:xfrm>
          <a:prstGeom prst="straightConnector1">
            <a:avLst/>
          </a:prstGeom>
          <a:noFill/>
          <a:ln w="19050" cap="flat" cmpd="sng">
            <a:solidFill>
              <a:srgbClr val="66679A"/>
            </a:solidFill>
            <a:prstDash val="dot"/>
            <a:round/>
            <a:headEnd type="none" w="med" len="med"/>
            <a:tailEnd type="none" w="med" len="med"/>
          </a:ln>
        </p:spPr>
      </p:cxnSp>
      <p:sp>
        <p:nvSpPr>
          <p:cNvPr id="1812" name="Google Shape;1812;p124"/>
          <p:cNvSpPr/>
          <p:nvPr/>
        </p:nvSpPr>
        <p:spPr>
          <a:xfrm>
            <a:off x="597725" y="6218775"/>
            <a:ext cx="1057200" cy="315300"/>
          </a:xfrm>
          <a:prstGeom prst="roundRect">
            <a:avLst>
              <a:gd name="adj" fmla="val 44457"/>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u="sng">
                <a:solidFill>
                  <a:schemeClr val="lt1"/>
                </a:solidFill>
                <a:hlinkClick r:id="rId7">
                  <a:extLst>
                    <a:ext uri="{A12FA001-AC4F-418D-AE19-62706E023703}">
                      <ahyp:hlinkClr xmlns:ahyp="http://schemas.microsoft.com/office/drawing/2018/hyperlinkcolor" val="tx"/>
                    </a:ext>
                  </a:extLst>
                </a:hlinkClick>
              </a:rPr>
              <a:t>More info</a:t>
            </a:r>
            <a:endParaRPr b="1">
              <a:solidFill>
                <a:schemeClr val="lt1"/>
              </a:solidFill>
            </a:endParaRPr>
          </a:p>
        </p:txBody>
      </p:sp>
      <p:cxnSp>
        <p:nvCxnSpPr>
          <p:cNvPr id="1813" name="Google Shape;1813;p124"/>
          <p:cNvCxnSpPr>
            <a:stCxn id="1812" idx="3"/>
          </p:cNvCxnSpPr>
          <p:nvPr/>
        </p:nvCxnSpPr>
        <p:spPr>
          <a:xfrm>
            <a:off x="1654925" y="6376425"/>
            <a:ext cx="543000" cy="0"/>
          </a:xfrm>
          <a:prstGeom prst="straightConnector1">
            <a:avLst/>
          </a:prstGeom>
          <a:noFill/>
          <a:ln w="19050" cap="flat" cmpd="sng">
            <a:solidFill>
              <a:srgbClr val="FBCA9D"/>
            </a:solidFill>
            <a:prstDash val="dot"/>
            <a:round/>
            <a:headEnd type="none" w="med" len="med"/>
            <a:tailEnd type="triangle" w="med" len="med"/>
          </a:ln>
        </p:spPr>
      </p:cxnSp>
      <p:sp>
        <p:nvSpPr>
          <p:cNvPr id="1814" name="Google Shape;1814;p124"/>
          <p:cNvSpPr/>
          <p:nvPr/>
        </p:nvSpPr>
        <p:spPr>
          <a:xfrm rot="-5400000">
            <a:off x="1421525" y="6319488"/>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24"/>
          <p:cNvSpPr txBox="1"/>
          <p:nvPr/>
        </p:nvSpPr>
        <p:spPr>
          <a:xfrm>
            <a:off x="566955" y="126725"/>
            <a:ext cx="4109100"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Indonesia/Agusriady Saputra</a:t>
            </a:r>
            <a:endParaRPr sz="1100">
              <a:solidFill>
                <a:schemeClr val="lt1"/>
              </a:solidFill>
            </a:endParaRPr>
          </a:p>
        </p:txBody>
      </p:sp>
      <p:sp>
        <p:nvSpPr>
          <p:cNvPr id="1816" name="Google Shape;1816;p124"/>
          <p:cNvSpPr txBox="1"/>
          <p:nvPr/>
        </p:nvSpPr>
        <p:spPr>
          <a:xfrm>
            <a:off x="5692042" y="6471900"/>
            <a:ext cx="500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002060"/>
                </a:solidFill>
              </a:rPr>
              <a:t>Case study research done based on publicly available sources.</a:t>
            </a:r>
            <a:endParaRPr sz="800">
              <a:solidFill>
                <a:srgbClr val="00206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2"/>
          <p:cNvSpPr txBox="1">
            <a:spLocks noGrp="1"/>
          </p:cNvSpPr>
          <p:nvPr>
            <p:ph type="title"/>
          </p:nvPr>
        </p:nvSpPr>
        <p:spPr>
          <a:xfrm>
            <a:off x="609625" y="916700"/>
            <a:ext cx="3806100" cy="12288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
              <a:t>How do I use this document?</a:t>
            </a:r>
            <a:endParaRPr/>
          </a:p>
        </p:txBody>
      </p:sp>
      <p:sp>
        <p:nvSpPr>
          <p:cNvPr id="319" name="Google Shape;319;p52"/>
          <p:cNvSpPr txBox="1"/>
          <p:nvPr/>
        </p:nvSpPr>
        <p:spPr>
          <a:xfrm>
            <a:off x="620200" y="2170100"/>
            <a:ext cx="7833000" cy="292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rgbClr val="2C2D60"/>
                </a:solidFill>
              </a:rPr>
              <a:t>This document is intended as a</a:t>
            </a:r>
            <a:r>
              <a:rPr lang="en" sz="1500" b="1">
                <a:solidFill>
                  <a:srgbClr val="008BA1"/>
                </a:solidFill>
              </a:rPr>
              <a:t> </a:t>
            </a:r>
            <a:r>
              <a:rPr lang="en" sz="1500" b="1">
                <a:solidFill>
                  <a:srgbClr val="2CB8C7"/>
                </a:solidFill>
              </a:rPr>
              <a:t>modular deck that can be tailored according to needs</a:t>
            </a:r>
            <a:r>
              <a:rPr lang="en" sz="1500">
                <a:solidFill>
                  <a:srgbClr val="2CB8C7"/>
                </a:solidFill>
              </a:rPr>
              <a:t>.</a:t>
            </a:r>
            <a:r>
              <a:rPr lang="en" sz="1500">
                <a:solidFill>
                  <a:srgbClr val="D57D55"/>
                </a:solidFill>
              </a:rPr>
              <a:t> </a:t>
            </a:r>
            <a:endParaRPr sz="1500">
              <a:solidFill>
                <a:srgbClr val="D57D55"/>
              </a:solidFill>
            </a:endParaRPr>
          </a:p>
          <a:p>
            <a:pPr marL="0" lvl="0" indent="0" algn="l" rtl="0">
              <a:lnSpc>
                <a:spcPct val="115000"/>
              </a:lnSpc>
              <a:spcBef>
                <a:spcPts val="1500"/>
              </a:spcBef>
              <a:spcAft>
                <a:spcPts val="0"/>
              </a:spcAft>
              <a:buNone/>
            </a:pPr>
            <a:r>
              <a:rPr lang="en" sz="1500">
                <a:solidFill>
                  <a:srgbClr val="2C2D60"/>
                </a:solidFill>
              </a:rPr>
              <a:t>The full version of the deck (88 slides) is readily useable and can be read and circulated to key internal decision-makers or partners as a guidance note in pdf format. Depending on the maturity of your audience or the specific objectives of an engagement you are undertaking, you can also choose to </a:t>
            </a:r>
            <a:r>
              <a:rPr lang="en" sz="1500" b="1">
                <a:solidFill>
                  <a:srgbClr val="2C2D60"/>
                </a:solidFill>
              </a:rPr>
              <a:t>select specific slides or sections to remove or focus on</a:t>
            </a:r>
            <a:r>
              <a:rPr lang="en" sz="1500">
                <a:solidFill>
                  <a:srgbClr val="2C2D60"/>
                </a:solidFill>
              </a:rPr>
              <a:t>. You could also, for example, insert certain case studies provided at the end of the document into a part of the presentation you want to focus on. </a:t>
            </a:r>
            <a:endParaRPr sz="1500">
              <a:solidFill>
                <a:srgbClr val="2C2D60"/>
              </a:solidFill>
            </a:endParaRPr>
          </a:p>
          <a:p>
            <a:pPr marL="0" lvl="0" indent="0" algn="l" rtl="0">
              <a:lnSpc>
                <a:spcPct val="115000"/>
              </a:lnSpc>
              <a:spcBef>
                <a:spcPts val="1500"/>
              </a:spcBef>
              <a:spcAft>
                <a:spcPts val="0"/>
              </a:spcAft>
              <a:buNone/>
            </a:pPr>
            <a:r>
              <a:rPr lang="en" sz="1500">
                <a:solidFill>
                  <a:srgbClr val="2C2D60"/>
                </a:solidFill>
              </a:rPr>
              <a:t>To customise the deck, simply save a local version for your use and begin editing. You can share it as a pdf or share directly as a presentation. </a:t>
            </a:r>
            <a:endParaRPr sz="1500" b="1">
              <a:solidFill>
                <a:srgbClr val="2C2D6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125"/>
          <p:cNvSpPr/>
          <p:nvPr/>
        </p:nvSpPr>
        <p:spPr>
          <a:xfrm>
            <a:off x="0" y="0"/>
            <a:ext cx="12193200" cy="57810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2" name="Google Shape;1822;p125"/>
          <p:cNvPicPr preferRelativeResize="0"/>
          <p:nvPr/>
        </p:nvPicPr>
        <p:blipFill rotWithShape="1">
          <a:blip r:embed="rId3">
            <a:alphaModFix/>
          </a:blip>
          <a:srcRect l="11850" r="11842"/>
          <a:stretch/>
        </p:blipFill>
        <p:spPr>
          <a:xfrm>
            <a:off x="615450" y="538525"/>
            <a:ext cx="11577748" cy="6319476"/>
          </a:xfrm>
          <a:prstGeom prst="rect">
            <a:avLst/>
          </a:prstGeom>
          <a:noFill/>
          <a:ln>
            <a:noFill/>
          </a:ln>
        </p:spPr>
      </p:pic>
      <p:pic>
        <p:nvPicPr>
          <p:cNvPr id="1823" name="Google Shape;1823;p125"/>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1824" name="Google Shape;1824;p125"/>
          <p:cNvSpPr/>
          <p:nvPr/>
        </p:nvSpPr>
        <p:spPr>
          <a:xfrm>
            <a:off x="615500" y="1694300"/>
            <a:ext cx="11577900" cy="5163700"/>
          </a:xfrm>
          <a:prstGeom prst="rect">
            <a:avLst/>
          </a:prstGeom>
          <a:gradFill>
            <a:gsLst>
              <a:gs pos="0">
                <a:srgbClr val="2CB8C7"/>
              </a:gs>
              <a:gs pos="100000">
                <a:srgbClr val="2CB8C7">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25"/>
          <p:cNvSpPr txBox="1">
            <a:spLocks noGrp="1"/>
          </p:cNvSpPr>
          <p:nvPr>
            <p:ph type="title"/>
          </p:nvPr>
        </p:nvSpPr>
        <p:spPr>
          <a:xfrm>
            <a:off x="975175" y="4806425"/>
            <a:ext cx="9442500" cy="930000"/>
          </a:xfrm>
          <a:prstGeom prst="rect">
            <a:avLst/>
          </a:prstGeom>
          <a:effectLst/>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 sz="3220" b="1">
                <a:solidFill>
                  <a:schemeClr val="lt1"/>
                </a:solidFill>
              </a:rPr>
              <a:t>Examples of actions taken by companies and financial institutions in different parts of the value chain</a:t>
            </a:r>
            <a:endParaRPr sz="3220" b="1">
              <a:solidFill>
                <a:schemeClr val="lt1"/>
              </a:solidFill>
            </a:endParaRPr>
          </a:p>
        </p:txBody>
      </p:sp>
      <p:sp>
        <p:nvSpPr>
          <p:cNvPr id="1826" name="Google Shape;1826;p125"/>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25"/>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8" name="Google Shape;1828;p125"/>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1829" name="Google Shape;1829;p125"/>
          <p:cNvSpPr txBox="1"/>
          <p:nvPr/>
        </p:nvSpPr>
        <p:spPr>
          <a:xfrm>
            <a:off x="8319225" y="6361175"/>
            <a:ext cx="3636000" cy="456248"/>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UNDP Indonesia/Agusriady Saputra</a:t>
            </a:r>
            <a:endParaRPr sz="1100">
              <a:solidFill>
                <a:schemeClr val="lt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126"/>
          <p:cNvSpPr/>
          <p:nvPr/>
        </p:nvSpPr>
        <p:spPr>
          <a:xfrm>
            <a:off x="0" y="0"/>
            <a:ext cx="4486200" cy="5619900"/>
          </a:xfrm>
          <a:prstGeom prst="rect">
            <a:avLst/>
          </a:prstGeom>
          <a:solidFill>
            <a:srgbClr val="47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26"/>
          <p:cNvSpPr txBox="1">
            <a:spLocks noGrp="1"/>
          </p:cNvSpPr>
          <p:nvPr>
            <p:ph type="subTitle" idx="1"/>
          </p:nvPr>
        </p:nvSpPr>
        <p:spPr>
          <a:xfrm rot="5400000">
            <a:off x="-2683100" y="2846850"/>
            <a:ext cx="55692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SzPts val="1100"/>
              <a:buNone/>
            </a:pPr>
            <a:r>
              <a:rPr lang="en" sz="650">
                <a:solidFill>
                  <a:schemeClr val="lt1"/>
                </a:solidFill>
              </a:rPr>
              <a:t>EXAMPLES OF ACTIONS TAKEN BY COMPANIES AND FINANCIAL INSTITUTIONS IN DIFFERENT PARTS OF THE VALUE CHAIN</a:t>
            </a:r>
            <a:endParaRPr sz="650">
              <a:solidFill>
                <a:schemeClr val="lt1"/>
              </a:solidFill>
            </a:endParaRPr>
          </a:p>
        </p:txBody>
      </p:sp>
      <p:sp>
        <p:nvSpPr>
          <p:cNvPr id="1836" name="Google Shape;1836;p126"/>
          <p:cNvSpPr/>
          <p:nvPr/>
        </p:nvSpPr>
        <p:spPr>
          <a:xfrm>
            <a:off x="5352100" y="8845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26"/>
          <p:cNvSpPr/>
          <p:nvPr/>
        </p:nvSpPr>
        <p:spPr>
          <a:xfrm>
            <a:off x="5459113" y="9868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838" name="Google Shape;1838;p126"/>
          <p:cNvSpPr/>
          <p:nvPr/>
        </p:nvSpPr>
        <p:spPr>
          <a:xfrm>
            <a:off x="5352100" y="20850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26"/>
          <p:cNvSpPr/>
          <p:nvPr/>
        </p:nvSpPr>
        <p:spPr>
          <a:xfrm>
            <a:off x="5459113" y="21872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840" name="Google Shape;1840;p126"/>
          <p:cNvCxnSpPr>
            <a:stCxn id="1836" idx="4"/>
            <a:endCxn id="1838" idx="0"/>
          </p:cNvCxnSpPr>
          <p:nvPr/>
        </p:nvCxnSpPr>
        <p:spPr>
          <a:xfrm>
            <a:off x="5509750" y="1199863"/>
            <a:ext cx="0" cy="885300"/>
          </a:xfrm>
          <a:prstGeom prst="straightConnector1">
            <a:avLst/>
          </a:prstGeom>
          <a:noFill/>
          <a:ln w="19050" cap="flat" cmpd="sng">
            <a:solidFill>
              <a:srgbClr val="66679A"/>
            </a:solidFill>
            <a:prstDash val="dot"/>
            <a:round/>
            <a:headEnd type="none" w="med" len="med"/>
            <a:tailEnd type="none" w="med" len="med"/>
          </a:ln>
        </p:spPr>
      </p:cxnSp>
      <p:pic>
        <p:nvPicPr>
          <p:cNvPr id="1841" name="Google Shape;1841;p126"/>
          <p:cNvPicPr preferRelativeResize="0"/>
          <p:nvPr/>
        </p:nvPicPr>
        <p:blipFill rotWithShape="1">
          <a:blip r:embed="rId3">
            <a:alphaModFix/>
          </a:blip>
          <a:srcRect l="38871" t="47279" r="37476"/>
          <a:stretch/>
        </p:blipFill>
        <p:spPr>
          <a:xfrm>
            <a:off x="304825" y="0"/>
            <a:ext cx="4616202" cy="6858125"/>
          </a:xfrm>
          <a:prstGeom prst="rect">
            <a:avLst/>
          </a:prstGeom>
          <a:noFill/>
          <a:ln>
            <a:noFill/>
          </a:ln>
        </p:spPr>
      </p:pic>
      <p:pic>
        <p:nvPicPr>
          <p:cNvPr id="1842" name="Google Shape;1842;p126"/>
          <p:cNvPicPr preferRelativeResize="0"/>
          <p:nvPr/>
        </p:nvPicPr>
        <p:blipFill rotWithShape="1">
          <a:blip r:embed="rId4">
            <a:alphaModFix/>
          </a:blip>
          <a:srcRect l="-1388" t="25077" r="73784" b="22624"/>
          <a:stretch/>
        </p:blipFill>
        <p:spPr>
          <a:xfrm>
            <a:off x="304825" y="0"/>
            <a:ext cx="3524225" cy="6858000"/>
          </a:xfrm>
          <a:prstGeom prst="rect">
            <a:avLst/>
          </a:prstGeom>
          <a:noFill/>
          <a:ln>
            <a:noFill/>
          </a:ln>
        </p:spPr>
      </p:pic>
      <p:sp>
        <p:nvSpPr>
          <p:cNvPr id="1843" name="Google Shape;1843;p126"/>
          <p:cNvSpPr/>
          <p:nvPr/>
        </p:nvSpPr>
        <p:spPr>
          <a:xfrm>
            <a:off x="304625" y="3048000"/>
            <a:ext cx="4616100" cy="3808500"/>
          </a:xfrm>
          <a:prstGeom prst="rect">
            <a:avLst/>
          </a:prstGeom>
          <a:gradFill>
            <a:gsLst>
              <a:gs pos="0">
                <a:srgbClr val="46B27C"/>
              </a:gs>
              <a:gs pos="100000">
                <a:srgbClr val="48B27E">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26"/>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1400" b="0">
                <a:solidFill>
                  <a:schemeClr val="lt1"/>
                </a:solidFill>
              </a:rPr>
              <a:t>PRODUCERS:</a:t>
            </a:r>
            <a:endParaRPr sz="1400" b="0">
              <a:solidFill>
                <a:schemeClr val="lt1"/>
              </a:solidFill>
            </a:endParaRPr>
          </a:p>
          <a:p>
            <a:pPr marL="0" lvl="0" indent="0" algn="l" rtl="0">
              <a:spcBef>
                <a:spcPts val="0"/>
              </a:spcBef>
              <a:spcAft>
                <a:spcPts val="0"/>
              </a:spcAft>
              <a:buNone/>
            </a:pPr>
            <a:r>
              <a:rPr lang="en" sz="2600">
                <a:solidFill>
                  <a:schemeClr val="lt1"/>
                </a:solidFill>
              </a:rPr>
              <a:t>Wilmar International </a:t>
            </a:r>
            <a:endParaRPr sz="1400" b="0">
              <a:solidFill>
                <a:schemeClr val="lt1"/>
              </a:solidFill>
            </a:endParaRPr>
          </a:p>
        </p:txBody>
      </p:sp>
      <p:pic>
        <p:nvPicPr>
          <p:cNvPr id="1845" name="Google Shape;1845;p126"/>
          <p:cNvPicPr preferRelativeResize="0"/>
          <p:nvPr/>
        </p:nvPicPr>
        <p:blipFill>
          <a:blip r:embed="rId5">
            <a:alphaModFix/>
          </a:blip>
          <a:stretch>
            <a:fillRect/>
          </a:stretch>
        </p:blipFill>
        <p:spPr>
          <a:xfrm>
            <a:off x="48208" y="85531"/>
            <a:ext cx="217725" cy="174175"/>
          </a:xfrm>
          <a:prstGeom prst="rect">
            <a:avLst/>
          </a:prstGeom>
          <a:noFill/>
          <a:ln>
            <a:noFill/>
          </a:ln>
        </p:spPr>
      </p:pic>
      <p:sp>
        <p:nvSpPr>
          <p:cNvPr id="1846" name="Google Shape;1846;p126"/>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sustainability commitments has the company made?</a:t>
            </a:r>
            <a:endParaRPr b="1">
              <a:solidFill>
                <a:srgbClr val="2CB8C7"/>
              </a:solidFill>
            </a:endParaRPr>
          </a:p>
          <a:p>
            <a:pPr>
              <a:lnSpc>
                <a:spcPct val="115000"/>
              </a:lnSpc>
            </a:pPr>
            <a:r>
              <a:rPr lang="en" sz="1100" b="1">
                <a:solidFill>
                  <a:srgbClr val="2C2D60"/>
                </a:solidFill>
              </a:rPr>
              <a:t>Wilmar International</a:t>
            </a:r>
            <a:r>
              <a:rPr lang="en" sz="1100">
                <a:solidFill>
                  <a:srgbClr val="2C2D60"/>
                </a:solidFill>
              </a:rPr>
              <a:t> is a food production and processing corporation with over 300 subsidiaries. The group committed to a </a:t>
            </a:r>
            <a:r>
              <a:rPr lang="en" sz="1100" u="sng">
                <a:solidFill>
                  <a:schemeClr val="hlink"/>
                </a:solidFill>
                <a:hlinkClick r:id="rId6">
                  <a:extLst>
                    <a:ext uri="{A12FA001-AC4F-418D-AE19-62706E023703}">
                      <ahyp:hlinkClr xmlns:ahyp="http://schemas.microsoft.com/office/drawing/2018/hyperlinkcolor" val="tx"/>
                    </a:ext>
                  </a:extLst>
                </a:hlinkClick>
              </a:rPr>
              <a:t>No Deforestation, No Peat, No Exploitation (NDPE)</a:t>
            </a:r>
            <a:r>
              <a:rPr lang="en" sz="1100">
                <a:solidFill>
                  <a:srgbClr val="2C2D60"/>
                </a:solidFill>
              </a:rPr>
              <a:t> policy in 2013, which extends across global operations, including joint-venture partners and third-party suppliers.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a:lnSpc>
                <a:spcPct val="115000"/>
              </a:lnSpc>
            </a:pPr>
            <a:r>
              <a:rPr lang="en" sz="1100" u="sng">
                <a:solidFill>
                  <a:schemeClr val="hlink"/>
                </a:solidFill>
                <a:hlinkClick r:id="rId7">
                  <a:extLst>
                    <a:ext uri="{A12FA001-AC4F-418D-AE19-62706E023703}">
                      <ahyp:hlinkClr xmlns:ahyp="http://schemas.microsoft.com/office/drawing/2018/hyperlinkcolor" val="tx"/>
                    </a:ext>
                  </a:extLst>
                </a:hlinkClick>
              </a:rPr>
              <a:t>Wilmar has achieved 98% traceability to mills and is on track for 100% by 2022</a:t>
            </a:r>
            <a:r>
              <a:rPr lang="en" sz="1100">
                <a:solidFill>
                  <a:srgbClr val="2C2D60"/>
                </a:solidFill>
              </a:rPr>
              <a:t>. 77% of Wilmar’s own plantation land is Roundtable Sustainable Palm Oil (RSPO) certified; and more than 20 million hectares managed by suppliers is monitored and screened for ecological compliance. 1.8 million hectares has been removed for non-compliance.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Which multi-stakeholder initiatives is it involved in?</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Wilmar is a member of various multi-stakeholder coalitions, including the </a:t>
            </a:r>
            <a:r>
              <a:rPr lang="en" sz="1100" u="sng">
                <a:solidFill>
                  <a:schemeClr val="hlink"/>
                </a:solidFill>
                <a:hlinkClick r:id="rId8">
                  <a:extLst>
                    <a:ext uri="{A12FA001-AC4F-418D-AE19-62706E023703}">
                      <ahyp:hlinkClr xmlns:ahyp="http://schemas.microsoft.com/office/drawing/2018/hyperlinkcolor" val="tx"/>
                    </a:ext>
                  </a:extLst>
                </a:hlinkClick>
              </a:rPr>
              <a:t>Tropical Forest Alliance</a:t>
            </a:r>
            <a:r>
              <a:rPr lang="en" sz="1100">
                <a:solidFill>
                  <a:srgbClr val="2C2D60"/>
                </a:solidFill>
              </a:rPr>
              <a:t>, </a:t>
            </a:r>
            <a:r>
              <a:rPr lang="en" sz="1100" u="sng">
                <a:solidFill>
                  <a:schemeClr val="hlink"/>
                </a:solidFill>
                <a:hlinkClick r:id="rId9">
                  <a:extLst>
                    <a:ext uri="{A12FA001-AC4F-418D-AE19-62706E023703}">
                      <ahyp:hlinkClr xmlns:ahyp="http://schemas.microsoft.com/office/drawing/2018/hyperlinkcolor" val="tx"/>
                    </a:ext>
                  </a:extLst>
                </a:hlinkClick>
              </a:rPr>
              <a:t>Grow Asia</a:t>
            </a:r>
            <a:r>
              <a:rPr lang="en" sz="1100">
                <a:solidFill>
                  <a:srgbClr val="2C2D60"/>
                </a:solidFill>
              </a:rPr>
              <a:t> and </a:t>
            </a:r>
            <a:r>
              <a:rPr lang="en" sz="1100" u="sng">
                <a:solidFill>
                  <a:schemeClr val="hlink"/>
                </a:solidFill>
                <a:hlinkClick r:id="rId10">
                  <a:extLst>
                    <a:ext uri="{A12FA001-AC4F-418D-AE19-62706E023703}">
                      <ahyp:hlinkClr xmlns:ahyp="http://schemas.microsoft.com/office/drawing/2018/hyperlinkcolor" val="tx"/>
                    </a:ext>
                  </a:extLst>
                </a:hlinkClick>
              </a:rPr>
              <a:t>Grow Africa</a:t>
            </a:r>
            <a:r>
              <a:rPr lang="en" sz="1100">
                <a:solidFill>
                  <a:srgbClr val="2C2D60"/>
                </a:solidFill>
              </a:rPr>
              <a:t>; regional partners of </a:t>
            </a:r>
            <a:r>
              <a:rPr lang="en" sz="1100" u="sng">
                <a:solidFill>
                  <a:schemeClr val="hlink"/>
                </a:solidFill>
                <a:hlinkClick r:id="rId11">
                  <a:extLst>
                    <a:ext uri="{A12FA001-AC4F-418D-AE19-62706E023703}">
                      <ahyp:hlinkClr xmlns:ahyp="http://schemas.microsoft.com/office/drawing/2018/hyperlinkcolor" val="tx"/>
                    </a:ext>
                  </a:extLst>
                </a:hlinkClick>
              </a:rPr>
              <a:t>WEF’s New Vision for Agriculture initiative</a:t>
            </a:r>
            <a:r>
              <a:rPr lang="en" sz="1100">
                <a:solidFill>
                  <a:srgbClr val="2C2D60"/>
                </a:solidFill>
              </a:rPr>
              <a:t>, in which it leads on partnership building with governments and innovation solutions. Wilmar also co-chairs the </a:t>
            </a:r>
            <a:r>
              <a:rPr lang="en" sz="1100" u="sng">
                <a:solidFill>
                  <a:schemeClr val="hlink"/>
                </a:solidFill>
                <a:hlinkClick r:id="rId12">
                  <a:extLst>
                    <a:ext uri="{A12FA001-AC4F-418D-AE19-62706E023703}">
                      <ahyp:hlinkClr xmlns:ahyp="http://schemas.microsoft.com/office/drawing/2018/hyperlinkcolor" val="tx"/>
                    </a:ext>
                  </a:extLst>
                </a:hlinkClick>
              </a:rPr>
              <a:t>RSPO’s Smallholder Working Group</a:t>
            </a:r>
            <a:r>
              <a:rPr lang="en" sz="1100">
                <a:solidFill>
                  <a:srgbClr val="2C2D60"/>
                </a:solidFill>
              </a:rPr>
              <a:t> and </a:t>
            </a:r>
            <a:r>
              <a:rPr lang="en" sz="1100" u="sng">
                <a:solidFill>
                  <a:schemeClr val="hlink"/>
                </a:solidFill>
                <a:hlinkClick r:id="rId12">
                  <a:extLst>
                    <a:ext uri="{A12FA001-AC4F-418D-AE19-62706E023703}">
                      <ahyp:hlinkClr xmlns:ahyp="http://schemas.microsoft.com/office/drawing/2018/hyperlinkcolor" val="tx"/>
                    </a:ext>
                  </a:extLst>
                </a:hlinkClick>
              </a:rPr>
              <a:t>Biodiversity and High Conservation Value HCV Working Group</a:t>
            </a:r>
            <a:r>
              <a:rPr lang="en" sz="1100">
                <a:solidFill>
                  <a:srgbClr val="2C2D60"/>
                </a:solidFill>
              </a:rPr>
              <a:t>, to support smallholder certification and HCV compensation processes for state governments.</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is it collaborating with governments?</a:t>
            </a:r>
            <a:endParaRPr b="1">
              <a:solidFill>
                <a:srgbClr val="2CB8C7"/>
              </a:solidFill>
            </a:endParaRPr>
          </a:p>
          <a:p>
            <a:pPr>
              <a:lnSpc>
                <a:spcPct val="115000"/>
              </a:lnSpc>
            </a:pPr>
            <a:r>
              <a:rPr lang="en" sz="1100">
                <a:solidFill>
                  <a:srgbClr val="2C2D60"/>
                </a:solidFill>
              </a:rPr>
              <a:t>Wilmar also tackles deforestation and sustainable farming at a jurisdictional level. In Sabah, Malaysia, it is part of the </a:t>
            </a:r>
            <a:r>
              <a:rPr lang="en" sz="1100" u="sng">
                <a:solidFill>
                  <a:schemeClr val="hlink"/>
                </a:solidFill>
                <a:hlinkClick r:id="rId13">
                  <a:extLst>
                    <a:ext uri="{A12FA001-AC4F-418D-AE19-62706E023703}">
                      <ahyp:hlinkClr xmlns:ahyp="http://schemas.microsoft.com/office/drawing/2018/hyperlinkcolor" val="tx"/>
                    </a:ext>
                  </a:extLst>
                </a:hlinkClick>
              </a:rPr>
              <a:t>Jurisdictional Certification Steering Committee (JCSC)</a:t>
            </a:r>
            <a:r>
              <a:rPr lang="en" sz="1100">
                <a:solidFill>
                  <a:srgbClr val="2C2D60"/>
                </a:solidFill>
              </a:rPr>
              <a:t>, helping the Sabah government achieve its vision of 100% RSPO-certified palm oil by 2025 - with 25,000 smallholders over 170,000 hectares producing sustainably. </a:t>
            </a:r>
            <a:endParaRPr sz="1100">
              <a:solidFill>
                <a:srgbClr val="2C2D60"/>
              </a:solidFill>
            </a:endParaRPr>
          </a:p>
        </p:txBody>
      </p:sp>
      <p:sp>
        <p:nvSpPr>
          <p:cNvPr id="1847" name="Google Shape;1847;p126"/>
          <p:cNvSpPr/>
          <p:nvPr/>
        </p:nvSpPr>
        <p:spPr>
          <a:xfrm>
            <a:off x="5352100" y="3313438"/>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26"/>
          <p:cNvSpPr/>
          <p:nvPr/>
        </p:nvSpPr>
        <p:spPr>
          <a:xfrm>
            <a:off x="5459113" y="341568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849" name="Google Shape;1849;p126"/>
          <p:cNvSpPr/>
          <p:nvPr/>
        </p:nvSpPr>
        <p:spPr>
          <a:xfrm>
            <a:off x="5352100" y="489491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26"/>
          <p:cNvSpPr/>
          <p:nvPr/>
        </p:nvSpPr>
        <p:spPr>
          <a:xfrm>
            <a:off x="5459113" y="499716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851" name="Google Shape;1851;p126"/>
          <p:cNvCxnSpPr>
            <a:stCxn id="1847" idx="4"/>
            <a:endCxn id="1849" idx="0"/>
          </p:cNvCxnSpPr>
          <p:nvPr/>
        </p:nvCxnSpPr>
        <p:spPr>
          <a:xfrm>
            <a:off x="5509750" y="3628738"/>
            <a:ext cx="0" cy="1266300"/>
          </a:xfrm>
          <a:prstGeom prst="straightConnector1">
            <a:avLst/>
          </a:prstGeom>
          <a:noFill/>
          <a:ln w="19050" cap="flat" cmpd="sng">
            <a:solidFill>
              <a:srgbClr val="66679A"/>
            </a:solidFill>
            <a:prstDash val="dot"/>
            <a:round/>
            <a:headEnd type="none" w="med" len="med"/>
            <a:tailEnd type="none" w="med" len="med"/>
          </a:ln>
        </p:spPr>
      </p:cxnSp>
      <p:cxnSp>
        <p:nvCxnSpPr>
          <p:cNvPr id="1852" name="Google Shape;1852;p126"/>
          <p:cNvCxnSpPr>
            <a:stCxn id="1838" idx="4"/>
            <a:endCxn id="1847" idx="0"/>
          </p:cNvCxnSpPr>
          <p:nvPr/>
        </p:nvCxnSpPr>
        <p:spPr>
          <a:xfrm>
            <a:off x="5509750" y="2400335"/>
            <a:ext cx="0" cy="913200"/>
          </a:xfrm>
          <a:prstGeom prst="straightConnector1">
            <a:avLst/>
          </a:prstGeom>
          <a:noFill/>
          <a:ln w="19050" cap="flat" cmpd="sng">
            <a:solidFill>
              <a:srgbClr val="66679A"/>
            </a:solidFill>
            <a:prstDash val="dot"/>
            <a:round/>
            <a:headEnd type="none" w="med" len="med"/>
            <a:tailEnd type="none" w="med" len="med"/>
          </a:ln>
        </p:spPr>
      </p:cxnSp>
      <p:sp>
        <p:nvSpPr>
          <p:cNvPr id="1853" name="Google Shape;1853;p126"/>
          <p:cNvSpPr/>
          <p:nvPr/>
        </p:nvSpPr>
        <p:spPr>
          <a:xfrm rot="-5400000">
            <a:off x="597725" y="6201875"/>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26"/>
          <p:cNvSpPr/>
          <p:nvPr/>
        </p:nvSpPr>
        <p:spPr>
          <a:xfrm rot="-5400000">
            <a:off x="699975" y="6309963"/>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55" name="Google Shape;1855;p126"/>
          <p:cNvCxnSpPr/>
          <p:nvPr/>
        </p:nvCxnSpPr>
        <p:spPr>
          <a:xfrm>
            <a:off x="913025" y="6341046"/>
            <a:ext cx="621135" cy="0"/>
          </a:xfrm>
          <a:prstGeom prst="straightConnector1">
            <a:avLst/>
          </a:prstGeom>
          <a:noFill/>
          <a:ln w="19050" cap="flat" cmpd="sng">
            <a:solidFill>
              <a:srgbClr val="FBCA9D"/>
            </a:solidFill>
            <a:prstDash val="dot"/>
            <a:round/>
            <a:headEnd type="none" w="med" len="med"/>
            <a:tailEnd type="triangle" w="med" len="med"/>
          </a:ln>
        </p:spPr>
      </p:cxnSp>
      <p:sp>
        <p:nvSpPr>
          <p:cNvPr id="1856" name="Google Shape;1856;p126"/>
          <p:cNvSpPr txBox="1"/>
          <p:nvPr/>
        </p:nvSpPr>
        <p:spPr>
          <a:xfrm>
            <a:off x="566955" y="126725"/>
            <a:ext cx="4109100" cy="456248"/>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Indonesia/Agusriady Saputra</a:t>
            </a:r>
            <a:endParaRPr sz="1100">
              <a:solidFill>
                <a:schemeClr val="lt1"/>
              </a:solidFill>
            </a:endParaRPr>
          </a:p>
        </p:txBody>
      </p:sp>
      <p:sp>
        <p:nvSpPr>
          <p:cNvPr id="1857" name="Google Shape;1857;p126"/>
          <p:cNvSpPr txBox="1"/>
          <p:nvPr/>
        </p:nvSpPr>
        <p:spPr>
          <a:xfrm>
            <a:off x="5692042" y="6471900"/>
            <a:ext cx="500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002060"/>
                </a:solidFill>
              </a:rPr>
              <a:t>Case study research done based on publicly available sources.</a:t>
            </a:r>
            <a:endParaRPr sz="800">
              <a:solidFill>
                <a:srgbClr val="00206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127"/>
          <p:cNvSpPr/>
          <p:nvPr/>
        </p:nvSpPr>
        <p:spPr>
          <a:xfrm>
            <a:off x="0" y="0"/>
            <a:ext cx="4486200" cy="5619900"/>
          </a:xfrm>
          <a:prstGeom prst="rect">
            <a:avLst/>
          </a:prstGeom>
          <a:solidFill>
            <a:srgbClr val="D57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3" name="Google Shape;1863;p127"/>
          <p:cNvPicPr preferRelativeResize="0"/>
          <p:nvPr/>
        </p:nvPicPr>
        <p:blipFill rotWithShape="1">
          <a:blip r:embed="rId3">
            <a:alphaModFix/>
          </a:blip>
          <a:srcRect l="27538" r="27543"/>
          <a:stretch/>
        </p:blipFill>
        <p:spPr>
          <a:xfrm>
            <a:off x="304925" y="0"/>
            <a:ext cx="4616100" cy="6858001"/>
          </a:xfrm>
          <a:prstGeom prst="rect">
            <a:avLst/>
          </a:prstGeom>
          <a:noFill/>
          <a:ln>
            <a:noFill/>
          </a:ln>
        </p:spPr>
      </p:pic>
      <p:pic>
        <p:nvPicPr>
          <p:cNvPr id="1864" name="Google Shape;1864;p127"/>
          <p:cNvPicPr preferRelativeResize="0"/>
          <p:nvPr/>
        </p:nvPicPr>
        <p:blipFill rotWithShape="1">
          <a:blip r:embed="rId4">
            <a:alphaModFix/>
          </a:blip>
          <a:srcRect l="-1388" t="25077" r="73784" b="22624"/>
          <a:stretch/>
        </p:blipFill>
        <p:spPr>
          <a:xfrm>
            <a:off x="304825" y="0"/>
            <a:ext cx="3524225" cy="6858000"/>
          </a:xfrm>
          <a:prstGeom prst="rect">
            <a:avLst/>
          </a:prstGeom>
          <a:noFill/>
          <a:ln>
            <a:noFill/>
          </a:ln>
        </p:spPr>
      </p:pic>
      <p:sp>
        <p:nvSpPr>
          <p:cNvPr id="1865" name="Google Shape;1865;p127"/>
          <p:cNvSpPr/>
          <p:nvPr/>
        </p:nvSpPr>
        <p:spPr>
          <a:xfrm>
            <a:off x="304625" y="3484900"/>
            <a:ext cx="4616100" cy="3371700"/>
          </a:xfrm>
          <a:prstGeom prst="rect">
            <a:avLst/>
          </a:prstGeom>
          <a:gradFill>
            <a:gsLst>
              <a:gs pos="0">
                <a:srgbClr val="D57D55"/>
              </a:gs>
              <a:gs pos="100000">
                <a:srgbClr val="D57F57">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27"/>
          <p:cNvSpPr/>
          <p:nvPr/>
        </p:nvSpPr>
        <p:spPr>
          <a:xfrm>
            <a:off x="5352100" y="703237"/>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27"/>
          <p:cNvSpPr/>
          <p:nvPr/>
        </p:nvSpPr>
        <p:spPr>
          <a:xfrm>
            <a:off x="5459113" y="805487"/>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871" name="Google Shape;1871;p127"/>
          <p:cNvSpPr/>
          <p:nvPr/>
        </p:nvSpPr>
        <p:spPr>
          <a:xfrm>
            <a:off x="5352100" y="228506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27"/>
          <p:cNvSpPr/>
          <p:nvPr/>
        </p:nvSpPr>
        <p:spPr>
          <a:xfrm>
            <a:off x="5459113" y="238731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873" name="Google Shape;1873;p127"/>
          <p:cNvCxnSpPr>
            <a:stCxn id="1869" idx="4"/>
            <a:endCxn id="1871" idx="0"/>
          </p:cNvCxnSpPr>
          <p:nvPr/>
        </p:nvCxnSpPr>
        <p:spPr>
          <a:xfrm>
            <a:off x="5509750" y="1018537"/>
            <a:ext cx="0" cy="1266600"/>
          </a:xfrm>
          <a:prstGeom prst="straightConnector1">
            <a:avLst/>
          </a:prstGeom>
          <a:noFill/>
          <a:ln w="19050" cap="flat" cmpd="sng">
            <a:solidFill>
              <a:srgbClr val="66679A"/>
            </a:solidFill>
            <a:prstDash val="dot"/>
            <a:round/>
            <a:headEnd type="none" w="med" len="med"/>
            <a:tailEnd type="none" w="med" len="med"/>
          </a:ln>
        </p:spPr>
      </p:cxnSp>
      <p:sp>
        <p:nvSpPr>
          <p:cNvPr id="1874" name="Google Shape;1874;p127"/>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sustainability commitments has the company made?</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Olam Food Ingredients (OFI) is among the world's largest traders of cocoa products, coffee, cotton and rice. The company’s </a:t>
            </a:r>
            <a:r>
              <a:rPr lang="en" sz="1100" u="sng">
                <a:solidFill>
                  <a:schemeClr val="hlink"/>
                </a:solidFill>
                <a:hlinkClick r:id="rId5">
                  <a:extLst>
                    <a:ext uri="{A12FA001-AC4F-418D-AE19-62706E023703}">
                      <ahyp:hlinkClr xmlns:ahyp="http://schemas.microsoft.com/office/drawing/2018/hyperlinkcolor" val="tx"/>
                    </a:ext>
                  </a:extLst>
                </a:hlinkClick>
              </a:rPr>
              <a:t>sustainability framework</a:t>
            </a:r>
            <a:r>
              <a:rPr lang="en" sz="1100">
                <a:solidFill>
                  <a:srgbClr val="2C2D60"/>
                </a:solidFill>
              </a:rPr>
              <a:t> focuses on 10 material areas mapped to relevant Sustainable Development Goals (SDGs). OFI believes that Non-Financial Capital such as Natural Capital and Social Capital (relationships with suppliers and communities) is critical to build trust with stakeholders and, ultimately, ensure long-term profitability and license to operate.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a:lnSpc>
                <a:spcPct val="115000"/>
              </a:lnSpc>
            </a:pPr>
            <a:r>
              <a:rPr lang="en" sz="1100">
                <a:solidFill>
                  <a:srgbClr val="2C2D60"/>
                </a:solidFill>
              </a:rPr>
              <a:t>In 2020, OFI achieved </a:t>
            </a:r>
            <a:r>
              <a:rPr lang="en" sz="1100" u="sng">
                <a:solidFill>
                  <a:schemeClr val="hlink"/>
                </a:solidFill>
                <a:hlinkClick r:id="rId6">
                  <a:extLst>
                    <a:ext uri="{A12FA001-AC4F-418D-AE19-62706E023703}">
                      <ahyp:hlinkClr xmlns:ahyp="http://schemas.microsoft.com/office/drawing/2018/hyperlinkcolor" val="tx"/>
                    </a:ext>
                  </a:extLst>
                </a:hlinkClick>
              </a:rPr>
              <a:t>100% traceability</a:t>
            </a:r>
            <a:r>
              <a:rPr lang="en" sz="1100">
                <a:solidFill>
                  <a:srgbClr val="2C2D60"/>
                </a:solidFill>
              </a:rPr>
              <a:t> for its directly sourced cocoa beans. Working with the Cocoa &amp; Forests Initiative, OFI has  </a:t>
            </a:r>
            <a:r>
              <a:rPr lang="en" sz="1100" u="sng">
                <a:solidFill>
                  <a:schemeClr val="hlink"/>
                </a:solidFill>
                <a:hlinkClick r:id="rId7">
                  <a:extLst>
                    <a:ext uri="{A12FA001-AC4F-418D-AE19-62706E023703}">
                      <ahyp:hlinkClr xmlns:ahyp="http://schemas.microsoft.com/office/drawing/2018/hyperlinkcolor" val="tx"/>
                    </a:ext>
                  </a:extLst>
                </a:hlinkClick>
              </a:rPr>
              <a:t>trained over 65,000 farmers in good agricultural practices</a:t>
            </a:r>
            <a:r>
              <a:rPr lang="en" sz="1100">
                <a:solidFill>
                  <a:srgbClr val="2C2D60"/>
                </a:solidFill>
              </a:rPr>
              <a:t> and is co-managing the restoration of 460,000 hectares degraded forest in Côte d’Ivoire.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Which multi-stakeholder initiatives is it involved in?</a:t>
            </a:r>
            <a:endParaRPr b="1">
              <a:solidFill>
                <a:srgbClr val="2CB8C7"/>
              </a:solidFill>
            </a:endParaRPr>
          </a:p>
          <a:p>
            <a:pPr>
              <a:lnSpc>
                <a:spcPct val="115000"/>
              </a:lnSpc>
            </a:pPr>
            <a:r>
              <a:rPr lang="en" sz="1100">
                <a:solidFill>
                  <a:srgbClr val="2C2D60"/>
                </a:solidFill>
              </a:rPr>
              <a:t>More than 90 partners - including customers, NGOs, Development Finance Institutions (DFIs), and governments – are involved in OFI´s sustainability </a:t>
            </a:r>
            <a:r>
              <a:rPr lang="en" sz="1100" err="1">
                <a:solidFill>
                  <a:srgbClr val="2C2D60"/>
                </a:solidFill>
              </a:rPr>
              <a:t>programmes</a:t>
            </a:r>
            <a:r>
              <a:rPr lang="en" sz="1100">
                <a:solidFill>
                  <a:srgbClr val="2C2D60"/>
                </a:solidFill>
              </a:rPr>
              <a:t>, and the company participates in various multi-stakeholder platforms such as the </a:t>
            </a:r>
            <a:r>
              <a:rPr lang="en" sz="1100" u="sng">
                <a:solidFill>
                  <a:schemeClr val="hlink"/>
                </a:solidFill>
                <a:hlinkClick r:id="rId8">
                  <a:extLst>
                    <a:ext uri="{A12FA001-AC4F-418D-AE19-62706E023703}">
                      <ahyp:hlinkClr xmlns:ahyp="http://schemas.microsoft.com/office/drawing/2018/hyperlinkcolor" val="tx"/>
                    </a:ext>
                  </a:extLst>
                </a:hlinkClick>
              </a:rPr>
              <a:t>Tropical Forest Alliance,</a:t>
            </a:r>
            <a:r>
              <a:rPr lang="en" sz="1100">
                <a:solidFill>
                  <a:srgbClr val="2C2D60"/>
                </a:solidFill>
              </a:rPr>
              <a:t> the </a:t>
            </a:r>
            <a:r>
              <a:rPr lang="en" sz="1100" u="sng">
                <a:solidFill>
                  <a:schemeClr val="hlink"/>
                </a:solidFill>
                <a:hlinkClick r:id="rId9">
                  <a:extLst>
                    <a:ext uri="{A12FA001-AC4F-418D-AE19-62706E023703}">
                      <ahyp:hlinkClr xmlns:ahyp="http://schemas.microsoft.com/office/drawing/2018/hyperlinkcolor" val="tx"/>
                    </a:ext>
                  </a:extLst>
                </a:hlinkClick>
              </a:rPr>
              <a:t>Roundtable Sustainable Palm Oil (RSPO) and the Cocoa Fair Labour Association</a:t>
            </a:r>
            <a:r>
              <a:rPr lang="en" sz="1100">
                <a:solidFill>
                  <a:srgbClr val="2C2D60"/>
                </a:solidFill>
              </a:rPr>
              <a:t> and the Cocoa Fair Labour Association.</a:t>
            </a:r>
            <a:endParaRPr sz="1100">
              <a:solidFill>
                <a:srgbClr val="2C2D60"/>
              </a:solidFill>
            </a:endParaRPr>
          </a:p>
          <a:p>
            <a:pPr>
              <a:lnSpc>
                <a:spcPct val="115000"/>
              </a:lnSpc>
              <a:spcBef>
                <a:spcPts val="1500"/>
              </a:spcBef>
            </a:pPr>
            <a:r>
              <a:rPr lang="en" b="1">
                <a:solidFill>
                  <a:srgbClr val="2CB8C7"/>
                </a:solidFill>
              </a:rPr>
              <a:t>How is it collaborating with governments? </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OFI works with governments at local, national and jurisdictional levels. In Nigeria, it </a:t>
            </a:r>
            <a:r>
              <a:rPr lang="en" sz="1100" u="sng">
                <a:solidFill>
                  <a:schemeClr val="hlink"/>
                </a:solidFill>
                <a:hlinkClick r:id="rId10">
                  <a:extLst>
                    <a:ext uri="{A12FA001-AC4F-418D-AE19-62706E023703}">
                      <ahyp:hlinkClr xmlns:ahyp="http://schemas.microsoft.com/office/drawing/2018/hyperlinkcolor" val="tx"/>
                    </a:ext>
                  </a:extLst>
                </a:hlinkClick>
              </a:rPr>
              <a:t>worked with multiple partners including the federal government to train farmers</a:t>
            </a:r>
            <a:r>
              <a:rPr lang="en" sz="1100">
                <a:solidFill>
                  <a:srgbClr val="2C2D60"/>
                </a:solidFill>
              </a:rPr>
              <a:t> and provide improved seeds, </a:t>
            </a:r>
            <a:r>
              <a:rPr lang="en" sz="1100" err="1">
                <a:solidFill>
                  <a:srgbClr val="2C2D60"/>
                </a:solidFill>
              </a:rPr>
              <a:t>fertilisers</a:t>
            </a:r>
            <a:r>
              <a:rPr lang="en" sz="1100">
                <a:solidFill>
                  <a:srgbClr val="2C2D60"/>
                </a:solidFill>
              </a:rPr>
              <a:t>, and threshers under a soft loan scheme. OFI has also worked on </a:t>
            </a:r>
            <a:r>
              <a:rPr lang="en" sz="1100" u="sng">
                <a:solidFill>
                  <a:schemeClr val="hlink"/>
                </a:solidFill>
                <a:hlinkClick r:id="rId10">
                  <a:extLst>
                    <a:ext uri="{A12FA001-AC4F-418D-AE19-62706E023703}">
                      <ahyp:hlinkClr xmlns:ahyp="http://schemas.microsoft.com/office/drawing/2018/hyperlinkcolor" val="tx"/>
                    </a:ext>
                  </a:extLst>
                </a:hlinkClick>
              </a:rPr>
              <a:t>a joint venture with the Government of Gabon</a:t>
            </a:r>
            <a:r>
              <a:rPr lang="en" sz="1100">
                <a:solidFill>
                  <a:srgbClr val="2C2D60"/>
                </a:solidFill>
              </a:rPr>
              <a:t> to create Olam Palm Gabon; the largest RSPO-certified palm plantation in Africa.</a:t>
            </a:r>
            <a:endParaRPr sz="1100">
              <a:solidFill>
                <a:srgbClr val="2C2D60"/>
              </a:solidFill>
            </a:endParaRPr>
          </a:p>
        </p:txBody>
      </p:sp>
      <p:sp>
        <p:nvSpPr>
          <p:cNvPr id="1875" name="Google Shape;1875;p127"/>
          <p:cNvSpPr/>
          <p:nvPr/>
        </p:nvSpPr>
        <p:spPr>
          <a:xfrm>
            <a:off x="5352100" y="3513112"/>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27"/>
          <p:cNvSpPr/>
          <p:nvPr/>
        </p:nvSpPr>
        <p:spPr>
          <a:xfrm>
            <a:off x="5459113" y="3615362"/>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877" name="Google Shape;1877;p127"/>
          <p:cNvSpPr/>
          <p:nvPr/>
        </p:nvSpPr>
        <p:spPr>
          <a:xfrm>
            <a:off x="5352100" y="489526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27"/>
          <p:cNvSpPr/>
          <p:nvPr/>
        </p:nvSpPr>
        <p:spPr>
          <a:xfrm>
            <a:off x="5459113" y="499751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879" name="Google Shape;1879;p127"/>
          <p:cNvCxnSpPr>
            <a:stCxn id="1875" idx="4"/>
            <a:endCxn id="1877" idx="0"/>
          </p:cNvCxnSpPr>
          <p:nvPr/>
        </p:nvCxnSpPr>
        <p:spPr>
          <a:xfrm>
            <a:off x="5509750" y="3828412"/>
            <a:ext cx="0" cy="1066800"/>
          </a:xfrm>
          <a:prstGeom prst="straightConnector1">
            <a:avLst/>
          </a:prstGeom>
          <a:noFill/>
          <a:ln w="19050" cap="flat" cmpd="sng">
            <a:solidFill>
              <a:srgbClr val="66679A"/>
            </a:solidFill>
            <a:prstDash val="dot"/>
            <a:round/>
            <a:headEnd type="none" w="med" len="med"/>
            <a:tailEnd type="none" w="med" len="med"/>
          </a:ln>
        </p:spPr>
      </p:cxnSp>
      <p:cxnSp>
        <p:nvCxnSpPr>
          <p:cNvPr id="1880" name="Google Shape;1880;p127"/>
          <p:cNvCxnSpPr>
            <a:stCxn id="1871" idx="4"/>
            <a:endCxn id="1875" idx="0"/>
          </p:cNvCxnSpPr>
          <p:nvPr/>
        </p:nvCxnSpPr>
        <p:spPr>
          <a:xfrm>
            <a:off x="5509750" y="2600360"/>
            <a:ext cx="0" cy="912900"/>
          </a:xfrm>
          <a:prstGeom prst="straightConnector1">
            <a:avLst/>
          </a:prstGeom>
          <a:noFill/>
          <a:ln w="19050" cap="flat" cmpd="sng">
            <a:solidFill>
              <a:srgbClr val="66679A"/>
            </a:solidFill>
            <a:prstDash val="dot"/>
            <a:round/>
            <a:headEnd type="none" w="med" len="med"/>
            <a:tailEnd type="none" w="med" len="med"/>
          </a:ln>
        </p:spPr>
      </p:cxnSp>
      <p:sp>
        <p:nvSpPr>
          <p:cNvPr id="1881" name="Google Shape;1881;p127"/>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1400" b="0">
                <a:solidFill>
                  <a:schemeClr val="lt1"/>
                </a:solidFill>
              </a:rPr>
              <a:t>TRADERS:</a:t>
            </a:r>
            <a:endParaRPr sz="1400" b="0">
              <a:solidFill>
                <a:schemeClr val="lt1"/>
              </a:solidFill>
            </a:endParaRPr>
          </a:p>
          <a:p>
            <a:pPr marL="0" lvl="0" indent="0" algn="l" rtl="0">
              <a:spcBef>
                <a:spcPts val="0"/>
              </a:spcBef>
              <a:spcAft>
                <a:spcPts val="0"/>
              </a:spcAft>
              <a:buNone/>
            </a:pPr>
            <a:r>
              <a:rPr lang="en" sz="2600">
                <a:solidFill>
                  <a:schemeClr val="lt1"/>
                </a:solidFill>
              </a:rPr>
              <a:t>Olam Food Ingredients​</a:t>
            </a:r>
            <a:endParaRPr sz="1400" b="0">
              <a:solidFill>
                <a:schemeClr val="lt1"/>
              </a:solidFill>
            </a:endParaRPr>
          </a:p>
        </p:txBody>
      </p:sp>
      <p:pic>
        <p:nvPicPr>
          <p:cNvPr id="1882" name="Google Shape;1882;p127"/>
          <p:cNvPicPr preferRelativeResize="0"/>
          <p:nvPr/>
        </p:nvPicPr>
        <p:blipFill>
          <a:blip r:embed="rId11">
            <a:alphaModFix/>
          </a:blip>
          <a:stretch>
            <a:fillRect/>
          </a:stretch>
        </p:blipFill>
        <p:spPr>
          <a:xfrm>
            <a:off x="48208" y="85531"/>
            <a:ext cx="217725" cy="174175"/>
          </a:xfrm>
          <a:prstGeom prst="rect">
            <a:avLst/>
          </a:prstGeom>
          <a:noFill/>
          <a:ln>
            <a:noFill/>
          </a:ln>
        </p:spPr>
      </p:pic>
      <p:sp>
        <p:nvSpPr>
          <p:cNvPr id="1883" name="Google Shape;1883;p127"/>
          <p:cNvSpPr txBox="1">
            <a:spLocks noGrp="1"/>
          </p:cNvSpPr>
          <p:nvPr>
            <p:ph type="subTitle" idx="1"/>
          </p:nvPr>
        </p:nvSpPr>
        <p:spPr>
          <a:xfrm rot="5400000">
            <a:off x="-2683100" y="2846850"/>
            <a:ext cx="55692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SzPts val="1100"/>
              <a:buNone/>
            </a:pPr>
            <a:r>
              <a:rPr lang="en" sz="650">
                <a:solidFill>
                  <a:schemeClr val="lt1"/>
                </a:solidFill>
              </a:rPr>
              <a:t>EXAMPLES OF ACTIONS TAKEN BY COMPANIES AND FINANCIAL INSTITUTIONS IN DIFFERENT PARTS OF THE VALUE CHAIN</a:t>
            </a:r>
            <a:endParaRPr sz="650">
              <a:solidFill>
                <a:schemeClr val="lt1"/>
              </a:solidFill>
            </a:endParaRPr>
          </a:p>
        </p:txBody>
      </p:sp>
      <p:sp>
        <p:nvSpPr>
          <p:cNvPr id="1884" name="Google Shape;1884;p127"/>
          <p:cNvSpPr txBox="1"/>
          <p:nvPr/>
        </p:nvSpPr>
        <p:spPr>
          <a:xfrm>
            <a:off x="566955" y="126725"/>
            <a:ext cx="410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World Cocoa Foundation</a:t>
            </a:r>
            <a:endParaRPr sz="1100">
              <a:solidFill>
                <a:schemeClr val="lt1"/>
              </a:solidFill>
            </a:endParaRPr>
          </a:p>
        </p:txBody>
      </p:sp>
      <p:sp>
        <p:nvSpPr>
          <p:cNvPr id="1885" name="Google Shape;1885;p127"/>
          <p:cNvSpPr txBox="1"/>
          <p:nvPr/>
        </p:nvSpPr>
        <p:spPr>
          <a:xfrm>
            <a:off x="5692042" y="6471900"/>
            <a:ext cx="500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002060"/>
                </a:solidFill>
              </a:rPr>
              <a:t>Case study research done based on publicly available sources.</a:t>
            </a:r>
            <a:endParaRPr sz="800">
              <a:solidFill>
                <a:srgbClr val="002060"/>
              </a:solidFill>
            </a:endParaRPr>
          </a:p>
        </p:txBody>
      </p:sp>
      <p:sp>
        <p:nvSpPr>
          <p:cNvPr id="26" name="Google Shape;1853;p126"/>
          <p:cNvSpPr/>
          <p:nvPr/>
        </p:nvSpPr>
        <p:spPr>
          <a:xfrm rot="-5400000">
            <a:off x="597725" y="6201875"/>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54;p126"/>
          <p:cNvSpPr/>
          <p:nvPr/>
        </p:nvSpPr>
        <p:spPr>
          <a:xfrm rot="-5400000">
            <a:off x="699975" y="6309963"/>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 name="Google Shape;1855;p126"/>
          <p:cNvCxnSpPr/>
          <p:nvPr/>
        </p:nvCxnSpPr>
        <p:spPr>
          <a:xfrm>
            <a:off x="913025" y="6341046"/>
            <a:ext cx="621135" cy="0"/>
          </a:xfrm>
          <a:prstGeom prst="straightConnector1">
            <a:avLst/>
          </a:prstGeom>
          <a:noFill/>
          <a:ln w="19050" cap="flat" cmpd="sng">
            <a:solidFill>
              <a:srgbClr val="FBCA9D"/>
            </a:solidFill>
            <a:prstDash val="dot"/>
            <a:round/>
            <a:headEnd type="none" w="med" len="med"/>
            <a:tailEnd type="triangle" w="med" len="med"/>
          </a:ln>
        </p:spPr>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128"/>
          <p:cNvSpPr/>
          <p:nvPr/>
        </p:nvSpPr>
        <p:spPr>
          <a:xfrm>
            <a:off x="0" y="0"/>
            <a:ext cx="4486200" cy="5619900"/>
          </a:xfrm>
          <a:prstGeom prst="rect">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1" name="Google Shape;1891;p128"/>
          <p:cNvPicPr preferRelativeResize="0"/>
          <p:nvPr/>
        </p:nvPicPr>
        <p:blipFill>
          <a:blip r:embed="rId3">
            <a:alphaModFix/>
          </a:blip>
          <a:stretch>
            <a:fillRect/>
          </a:stretch>
        </p:blipFill>
        <p:spPr>
          <a:xfrm>
            <a:off x="48208" y="85531"/>
            <a:ext cx="217725" cy="174175"/>
          </a:xfrm>
          <a:prstGeom prst="rect">
            <a:avLst/>
          </a:prstGeom>
          <a:noFill/>
          <a:ln>
            <a:noFill/>
          </a:ln>
        </p:spPr>
      </p:pic>
      <p:pic>
        <p:nvPicPr>
          <p:cNvPr id="1892" name="Google Shape;1892;p128"/>
          <p:cNvPicPr preferRelativeResize="0"/>
          <p:nvPr/>
        </p:nvPicPr>
        <p:blipFill rotWithShape="1">
          <a:blip r:embed="rId4">
            <a:alphaModFix/>
          </a:blip>
          <a:srcRect l="14182" t="25008" r="14189" b="4064"/>
          <a:stretch/>
        </p:blipFill>
        <p:spPr>
          <a:xfrm>
            <a:off x="304925" y="-6548"/>
            <a:ext cx="4616099" cy="6858127"/>
          </a:xfrm>
          <a:prstGeom prst="rect">
            <a:avLst/>
          </a:prstGeom>
          <a:noFill/>
          <a:ln>
            <a:noFill/>
          </a:ln>
        </p:spPr>
      </p:pic>
      <p:pic>
        <p:nvPicPr>
          <p:cNvPr id="1893" name="Google Shape;1893;p128"/>
          <p:cNvPicPr preferRelativeResize="0"/>
          <p:nvPr/>
        </p:nvPicPr>
        <p:blipFill rotWithShape="1">
          <a:blip r:embed="rId5">
            <a:alphaModFix/>
          </a:blip>
          <a:srcRect l="-1388" t="25077" r="73784" b="22624"/>
          <a:stretch/>
        </p:blipFill>
        <p:spPr>
          <a:xfrm>
            <a:off x="304825" y="0"/>
            <a:ext cx="3524225" cy="6858000"/>
          </a:xfrm>
          <a:prstGeom prst="rect">
            <a:avLst/>
          </a:prstGeom>
          <a:noFill/>
          <a:ln>
            <a:noFill/>
          </a:ln>
        </p:spPr>
      </p:pic>
      <p:sp>
        <p:nvSpPr>
          <p:cNvPr id="1894" name="Google Shape;1894;p128"/>
          <p:cNvSpPr/>
          <p:nvPr/>
        </p:nvSpPr>
        <p:spPr>
          <a:xfrm>
            <a:off x="304625" y="3048000"/>
            <a:ext cx="4616100" cy="3808500"/>
          </a:xfrm>
          <a:prstGeom prst="rect">
            <a:avLst/>
          </a:prstGeom>
          <a:gradFill>
            <a:gsLst>
              <a:gs pos="0">
                <a:srgbClr val="2CB8C7"/>
              </a:gs>
              <a:gs pos="100000">
                <a:srgbClr val="2CB8C7">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28"/>
          <p:cNvSpPr/>
          <p:nvPr/>
        </p:nvSpPr>
        <p:spPr>
          <a:xfrm>
            <a:off x="5352100" y="33211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28"/>
          <p:cNvSpPr/>
          <p:nvPr/>
        </p:nvSpPr>
        <p:spPr>
          <a:xfrm>
            <a:off x="5459113" y="43436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900" name="Google Shape;1900;p128"/>
          <p:cNvSpPr/>
          <p:nvPr/>
        </p:nvSpPr>
        <p:spPr>
          <a:xfrm>
            <a:off x="5352100" y="114206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28"/>
          <p:cNvSpPr/>
          <p:nvPr/>
        </p:nvSpPr>
        <p:spPr>
          <a:xfrm>
            <a:off x="5459113" y="124431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902" name="Google Shape;1902;p128"/>
          <p:cNvCxnSpPr>
            <a:stCxn id="1898" idx="4"/>
            <a:endCxn id="1900" idx="0"/>
          </p:cNvCxnSpPr>
          <p:nvPr/>
        </p:nvCxnSpPr>
        <p:spPr>
          <a:xfrm>
            <a:off x="5509750" y="647413"/>
            <a:ext cx="0" cy="494700"/>
          </a:xfrm>
          <a:prstGeom prst="straightConnector1">
            <a:avLst/>
          </a:prstGeom>
          <a:noFill/>
          <a:ln w="19050" cap="flat" cmpd="sng">
            <a:solidFill>
              <a:srgbClr val="66679A"/>
            </a:solidFill>
            <a:prstDash val="dot"/>
            <a:round/>
            <a:headEnd type="none" w="med" len="med"/>
            <a:tailEnd type="none" w="med" len="med"/>
          </a:ln>
        </p:spPr>
      </p:cxnSp>
      <p:sp>
        <p:nvSpPr>
          <p:cNvPr id="1903" name="Google Shape;1903;p128"/>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sustainability commitments has the company made?</a:t>
            </a:r>
            <a:endParaRPr b="1">
              <a:solidFill>
                <a:srgbClr val="2CB8C7"/>
              </a:solidFill>
            </a:endParaRPr>
          </a:p>
          <a:p>
            <a:pPr>
              <a:lnSpc>
                <a:spcPct val="115000"/>
              </a:lnSpc>
            </a:pPr>
            <a:r>
              <a:rPr lang="en" sz="1100" b="1">
                <a:solidFill>
                  <a:srgbClr val="2C2D60"/>
                </a:solidFill>
              </a:rPr>
              <a:t>Unilever</a:t>
            </a:r>
            <a:r>
              <a:rPr lang="en" sz="1100">
                <a:solidFill>
                  <a:srgbClr val="2C2D60"/>
                </a:solidFill>
              </a:rPr>
              <a:t> is one of the world’s largest buyers and processors of tropical commodities, and is </a:t>
            </a:r>
            <a:r>
              <a:rPr lang="en" sz="1100" u="sng">
                <a:solidFill>
                  <a:schemeClr val="hlink"/>
                </a:solidFill>
                <a:hlinkClick r:id="rId6">
                  <a:extLst>
                    <a:ext uri="{A12FA001-AC4F-418D-AE19-62706E023703}">
                      <ahyp:hlinkClr xmlns:ahyp="http://schemas.microsoft.com/office/drawing/2018/hyperlinkcolor" val="tx"/>
                    </a:ext>
                  </a:extLst>
                </a:hlinkClick>
              </a:rPr>
              <a:t>committed to achieving a deforestation-free supply chain by 2023</a:t>
            </a:r>
            <a:r>
              <a:rPr lang="en" sz="1100">
                <a:solidFill>
                  <a:srgbClr val="2C2D60"/>
                </a:solidFill>
              </a:rPr>
              <a:t>.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a:lnSpc>
                <a:spcPct val="115000"/>
              </a:lnSpc>
            </a:pPr>
            <a:r>
              <a:rPr lang="en" sz="1100">
                <a:solidFill>
                  <a:srgbClr val="2C2D60"/>
                </a:solidFill>
              </a:rPr>
              <a:t>Unilever was the first consumer goods company to publish a full list of the palm oil suppliers and third-party mills in its supply chain, along with a public grievance report so that issues associated with direct and indirect palm oil suppliers could be identified and acted on. In 2020, </a:t>
            </a:r>
            <a:r>
              <a:rPr lang="en" sz="1100" u="sng">
                <a:solidFill>
                  <a:schemeClr val="hlink"/>
                </a:solidFill>
                <a:hlinkClick r:id="rId7">
                  <a:extLst>
                    <a:ext uri="{A12FA001-AC4F-418D-AE19-62706E023703}">
                      <ahyp:hlinkClr xmlns:ahyp="http://schemas.microsoft.com/office/drawing/2018/hyperlinkcolor" val="tx"/>
                    </a:ext>
                  </a:extLst>
                </a:hlinkClick>
              </a:rPr>
              <a:t>67% of the company’s agricultural raw materials were sustainably sourced</a:t>
            </a:r>
            <a:r>
              <a:rPr lang="en" sz="1100">
                <a:solidFill>
                  <a:srgbClr val="2C2D60"/>
                </a:solidFill>
              </a:rPr>
              <a:t> compared to 14% in 2010.</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Which multi-stakeholder initiatives is it involved in?</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Engagement beyond value chains is a core part of Unilever’s sustainability strategy. The company supports multiple jurisdictional projects that focus on sustainable palm oil production, reduced deforestation and ecosystem conservation in Indonesia and Malaysia. As well as being one of the driving partners behind the </a:t>
            </a:r>
            <a:r>
              <a:rPr lang="en" sz="1100" u="sng">
                <a:solidFill>
                  <a:schemeClr val="hlink"/>
                </a:solidFill>
                <a:hlinkClick r:id="rId8">
                  <a:extLst>
                    <a:ext uri="{A12FA001-AC4F-418D-AE19-62706E023703}">
                      <ahyp:hlinkClr xmlns:ahyp="http://schemas.microsoft.com/office/drawing/2018/hyperlinkcolor" val="tx"/>
                    </a:ext>
                  </a:extLst>
                </a:hlinkClick>
              </a:rPr>
              <a:t>Coalition for Sustainable Livelihoods</a:t>
            </a:r>
            <a:r>
              <a:rPr lang="en" sz="1100">
                <a:solidFill>
                  <a:srgbClr val="2C2D60"/>
                </a:solidFill>
              </a:rPr>
              <a:t>, Unilever is an active member of commodity roundtables such as the </a:t>
            </a:r>
            <a:r>
              <a:rPr lang="en" sz="1100" u="sng">
                <a:solidFill>
                  <a:schemeClr val="hlink"/>
                </a:solidFill>
                <a:hlinkClick r:id="rId9">
                  <a:extLst>
                    <a:ext uri="{A12FA001-AC4F-418D-AE19-62706E023703}">
                      <ahyp:hlinkClr xmlns:ahyp="http://schemas.microsoft.com/office/drawing/2018/hyperlinkcolor" val="tx"/>
                    </a:ext>
                  </a:extLst>
                </a:hlinkClick>
              </a:rPr>
              <a:t>RoundTable on Responsible Soy</a:t>
            </a:r>
            <a:r>
              <a:rPr lang="en" sz="1100">
                <a:solidFill>
                  <a:srgbClr val="2C2D60"/>
                </a:solidFill>
              </a:rPr>
              <a:t> and the Roundtable on Sustainable Palm Oil (</a:t>
            </a:r>
            <a:r>
              <a:rPr lang="en" sz="1100" u="sng">
                <a:solidFill>
                  <a:schemeClr val="hlink"/>
                </a:solidFill>
                <a:hlinkClick r:id="rId10">
                  <a:extLst>
                    <a:ext uri="{A12FA001-AC4F-418D-AE19-62706E023703}">
                      <ahyp:hlinkClr xmlns:ahyp="http://schemas.microsoft.com/office/drawing/2018/hyperlinkcolor" val="tx"/>
                    </a:ext>
                  </a:extLst>
                </a:hlinkClick>
              </a:rPr>
              <a:t>RSPO</a:t>
            </a:r>
            <a:r>
              <a:rPr lang="en" sz="1100">
                <a:solidFill>
                  <a:srgbClr val="2C2D60"/>
                </a:solidFill>
              </a:rPr>
              <a:t>). Unilever is part of a consortium of companies working with </a:t>
            </a:r>
            <a:r>
              <a:rPr lang="en" sz="1100" u="sng">
                <a:solidFill>
                  <a:schemeClr val="hlink"/>
                </a:solidFill>
                <a:hlinkClick r:id="rId11">
                  <a:extLst>
                    <a:ext uri="{A12FA001-AC4F-418D-AE19-62706E023703}">
                      <ahyp:hlinkClr xmlns:ahyp="http://schemas.microsoft.com/office/drawing/2018/hyperlinkcolor" val="tx"/>
                    </a:ext>
                  </a:extLst>
                </a:hlinkClick>
              </a:rPr>
              <a:t>Global Forest Watch</a:t>
            </a:r>
            <a:r>
              <a:rPr lang="en" sz="1100">
                <a:solidFill>
                  <a:srgbClr val="2C2D60"/>
                </a:solidFill>
              </a:rPr>
              <a:t> to develop radar technologies to </a:t>
            </a:r>
            <a:r>
              <a:rPr lang="en" sz="1100" u="sng">
                <a:solidFill>
                  <a:schemeClr val="hlink"/>
                </a:solidFill>
                <a:hlinkClick r:id="rId12">
                  <a:extLst>
                    <a:ext uri="{A12FA001-AC4F-418D-AE19-62706E023703}">
                      <ahyp:hlinkClr xmlns:ahyp="http://schemas.microsoft.com/office/drawing/2018/hyperlinkcolor" val="tx"/>
                    </a:ext>
                  </a:extLst>
                </a:hlinkClick>
              </a:rPr>
              <a:t>detect and monitor deforestation</a:t>
            </a:r>
            <a:r>
              <a:rPr lang="en" sz="1100">
                <a:solidFill>
                  <a:srgbClr val="2C2D60"/>
                </a:solidFill>
              </a:rPr>
              <a:t> in near live-time.</a:t>
            </a:r>
            <a:endParaRPr sz="1100">
              <a:solidFill>
                <a:srgbClr val="2C2D60"/>
              </a:solidFill>
            </a:endParaRPr>
          </a:p>
          <a:p>
            <a:pPr>
              <a:lnSpc>
                <a:spcPct val="115000"/>
              </a:lnSpc>
              <a:spcBef>
                <a:spcPts val="1500"/>
              </a:spcBef>
            </a:pPr>
            <a:r>
              <a:rPr lang="en" b="1">
                <a:solidFill>
                  <a:srgbClr val="2CB8C7"/>
                </a:solidFill>
              </a:rPr>
              <a:t>How is it collaborating with governments? </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Notable projects which involve collaborating with governments at jurisdictional and local levels in Indonesia include working with </a:t>
            </a:r>
            <a:r>
              <a:rPr lang="en" sz="1100" u="sng">
                <a:solidFill>
                  <a:schemeClr val="hlink"/>
                </a:solidFill>
                <a:hlinkClick r:id="rId13">
                  <a:extLst>
                    <a:ext uri="{A12FA001-AC4F-418D-AE19-62706E023703}">
                      <ahyp:hlinkClr xmlns:ahyp="http://schemas.microsoft.com/office/drawing/2018/hyperlinkcolor" val="tx"/>
                    </a:ext>
                  </a:extLst>
                </a:hlinkClick>
              </a:rPr>
              <a:t>IDH Sustainable Trade Initiative in Aceh</a:t>
            </a:r>
            <a:r>
              <a:rPr lang="en" sz="1100">
                <a:solidFill>
                  <a:srgbClr val="2C2D60"/>
                </a:solidFill>
              </a:rPr>
              <a:t> and with </a:t>
            </a:r>
            <a:r>
              <a:rPr lang="en" sz="1100" u="sng">
                <a:solidFill>
                  <a:schemeClr val="hlink"/>
                </a:solidFill>
                <a:hlinkClick r:id="rId14">
                  <a:extLst>
                    <a:ext uri="{A12FA001-AC4F-418D-AE19-62706E023703}">
                      <ahyp:hlinkClr xmlns:ahyp="http://schemas.microsoft.com/office/drawing/2018/hyperlinkcolor" val="tx"/>
                    </a:ext>
                  </a:extLst>
                </a:hlinkClick>
              </a:rPr>
              <a:t>Conservation International in North Sumatera.</a:t>
            </a:r>
            <a:r>
              <a:rPr lang="en" sz="1100">
                <a:solidFill>
                  <a:srgbClr val="2C2D60"/>
                </a:solidFill>
              </a:rPr>
              <a:t> In 2017, Unilever signed an memorandum of understanding (MoU) with the provincial government of Central Kalimantan, the district government of </a:t>
            </a:r>
            <a:r>
              <a:rPr lang="en" sz="1100" err="1">
                <a:solidFill>
                  <a:srgbClr val="2C2D60"/>
                </a:solidFill>
              </a:rPr>
              <a:t>Kotawaringin</a:t>
            </a:r>
            <a:r>
              <a:rPr lang="en" sz="1100">
                <a:solidFill>
                  <a:srgbClr val="2C2D60"/>
                </a:solidFill>
              </a:rPr>
              <a:t> Barat and Yayasan </a:t>
            </a:r>
            <a:r>
              <a:rPr lang="en" sz="1100" err="1">
                <a:solidFill>
                  <a:srgbClr val="2C2D60"/>
                </a:solidFill>
              </a:rPr>
              <a:t>Penelitian</a:t>
            </a:r>
            <a:r>
              <a:rPr lang="en" sz="1100">
                <a:solidFill>
                  <a:srgbClr val="2C2D60"/>
                </a:solidFill>
              </a:rPr>
              <a:t> </a:t>
            </a:r>
            <a:r>
              <a:rPr lang="en" sz="1100" err="1">
                <a:solidFill>
                  <a:srgbClr val="2C2D60"/>
                </a:solidFill>
              </a:rPr>
              <a:t>Inovasi</a:t>
            </a:r>
            <a:r>
              <a:rPr lang="en" sz="1100">
                <a:solidFill>
                  <a:srgbClr val="2C2D60"/>
                </a:solidFill>
              </a:rPr>
              <a:t> Bumi as part of a jurisdictional approach for sourcing sustainable palm oil at village level. The company is working with Yayasan </a:t>
            </a:r>
            <a:r>
              <a:rPr lang="en" sz="1100" err="1">
                <a:solidFill>
                  <a:srgbClr val="2C2D60"/>
                </a:solidFill>
              </a:rPr>
              <a:t>Inobu</a:t>
            </a:r>
            <a:r>
              <a:rPr lang="en" sz="1100">
                <a:solidFill>
                  <a:srgbClr val="2C2D60"/>
                </a:solidFill>
              </a:rPr>
              <a:t> (a non-profit research institute), local governments and farming co-operatives to provide smallholder farmers with technical assistance and RSPO certification​.</a:t>
            </a:r>
            <a:endParaRPr sz="1100">
              <a:solidFill>
                <a:srgbClr val="2C2D60"/>
              </a:solidFill>
            </a:endParaRPr>
          </a:p>
        </p:txBody>
      </p:sp>
      <p:sp>
        <p:nvSpPr>
          <p:cNvPr id="1904" name="Google Shape;1904;p128"/>
          <p:cNvSpPr/>
          <p:nvPr/>
        </p:nvSpPr>
        <p:spPr>
          <a:xfrm>
            <a:off x="5352100" y="2542029"/>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28"/>
          <p:cNvSpPr/>
          <p:nvPr/>
        </p:nvSpPr>
        <p:spPr>
          <a:xfrm>
            <a:off x="5459113" y="2644279"/>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906" name="Google Shape;1906;p128"/>
          <p:cNvSpPr/>
          <p:nvPr/>
        </p:nvSpPr>
        <p:spPr>
          <a:xfrm>
            <a:off x="5352100" y="453226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28"/>
          <p:cNvSpPr/>
          <p:nvPr/>
        </p:nvSpPr>
        <p:spPr>
          <a:xfrm>
            <a:off x="5459113" y="463451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908" name="Google Shape;1908;p128"/>
          <p:cNvCxnSpPr>
            <a:stCxn id="1904" idx="4"/>
            <a:endCxn id="1906" idx="0"/>
          </p:cNvCxnSpPr>
          <p:nvPr/>
        </p:nvCxnSpPr>
        <p:spPr>
          <a:xfrm>
            <a:off x="5509750" y="2857329"/>
            <a:ext cx="0" cy="1674900"/>
          </a:xfrm>
          <a:prstGeom prst="straightConnector1">
            <a:avLst/>
          </a:prstGeom>
          <a:noFill/>
          <a:ln w="19050" cap="flat" cmpd="sng">
            <a:solidFill>
              <a:srgbClr val="66679A"/>
            </a:solidFill>
            <a:prstDash val="dot"/>
            <a:round/>
            <a:headEnd type="none" w="med" len="med"/>
            <a:tailEnd type="none" w="med" len="med"/>
          </a:ln>
        </p:spPr>
      </p:cxnSp>
      <p:cxnSp>
        <p:nvCxnSpPr>
          <p:cNvPr id="1909" name="Google Shape;1909;p128"/>
          <p:cNvCxnSpPr>
            <a:stCxn id="1900" idx="4"/>
            <a:endCxn id="1904" idx="0"/>
          </p:cNvCxnSpPr>
          <p:nvPr/>
        </p:nvCxnSpPr>
        <p:spPr>
          <a:xfrm>
            <a:off x="5509750" y="1457360"/>
            <a:ext cx="0" cy="1084800"/>
          </a:xfrm>
          <a:prstGeom prst="straightConnector1">
            <a:avLst/>
          </a:prstGeom>
          <a:noFill/>
          <a:ln w="19050" cap="flat" cmpd="sng">
            <a:solidFill>
              <a:srgbClr val="66679A"/>
            </a:solidFill>
            <a:prstDash val="dot"/>
            <a:round/>
            <a:headEnd type="none" w="med" len="med"/>
            <a:tailEnd type="none" w="med" len="med"/>
          </a:ln>
        </p:spPr>
      </p:cxnSp>
      <p:sp>
        <p:nvSpPr>
          <p:cNvPr id="1910" name="Google Shape;1910;p128"/>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1400" b="0">
                <a:solidFill>
                  <a:schemeClr val="lt1"/>
                </a:solidFill>
              </a:rPr>
              <a:t>MANUFACTURERS:</a:t>
            </a:r>
            <a:endParaRPr sz="1400" b="0">
              <a:solidFill>
                <a:schemeClr val="lt1"/>
              </a:solidFill>
            </a:endParaRPr>
          </a:p>
          <a:p>
            <a:pPr marL="0" lvl="0" indent="0" algn="l" rtl="0">
              <a:spcBef>
                <a:spcPts val="0"/>
              </a:spcBef>
              <a:spcAft>
                <a:spcPts val="0"/>
              </a:spcAft>
              <a:buNone/>
            </a:pPr>
            <a:r>
              <a:rPr lang="en" sz="2600">
                <a:solidFill>
                  <a:schemeClr val="lt1"/>
                </a:solidFill>
              </a:rPr>
              <a:t>Unilever</a:t>
            </a:r>
            <a:endParaRPr sz="1400" b="0">
              <a:solidFill>
                <a:schemeClr val="lt1"/>
              </a:solidFill>
            </a:endParaRPr>
          </a:p>
        </p:txBody>
      </p:sp>
      <p:sp>
        <p:nvSpPr>
          <p:cNvPr id="1911" name="Google Shape;1911;p128"/>
          <p:cNvSpPr txBox="1">
            <a:spLocks noGrp="1"/>
          </p:cNvSpPr>
          <p:nvPr>
            <p:ph type="subTitle" idx="1"/>
          </p:nvPr>
        </p:nvSpPr>
        <p:spPr>
          <a:xfrm rot="5400000">
            <a:off x="-2683100" y="2846850"/>
            <a:ext cx="55692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SzPts val="1100"/>
              <a:buNone/>
            </a:pPr>
            <a:r>
              <a:rPr lang="en" sz="650">
                <a:solidFill>
                  <a:schemeClr val="lt1"/>
                </a:solidFill>
              </a:rPr>
              <a:t>EXAMPLES OF ACTIONS TAKEN BY COMPANIES AND FINANCIAL INSTITUTIONS IN DIFFERENT PARTS OF THE VALUE CHAIN</a:t>
            </a:r>
            <a:endParaRPr sz="650">
              <a:solidFill>
                <a:schemeClr val="lt1"/>
              </a:solidFill>
            </a:endParaRPr>
          </a:p>
        </p:txBody>
      </p:sp>
      <p:sp>
        <p:nvSpPr>
          <p:cNvPr id="1912" name="Google Shape;1912;p128"/>
          <p:cNvSpPr txBox="1"/>
          <p:nvPr/>
        </p:nvSpPr>
        <p:spPr>
          <a:xfrm>
            <a:off x="566955" y="126725"/>
            <a:ext cx="410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Shutterstock</a:t>
            </a:r>
            <a:endParaRPr sz="1100">
              <a:solidFill>
                <a:schemeClr val="lt1"/>
              </a:solidFill>
            </a:endParaRPr>
          </a:p>
        </p:txBody>
      </p:sp>
      <p:sp>
        <p:nvSpPr>
          <p:cNvPr id="1913" name="Google Shape;1913;p128"/>
          <p:cNvSpPr txBox="1"/>
          <p:nvPr/>
        </p:nvSpPr>
        <p:spPr>
          <a:xfrm>
            <a:off x="5692042" y="6471900"/>
            <a:ext cx="500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002060"/>
                </a:solidFill>
              </a:rPr>
              <a:t>Case study research done based on publicly available sources.</a:t>
            </a:r>
            <a:endParaRPr sz="800">
              <a:solidFill>
                <a:srgbClr val="002060"/>
              </a:solidFill>
            </a:endParaRPr>
          </a:p>
        </p:txBody>
      </p:sp>
      <p:sp>
        <p:nvSpPr>
          <p:cNvPr id="26" name="Google Shape;1853;p126"/>
          <p:cNvSpPr/>
          <p:nvPr/>
        </p:nvSpPr>
        <p:spPr>
          <a:xfrm rot="-5400000">
            <a:off x="597725" y="6201875"/>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54;p126"/>
          <p:cNvSpPr/>
          <p:nvPr/>
        </p:nvSpPr>
        <p:spPr>
          <a:xfrm rot="-5400000">
            <a:off x="699975" y="6309963"/>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 name="Google Shape;1855;p126"/>
          <p:cNvCxnSpPr/>
          <p:nvPr/>
        </p:nvCxnSpPr>
        <p:spPr>
          <a:xfrm>
            <a:off x="913025" y="6341046"/>
            <a:ext cx="621135" cy="0"/>
          </a:xfrm>
          <a:prstGeom prst="straightConnector1">
            <a:avLst/>
          </a:prstGeom>
          <a:noFill/>
          <a:ln w="19050" cap="flat" cmpd="sng">
            <a:solidFill>
              <a:srgbClr val="FBCA9D"/>
            </a:solidFill>
            <a:prstDash val="dot"/>
            <a:round/>
            <a:headEnd type="none" w="med" len="med"/>
            <a:tailEnd type="triangle" w="med" len="med"/>
          </a:ln>
        </p:spPr>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8" name="Google Shape;1918;p129"/>
          <p:cNvSpPr/>
          <p:nvPr/>
        </p:nvSpPr>
        <p:spPr>
          <a:xfrm>
            <a:off x="0" y="0"/>
            <a:ext cx="4486200" cy="5619900"/>
          </a:xfrm>
          <a:prstGeom prst="rect">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9" name="Google Shape;1919;p129"/>
          <p:cNvPicPr preferRelativeResize="0"/>
          <p:nvPr/>
        </p:nvPicPr>
        <p:blipFill>
          <a:blip r:embed="rId3">
            <a:alphaModFix/>
          </a:blip>
          <a:stretch>
            <a:fillRect/>
          </a:stretch>
        </p:blipFill>
        <p:spPr>
          <a:xfrm>
            <a:off x="48208" y="85531"/>
            <a:ext cx="217725" cy="174175"/>
          </a:xfrm>
          <a:prstGeom prst="rect">
            <a:avLst/>
          </a:prstGeom>
          <a:noFill/>
          <a:ln>
            <a:noFill/>
          </a:ln>
        </p:spPr>
      </p:pic>
      <p:pic>
        <p:nvPicPr>
          <p:cNvPr id="1920" name="Google Shape;1920;p129"/>
          <p:cNvPicPr preferRelativeResize="0"/>
          <p:nvPr/>
        </p:nvPicPr>
        <p:blipFill rotWithShape="1">
          <a:blip r:embed="rId4">
            <a:alphaModFix/>
          </a:blip>
          <a:srcRect l="27568" r="27568"/>
          <a:stretch/>
        </p:blipFill>
        <p:spPr>
          <a:xfrm>
            <a:off x="304925" y="0"/>
            <a:ext cx="4616100" cy="6857999"/>
          </a:xfrm>
          <a:prstGeom prst="rect">
            <a:avLst/>
          </a:prstGeom>
          <a:noFill/>
          <a:ln>
            <a:noFill/>
          </a:ln>
        </p:spPr>
      </p:pic>
      <p:pic>
        <p:nvPicPr>
          <p:cNvPr id="1921" name="Google Shape;1921;p129"/>
          <p:cNvPicPr preferRelativeResize="0"/>
          <p:nvPr/>
        </p:nvPicPr>
        <p:blipFill rotWithShape="1">
          <a:blip r:embed="rId5">
            <a:alphaModFix/>
          </a:blip>
          <a:srcRect l="-1388" t="25077" r="73784" b="22624"/>
          <a:stretch/>
        </p:blipFill>
        <p:spPr>
          <a:xfrm>
            <a:off x="304825" y="0"/>
            <a:ext cx="3524225" cy="6858000"/>
          </a:xfrm>
          <a:prstGeom prst="rect">
            <a:avLst/>
          </a:prstGeom>
          <a:noFill/>
          <a:ln>
            <a:noFill/>
          </a:ln>
        </p:spPr>
      </p:pic>
      <p:sp>
        <p:nvSpPr>
          <p:cNvPr id="1922" name="Google Shape;1922;p129"/>
          <p:cNvSpPr/>
          <p:nvPr/>
        </p:nvSpPr>
        <p:spPr>
          <a:xfrm>
            <a:off x="304625" y="3048000"/>
            <a:ext cx="4616100" cy="3808500"/>
          </a:xfrm>
          <a:prstGeom prst="rect">
            <a:avLst/>
          </a:prstGeom>
          <a:gradFill>
            <a:gsLst>
              <a:gs pos="0">
                <a:srgbClr val="66679A"/>
              </a:gs>
              <a:gs pos="100000">
                <a:srgbClr val="66679A">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29"/>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1400" b="0">
                <a:solidFill>
                  <a:schemeClr val="lt1"/>
                </a:solidFill>
              </a:rPr>
              <a:t>RETAILERS:</a:t>
            </a:r>
            <a:endParaRPr sz="1400" b="0">
              <a:solidFill>
                <a:schemeClr val="lt1"/>
              </a:solidFill>
            </a:endParaRPr>
          </a:p>
          <a:p>
            <a:pPr marL="0" lvl="0" indent="0" algn="l" rtl="0">
              <a:spcBef>
                <a:spcPts val="0"/>
              </a:spcBef>
              <a:spcAft>
                <a:spcPts val="0"/>
              </a:spcAft>
              <a:buNone/>
            </a:pPr>
            <a:r>
              <a:rPr lang="en" sz="2600">
                <a:solidFill>
                  <a:schemeClr val="lt1"/>
                </a:solidFill>
              </a:rPr>
              <a:t>Walmart</a:t>
            </a:r>
            <a:endParaRPr sz="2600">
              <a:solidFill>
                <a:schemeClr val="lt1"/>
              </a:solidFill>
            </a:endParaRPr>
          </a:p>
        </p:txBody>
      </p:sp>
      <p:sp>
        <p:nvSpPr>
          <p:cNvPr id="1927" name="Google Shape;1927;p129"/>
          <p:cNvSpPr/>
          <p:nvPr/>
        </p:nvSpPr>
        <p:spPr>
          <a:xfrm>
            <a:off x="5352100" y="570238"/>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29"/>
          <p:cNvSpPr/>
          <p:nvPr/>
        </p:nvSpPr>
        <p:spPr>
          <a:xfrm>
            <a:off x="5459113" y="67248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929" name="Google Shape;1929;p129"/>
          <p:cNvSpPr/>
          <p:nvPr/>
        </p:nvSpPr>
        <p:spPr>
          <a:xfrm>
            <a:off x="5352100" y="218028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29"/>
          <p:cNvSpPr/>
          <p:nvPr/>
        </p:nvSpPr>
        <p:spPr>
          <a:xfrm>
            <a:off x="5459113" y="228253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931" name="Google Shape;1931;p129"/>
          <p:cNvCxnSpPr>
            <a:stCxn id="1927" idx="4"/>
            <a:endCxn id="1929" idx="0"/>
          </p:cNvCxnSpPr>
          <p:nvPr/>
        </p:nvCxnSpPr>
        <p:spPr>
          <a:xfrm>
            <a:off x="5509750" y="885538"/>
            <a:ext cx="0" cy="1294800"/>
          </a:xfrm>
          <a:prstGeom prst="straightConnector1">
            <a:avLst/>
          </a:prstGeom>
          <a:noFill/>
          <a:ln w="19050" cap="flat" cmpd="sng">
            <a:solidFill>
              <a:srgbClr val="66679A"/>
            </a:solidFill>
            <a:prstDash val="dot"/>
            <a:round/>
            <a:headEnd type="none" w="med" len="med"/>
            <a:tailEnd type="none" w="med" len="med"/>
          </a:ln>
        </p:spPr>
      </p:cxnSp>
      <p:sp>
        <p:nvSpPr>
          <p:cNvPr id="1932" name="Google Shape;1932;p129"/>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sustainability commitments has the company made?</a:t>
            </a:r>
            <a:endParaRPr b="1">
              <a:solidFill>
                <a:srgbClr val="2CB8C7"/>
              </a:solidFill>
            </a:endParaRPr>
          </a:p>
          <a:p>
            <a:pPr marL="0" lvl="0" indent="0" algn="l" rtl="0">
              <a:lnSpc>
                <a:spcPct val="115000"/>
              </a:lnSpc>
              <a:spcBef>
                <a:spcPts val="0"/>
              </a:spcBef>
              <a:spcAft>
                <a:spcPts val="0"/>
              </a:spcAft>
              <a:buNone/>
            </a:pPr>
            <a:r>
              <a:rPr lang="en" sz="1100" b="1">
                <a:solidFill>
                  <a:srgbClr val="2C2D60"/>
                </a:solidFill>
              </a:rPr>
              <a:t>Walmart Inc.</a:t>
            </a:r>
            <a:r>
              <a:rPr lang="en" sz="1100">
                <a:solidFill>
                  <a:srgbClr val="2C2D60"/>
                </a:solidFill>
              </a:rPr>
              <a:t> is a multinational retail corporation that operates in the United States and internationally. As a major buyer of tropical commodities, Walmart focuses on improving the sustainability of </a:t>
            </a:r>
            <a:r>
              <a:rPr lang="en" sz="1100" u="sng">
                <a:solidFill>
                  <a:schemeClr val="hlink"/>
                </a:solidFill>
                <a:hlinkClick r:id="rId6"/>
              </a:rPr>
              <a:t>key commodities</a:t>
            </a:r>
            <a:r>
              <a:rPr lang="en" sz="1100">
                <a:solidFill>
                  <a:srgbClr val="2C2D60"/>
                </a:solidFill>
              </a:rPr>
              <a:t> that drive deforestation. Its </a:t>
            </a:r>
            <a:r>
              <a:rPr lang="en" sz="1100" u="sng">
                <a:solidFill>
                  <a:schemeClr val="hlink"/>
                </a:solidFill>
                <a:hlinkClick r:id="rId7"/>
              </a:rPr>
              <a:t>forest goals</a:t>
            </a:r>
            <a:r>
              <a:rPr lang="en" sz="1100">
                <a:solidFill>
                  <a:srgbClr val="2C2D60"/>
                </a:solidFill>
              </a:rPr>
              <a:t> include sourcing 100% deforestation-free verified beef (by 2022) and soy (by 2023) from critical landscapes in Brazil, Argentina and Paraguay; and sourcing only Roundtable on Sustainable Palm Oil (RSPO)-certified palm oil.</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Walmart launched its consortium </a:t>
            </a:r>
            <a:r>
              <a:rPr lang="en" sz="1100" u="sng">
                <a:solidFill>
                  <a:schemeClr val="hlink"/>
                </a:solidFill>
                <a:hlinkClick r:id="rId8"/>
              </a:rPr>
              <a:t>Project Gigaton</a:t>
            </a:r>
            <a:r>
              <a:rPr lang="en" sz="1100">
                <a:solidFill>
                  <a:srgbClr val="2C2D60"/>
                </a:solidFill>
              </a:rPr>
              <a:t> in 2017 to reduce one Gigaton of  greenhouse gases (GHG) emissions from its global value chain by 2030. Over 3,100 suppliers have signed up to the initiative, which provides a pathway for suppliers to report progress and guidance on engaging in place-based partnerships for forest conservation. Walmart cites benefits for climate, cost, water, and GHG reductions from its collaborative activities. It regards its capacity to </a:t>
            </a:r>
            <a:r>
              <a:rPr lang="en" sz="1100" u="sng">
                <a:solidFill>
                  <a:schemeClr val="hlink"/>
                </a:solidFill>
                <a:hlinkClick r:id="rId9"/>
              </a:rPr>
              <a:t>‘reach across boundaries’</a:t>
            </a:r>
            <a:r>
              <a:rPr lang="en" sz="1100">
                <a:solidFill>
                  <a:srgbClr val="2C2D60"/>
                </a:solidFill>
              </a:rPr>
              <a:t>, support suppliers and lead industry-wide change as a responsibility to become a ‘regenerative force’ for forests globally.</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Which multi-stakeholder initiatives is it involved in?</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Walmart Foundation has invested in initiatives to monitor, restore and conserve critical landscapes, including the World Resource Institute’s </a:t>
            </a:r>
            <a:r>
              <a:rPr lang="en" sz="1100" u="sng">
                <a:solidFill>
                  <a:schemeClr val="hlink"/>
                </a:solidFill>
                <a:hlinkClick r:id="rId10"/>
              </a:rPr>
              <a:t>Global Forest Watch tool</a:t>
            </a:r>
            <a:r>
              <a:rPr lang="en" sz="1100">
                <a:solidFill>
                  <a:srgbClr val="2C2D60"/>
                </a:solidFill>
              </a:rPr>
              <a:t> and the </a:t>
            </a:r>
            <a:r>
              <a:rPr lang="en" sz="1100" u="sng">
                <a:solidFill>
                  <a:schemeClr val="hlink"/>
                </a:solidFill>
                <a:hlinkClick r:id="rId11"/>
              </a:rPr>
              <a:t>MapBiomas project</a:t>
            </a:r>
            <a:r>
              <a:rPr lang="en" sz="1100">
                <a:solidFill>
                  <a:srgbClr val="2C2D60"/>
                </a:solidFill>
              </a:rPr>
              <a:t>. Beyond its value chain, Walmart is a member of the </a:t>
            </a:r>
            <a:r>
              <a:rPr lang="en" sz="1100" u="sng">
                <a:solidFill>
                  <a:schemeClr val="hlink"/>
                </a:solidFill>
                <a:hlinkClick r:id="rId12"/>
              </a:rPr>
              <a:t>Forest Positive Coalition</a:t>
            </a:r>
            <a:r>
              <a:rPr lang="en" sz="1100">
                <a:solidFill>
                  <a:srgbClr val="2C2D60"/>
                </a:solidFill>
              </a:rPr>
              <a:t>: a group of 20 major manufacturers and retailers taking action to reduce deforestation and degradation.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is it collaborating with governments? </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The </a:t>
            </a:r>
            <a:r>
              <a:rPr lang="en" sz="1100" u="sng">
                <a:solidFill>
                  <a:schemeClr val="hlink"/>
                </a:solidFill>
                <a:hlinkClick r:id="rId12"/>
              </a:rPr>
              <a:t>Forest Positive Coalition</a:t>
            </a:r>
            <a:r>
              <a:rPr lang="en" sz="1100">
                <a:solidFill>
                  <a:srgbClr val="2C2D60"/>
                </a:solidFill>
              </a:rPr>
              <a:t> has been actively setting the stage for government engagement, and leading commodity-related stakeholder consultations. </a:t>
            </a:r>
            <a:endParaRPr sz="1100">
              <a:solidFill>
                <a:srgbClr val="2C2D60"/>
              </a:solidFill>
            </a:endParaRPr>
          </a:p>
        </p:txBody>
      </p:sp>
      <p:sp>
        <p:nvSpPr>
          <p:cNvPr id="1933" name="Google Shape;1933;p129"/>
          <p:cNvSpPr/>
          <p:nvPr/>
        </p:nvSpPr>
        <p:spPr>
          <a:xfrm>
            <a:off x="5352100" y="4189738"/>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29"/>
          <p:cNvSpPr/>
          <p:nvPr/>
        </p:nvSpPr>
        <p:spPr>
          <a:xfrm>
            <a:off x="5459113" y="4291988"/>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935" name="Google Shape;1935;p129"/>
          <p:cNvSpPr/>
          <p:nvPr/>
        </p:nvSpPr>
        <p:spPr>
          <a:xfrm>
            <a:off x="5352100" y="5562126"/>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29"/>
          <p:cNvSpPr/>
          <p:nvPr/>
        </p:nvSpPr>
        <p:spPr>
          <a:xfrm>
            <a:off x="5459113" y="5664376"/>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937" name="Google Shape;1937;p129"/>
          <p:cNvCxnSpPr>
            <a:stCxn id="1933" idx="4"/>
            <a:endCxn id="1935" idx="0"/>
          </p:cNvCxnSpPr>
          <p:nvPr/>
        </p:nvCxnSpPr>
        <p:spPr>
          <a:xfrm>
            <a:off x="5509750" y="4505038"/>
            <a:ext cx="0" cy="1057200"/>
          </a:xfrm>
          <a:prstGeom prst="straightConnector1">
            <a:avLst/>
          </a:prstGeom>
          <a:noFill/>
          <a:ln w="19050" cap="flat" cmpd="sng">
            <a:solidFill>
              <a:srgbClr val="66679A"/>
            </a:solidFill>
            <a:prstDash val="dot"/>
            <a:round/>
            <a:headEnd type="none" w="med" len="med"/>
            <a:tailEnd type="none" w="med" len="med"/>
          </a:ln>
        </p:spPr>
      </p:cxnSp>
      <p:cxnSp>
        <p:nvCxnSpPr>
          <p:cNvPr id="1938" name="Google Shape;1938;p129"/>
          <p:cNvCxnSpPr>
            <a:stCxn id="1929" idx="4"/>
            <a:endCxn id="1933" idx="0"/>
          </p:cNvCxnSpPr>
          <p:nvPr/>
        </p:nvCxnSpPr>
        <p:spPr>
          <a:xfrm>
            <a:off x="5509750" y="2495585"/>
            <a:ext cx="0" cy="1694100"/>
          </a:xfrm>
          <a:prstGeom prst="straightConnector1">
            <a:avLst/>
          </a:prstGeom>
          <a:noFill/>
          <a:ln w="19050" cap="flat" cmpd="sng">
            <a:solidFill>
              <a:srgbClr val="66679A"/>
            </a:solidFill>
            <a:prstDash val="dot"/>
            <a:round/>
            <a:headEnd type="none" w="med" len="med"/>
            <a:tailEnd type="none" w="med" len="med"/>
          </a:ln>
        </p:spPr>
      </p:cxnSp>
      <p:sp>
        <p:nvSpPr>
          <p:cNvPr id="1939" name="Google Shape;1939;p129"/>
          <p:cNvSpPr txBox="1">
            <a:spLocks noGrp="1"/>
          </p:cNvSpPr>
          <p:nvPr>
            <p:ph type="subTitle" idx="1"/>
          </p:nvPr>
        </p:nvSpPr>
        <p:spPr>
          <a:xfrm rot="5400000">
            <a:off x="-2683100" y="2846850"/>
            <a:ext cx="55692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SzPts val="1100"/>
              <a:buNone/>
            </a:pPr>
            <a:r>
              <a:rPr lang="en" sz="650">
                <a:solidFill>
                  <a:schemeClr val="lt1"/>
                </a:solidFill>
              </a:rPr>
              <a:t>EXAMPLES OF ACTIONS TAKEN BY COMPANIES AND FINANCIAL INSTITUTIONS IN DIFFERENT PARTS OF THE VALUE CHAIN</a:t>
            </a:r>
            <a:endParaRPr sz="650">
              <a:solidFill>
                <a:schemeClr val="lt1"/>
              </a:solidFill>
            </a:endParaRPr>
          </a:p>
        </p:txBody>
      </p:sp>
      <p:sp>
        <p:nvSpPr>
          <p:cNvPr id="1940" name="Google Shape;1940;p129"/>
          <p:cNvSpPr txBox="1"/>
          <p:nvPr/>
        </p:nvSpPr>
        <p:spPr>
          <a:xfrm>
            <a:off x="566955" y="126725"/>
            <a:ext cx="410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Paraguay</a:t>
            </a:r>
            <a:endParaRPr sz="1100">
              <a:solidFill>
                <a:schemeClr val="lt1"/>
              </a:solidFill>
            </a:endParaRPr>
          </a:p>
        </p:txBody>
      </p:sp>
      <p:sp>
        <p:nvSpPr>
          <p:cNvPr id="1941" name="Google Shape;1941;p129"/>
          <p:cNvSpPr txBox="1"/>
          <p:nvPr/>
        </p:nvSpPr>
        <p:spPr>
          <a:xfrm>
            <a:off x="5692042" y="6471900"/>
            <a:ext cx="500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002060"/>
                </a:solidFill>
              </a:rPr>
              <a:t>Case study research done based on publicly available sources.</a:t>
            </a:r>
            <a:endParaRPr sz="800">
              <a:solidFill>
                <a:srgbClr val="002060"/>
              </a:solidFill>
            </a:endParaRPr>
          </a:p>
        </p:txBody>
      </p:sp>
      <p:sp>
        <p:nvSpPr>
          <p:cNvPr id="26" name="Google Shape;1853;p126"/>
          <p:cNvSpPr/>
          <p:nvPr/>
        </p:nvSpPr>
        <p:spPr>
          <a:xfrm rot="-5400000">
            <a:off x="597725" y="6201875"/>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54;p126"/>
          <p:cNvSpPr/>
          <p:nvPr/>
        </p:nvSpPr>
        <p:spPr>
          <a:xfrm rot="-5400000">
            <a:off x="699975" y="6309963"/>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 name="Google Shape;1855;p126"/>
          <p:cNvCxnSpPr/>
          <p:nvPr/>
        </p:nvCxnSpPr>
        <p:spPr>
          <a:xfrm>
            <a:off x="913025" y="6341046"/>
            <a:ext cx="621135" cy="0"/>
          </a:xfrm>
          <a:prstGeom prst="straightConnector1">
            <a:avLst/>
          </a:prstGeom>
          <a:noFill/>
          <a:ln w="19050" cap="flat" cmpd="sng">
            <a:solidFill>
              <a:srgbClr val="FBCA9D"/>
            </a:solidFill>
            <a:prstDash val="dot"/>
            <a:round/>
            <a:headEnd type="none" w="med" len="med"/>
            <a:tailEnd type="triangle" w="med" len="med"/>
          </a:ln>
        </p:spPr>
      </p:cxn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130"/>
          <p:cNvSpPr/>
          <p:nvPr/>
        </p:nvSpPr>
        <p:spPr>
          <a:xfrm>
            <a:off x="0" y="0"/>
            <a:ext cx="4486200" cy="5619900"/>
          </a:xfrm>
          <a:prstGeom prst="rect">
            <a:avLst/>
          </a:prstGeom>
          <a:solidFill>
            <a:srgbClr val="0C7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7" name="Google Shape;1947;p130"/>
          <p:cNvPicPr preferRelativeResize="0"/>
          <p:nvPr/>
        </p:nvPicPr>
        <p:blipFill>
          <a:blip r:embed="rId3">
            <a:alphaModFix/>
          </a:blip>
          <a:stretch>
            <a:fillRect/>
          </a:stretch>
        </p:blipFill>
        <p:spPr>
          <a:xfrm>
            <a:off x="48208" y="85531"/>
            <a:ext cx="217725" cy="174175"/>
          </a:xfrm>
          <a:prstGeom prst="rect">
            <a:avLst/>
          </a:prstGeom>
          <a:noFill/>
          <a:ln>
            <a:noFill/>
          </a:ln>
        </p:spPr>
      </p:pic>
      <p:sp>
        <p:nvSpPr>
          <p:cNvPr id="1948" name="Google Shape;1948;p130"/>
          <p:cNvSpPr/>
          <p:nvPr/>
        </p:nvSpPr>
        <p:spPr>
          <a:xfrm>
            <a:off x="5352100" y="5035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30"/>
          <p:cNvSpPr/>
          <p:nvPr/>
        </p:nvSpPr>
        <p:spPr>
          <a:xfrm>
            <a:off x="5459113" y="6058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950" name="Google Shape;1950;p130"/>
          <p:cNvSpPr/>
          <p:nvPr/>
        </p:nvSpPr>
        <p:spPr>
          <a:xfrm>
            <a:off x="5352100" y="171073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30"/>
          <p:cNvSpPr/>
          <p:nvPr/>
        </p:nvSpPr>
        <p:spPr>
          <a:xfrm>
            <a:off x="5459113" y="181298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952" name="Google Shape;1952;p130"/>
          <p:cNvCxnSpPr>
            <a:stCxn id="1948" idx="4"/>
            <a:endCxn id="1950" idx="0"/>
          </p:cNvCxnSpPr>
          <p:nvPr/>
        </p:nvCxnSpPr>
        <p:spPr>
          <a:xfrm>
            <a:off x="5509750" y="818863"/>
            <a:ext cx="0" cy="891900"/>
          </a:xfrm>
          <a:prstGeom prst="straightConnector1">
            <a:avLst/>
          </a:prstGeom>
          <a:noFill/>
          <a:ln w="19050" cap="flat" cmpd="sng">
            <a:solidFill>
              <a:srgbClr val="66679A"/>
            </a:solidFill>
            <a:prstDash val="dot"/>
            <a:round/>
            <a:headEnd type="none" w="med" len="med"/>
            <a:tailEnd type="none" w="med" len="med"/>
          </a:ln>
        </p:spPr>
      </p:cxnSp>
      <p:pic>
        <p:nvPicPr>
          <p:cNvPr id="1953" name="Google Shape;1953;p130"/>
          <p:cNvPicPr preferRelativeResize="0"/>
          <p:nvPr/>
        </p:nvPicPr>
        <p:blipFill rotWithShape="1">
          <a:blip r:embed="rId4">
            <a:alphaModFix/>
          </a:blip>
          <a:srcRect l="27568" r="27568"/>
          <a:stretch/>
        </p:blipFill>
        <p:spPr>
          <a:xfrm>
            <a:off x="304825" y="0"/>
            <a:ext cx="4616202" cy="6858125"/>
          </a:xfrm>
          <a:prstGeom prst="rect">
            <a:avLst/>
          </a:prstGeom>
          <a:noFill/>
          <a:ln>
            <a:noFill/>
          </a:ln>
        </p:spPr>
      </p:pic>
      <p:pic>
        <p:nvPicPr>
          <p:cNvPr id="1954" name="Google Shape;1954;p130"/>
          <p:cNvPicPr preferRelativeResize="0"/>
          <p:nvPr/>
        </p:nvPicPr>
        <p:blipFill rotWithShape="1">
          <a:blip r:embed="rId5">
            <a:alphaModFix/>
          </a:blip>
          <a:srcRect l="-1388" t="25077" r="73784" b="22624"/>
          <a:stretch/>
        </p:blipFill>
        <p:spPr>
          <a:xfrm>
            <a:off x="304825" y="0"/>
            <a:ext cx="3524225" cy="6858000"/>
          </a:xfrm>
          <a:prstGeom prst="rect">
            <a:avLst/>
          </a:prstGeom>
          <a:noFill/>
          <a:ln>
            <a:noFill/>
          </a:ln>
        </p:spPr>
      </p:pic>
      <p:sp>
        <p:nvSpPr>
          <p:cNvPr id="1955" name="Google Shape;1955;p130"/>
          <p:cNvSpPr/>
          <p:nvPr/>
        </p:nvSpPr>
        <p:spPr>
          <a:xfrm>
            <a:off x="304625" y="3048000"/>
            <a:ext cx="4616100" cy="3808500"/>
          </a:xfrm>
          <a:prstGeom prst="rect">
            <a:avLst/>
          </a:prstGeom>
          <a:gradFill>
            <a:gsLst>
              <a:gs pos="0">
                <a:srgbClr val="0C76BC"/>
              </a:gs>
              <a:gs pos="100000">
                <a:srgbClr val="0C76BC">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30"/>
          <p:cNvSpPr txBox="1">
            <a:spLocks noGrp="1"/>
          </p:cNvSpPr>
          <p:nvPr>
            <p:ph type="title"/>
          </p:nvPr>
        </p:nvSpPr>
        <p:spPr>
          <a:xfrm>
            <a:off x="457225" y="4461875"/>
            <a:ext cx="41910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1400" b="0">
                <a:solidFill>
                  <a:schemeClr val="lt1"/>
                </a:solidFill>
              </a:rPr>
              <a:t>FINANCE:</a:t>
            </a:r>
            <a:endParaRPr sz="1400" b="0">
              <a:solidFill>
                <a:schemeClr val="lt1"/>
              </a:solidFill>
            </a:endParaRPr>
          </a:p>
          <a:p>
            <a:pPr marL="0" lvl="0" indent="0" algn="l" rtl="0">
              <a:spcBef>
                <a:spcPts val="0"/>
              </a:spcBef>
              <a:spcAft>
                <a:spcPts val="0"/>
              </a:spcAft>
              <a:buNone/>
            </a:pPr>
            <a:r>
              <a:rPr lang="en" sz="2600">
                <a:solidFill>
                  <a:schemeClr val="lt1"/>
                </a:solidFill>
              </a:rPr>
              <a:t>Rabobank</a:t>
            </a:r>
            <a:endParaRPr sz="2600">
              <a:solidFill>
                <a:schemeClr val="lt1"/>
              </a:solidFill>
            </a:endParaRPr>
          </a:p>
        </p:txBody>
      </p:sp>
      <p:sp>
        <p:nvSpPr>
          <p:cNvPr id="1957" name="Google Shape;1957;p130"/>
          <p:cNvSpPr txBox="1"/>
          <p:nvPr/>
        </p:nvSpPr>
        <p:spPr>
          <a:xfrm>
            <a:off x="5686450" y="0"/>
            <a:ext cx="57585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is it?</a:t>
            </a:r>
            <a:endParaRPr b="1">
              <a:solidFill>
                <a:srgbClr val="2CB8C7"/>
              </a:solidFill>
            </a:endParaRPr>
          </a:p>
          <a:p>
            <a:pPr>
              <a:lnSpc>
                <a:spcPct val="115000"/>
              </a:lnSpc>
            </a:pPr>
            <a:r>
              <a:rPr lang="en" sz="1100">
                <a:solidFill>
                  <a:srgbClr val="2C2D60"/>
                </a:solidFill>
              </a:rPr>
              <a:t>Headquartered in the Netherlands, </a:t>
            </a:r>
            <a:r>
              <a:rPr lang="en" sz="1100" b="1">
                <a:solidFill>
                  <a:srgbClr val="2C2D60"/>
                </a:solidFill>
              </a:rPr>
              <a:t>Rabobank</a:t>
            </a:r>
            <a:r>
              <a:rPr lang="en" sz="1100">
                <a:solidFill>
                  <a:srgbClr val="2C2D60"/>
                </a:solidFill>
              </a:rPr>
              <a:t> is a cooperative bank with a strong focus on the agricultural sector, and a commitment to addressing global food issues. Rabobank </a:t>
            </a:r>
            <a:r>
              <a:rPr lang="en" sz="1100" err="1">
                <a:solidFill>
                  <a:srgbClr val="2C2D60"/>
                </a:solidFill>
              </a:rPr>
              <a:t>recognises</a:t>
            </a:r>
            <a:r>
              <a:rPr lang="en" sz="1100">
                <a:solidFill>
                  <a:srgbClr val="2C2D60"/>
                </a:solidFill>
              </a:rPr>
              <a:t> the </a:t>
            </a:r>
            <a:r>
              <a:rPr lang="en" sz="1100" u="sng">
                <a:solidFill>
                  <a:schemeClr val="hlink"/>
                </a:solidFill>
                <a:hlinkClick r:id="rId6">
                  <a:extLst>
                    <a:ext uri="{A12FA001-AC4F-418D-AE19-62706E023703}">
                      <ahyp:hlinkClr xmlns:ahyp="http://schemas.microsoft.com/office/drawing/2018/hyperlinkcolor" val="tx"/>
                    </a:ext>
                  </a:extLst>
                </a:hlinkClick>
              </a:rPr>
              <a:t>pressure on companies to demonstrate a positive contribution</a:t>
            </a:r>
            <a:r>
              <a:rPr lang="en" sz="1100">
                <a:solidFill>
                  <a:srgbClr val="2C2D60"/>
                </a:solidFill>
              </a:rPr>
              <a:t> to ecosystem restoration and to society, beyond business opportunities.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a:lnSpc>
                <a:spcPct val="115000"/>
              </a:lnSpc>
            </a:pPr>
            <a:r>
              <a:rPr lang="en" sz="1100">
                <a:solidFill>
                  <a:srgbClr val="2C2D60"/>
                </a:solidFill>
              </a:rPr>
              <a:t>In 2017, Rabobank and the FPSA launched the AGRI3 Fund to unlock </a:t>
            </a:r>
            <a:r>
              <a:rPr lang="en" sz="1100" u="sng">
                <a:solidFill>
                  <a:schemeClr val="hlink"/>
                </a:solidFill>
                <a:hlinkClick r:id="rId7">
                  <a:extLst>
                    <a:ext uri="{A12FA001-AC4F-418D-AE19-62706E023703}">
                      <ahyp:hlinkClr xmlns:ahyp="http://schemas.microsoft.com/office/drawing/2018/hyperlinkcolor" val="tx"/>
                    </a:ext>
                  </a:extLst>
                </a:hlinkClick>
              </a:rPr>
              <a:t>$1 billion towards deforestation-free, sustainable agriculture and land use</a:t>
            </a:r>
            <a:r>
              <a:rPr lang="en" sz="1100">
                <a:solidFill>
                  <a:srgbClr val="2C2D60"/>
                </a:solidFill>
              </a:rPr>
              <a:t>. The fund increases access to sustainable production techniques that contribute to forest protection and inclusive growth. In 2020 the Rabo Foundation provided 261 farmer </a:t>
            </a:r>
            <a:r>
              <a:rPr lang="en" sz="1100" err="1">
                <a:solidFill>
                  <a:srgbClr val="2C2D60"/>
                </a:solidFill>
              </a:rPr>
              <a:t>organisations</a:t>
            </a:r>
            <a:r>
              <a:rPr lang="en" sz="1100">
                <a:solidFill>
                  <a:srgbClr val="2C2D60"/>
                </a:solidFill>
              </a:rPr>
              <a:t> in 22 countries in Asia, Africa and Latin America with more than €30.6 million USD in impact finance and technical assistance – strengthening the livelihoods of three million farmers.</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Who is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With UN Environment, Rabobank is an initiating partner of the </a:t>
            </a:r>
            <a:r>
              <a:rPr lang="en" sz="1100" u="sng">
                <a:solidFill>
                  <a:schemeClr val="hlink"/>
                </a:solidFill>
                <a:hlinkClick r:id="rId8">
                  <a:extLst>
                    <a:ext uri="{A12FA001-AC4F-418D-AE19-62706E023703}">
                      <ahyp:hlinkClr xmlns:ahyp="http://schemas.microsoft.com/office/drawing/2018/hyperlinkcolor" val="tx"/>
                    </a:ext>
                  </a:extLst>
                </a:hlinkClick>
              </a:rPr>
              <a:t>Partnership for Forest Protection and Sustainable Agriculture (FPSA)</a:t>
            </a:r>
            <a:r>
              <a:rPr lang="en" sz="1100">
                <a:solidFill>
                  <a:srgbClr val="2C2D60"/>
                </a:solidFill>
              </a:rPr>
              <a:t>, which brings together companies involved in the production, processing, trade or sale of agricultural commodities. All partners share a belief in the need for change, including the critical role of the finance sector to transition to sustainable land use at scale. In Brazil, Rabobank and the FPSA have been working with </a:t>
            </a:r>
            <a:r>
              <a:rPr lang="en" sz="1100" u="sng">
                <a:solidFill>
                  <a:schemeClr val="hlink"/>
                </a:solidFill>
                <a:hlinkClick r:id="rId9">
                  <a:extLst>
                    <a:ext uri="{A12FA001-AC4F-418D-AE19-62706E023703}">
                      <ahyp:hlinkClr xmlns:ahyp="http://schemas.microsoft.com/office/drawing/2018/hyperlinkcolor" val="tx"/>
                    </a:ext>
                  </a:extLst>
                </a:hlinkClick>
              </a:rPr>
              <a:t>Gazarini group</a:t>
            </a:r>
            <a:r>
              <a:rPr lang="en" sz="1100">
                <a:solidFill>
                  <a:srgbClr val="2C2D60"/>
                </a:solidFill>
              </a:rPr>
              <a:t> to install </a:t>
            </a:r>
            <a:r>
              <a:rPr lang="en" sz="1100" u="sng">
                <a:solidFill>
                  <a:schemeClr val="hlink"/>
                </a:solidFill>
                <a:hlinkClick r:id="rId10">
                  <a:extLst>
                    <a:ext uri="{A12FA001-AC4F-418D-AE19-62706E023703}">
                      <ahyp:hlinkClr xmlns:ahyp="http://schemas.microsoft.com/office/drawing/2018/hyperlinkcolor" val="tx"/>
                    </a:ext>
                  </a:extLst>
                </a:hlinkClick>
              </a:rPr>
              <a:t>Integrated Crop-Livestock Forest (ICLF) systems</a:t>
            </a:r>
            <a:r>
              <a:rPr lang="en" sz="1100">
                <a:solidFill>
                  <a:srgbClr val="2C2D60"/>
                </a:solidFill>
              </a:rPr>
              <a:t> – a climate-smart agriculture technique that rotates land use to achieve equivalent yields using six times less land – on 17 million hectares in its portfolio.</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are companies involved?</a:t>
            </a:r>
            <a:endParaRPr b="1">
              <a:solidFill>
                <a:srgbClr val="2CB8C7"/>
              </a:solidFill>
            </a:endParaRPr>
          </a:p>
          <a:p>
            <a:pPr>
              <a:lnSpc>
                <a:spcPct val="115000"/>
              </a:lnSpc>
            </a:pPr>
            <a:r>
              <a:rPr lang="en" sz="1100">
                <a:solidFill>
                  <a:srgbClr val="2C2D60"/>
                </a:solidFill>
              </a:rPr>
              <a:t>Rabo Partnerships improve </a:t>
            </a:r>
            <a:r>
              <a:rPr lang="en" sz="1100" u="sng">
                <a:solidFill>
                  <a:schemeClr val="hlink"/>
                </a:solidFill>
                <a:hlinkClick r:id="rId11">
                  <a:extLst>
                    <a:ext uri="{A12FA001-AC4F-418D-AE19-62706E023703}">
                      <ahyp:hlinkClr xmlns:ahyp="http://schemas.microsoft.com/office/drawing/2018/hyperlinkcolor" val="tx"/>
                    </a:ext>
                  </a:extLst>
                </a:hlinkClick>
              </a:rPr>
              <a:t>cooperation and knowledge sharing</a:t>
            </a:r>
            <a:r>
              <a:rPr lang="en" sz="1100">
                <a:solidFill>
                  <a:srgbClr val="2C2D60"/>
                </a:solidFill>
              </a:rPr>
              <a:t> between the private and public sectors. With WWF Brazil, Rabobank </a:t>
            </a:r>
            <a:r>
              <a:rPr lang="en" sz="1100" u="sng">
                <a:solidFill>
                  <a:schemeClr val="hlink"/>
                </a:solidFill>
                <a:hlinkClick r:id="rId6">
                  <a:extLst>
                    <a:ext uri="{A12FA001-AC4F-418D-AE19-62706E023703}">
                      <ahyp:hlinkClr xmlns:ahyp="http://schemas.microsoft.com/office/drawing/2018/hyperlinkcolor" val="tx"/>
                    </a:ext>
                  </a:extLst>
                </a:hlinkClick>
              </a:rPr>
              <a:t>organised sector dialogues on sustainability and biodiversity, inviting stakeholders</a:t>
            </a:r>
            <a:r>
              <a:rPr lang="en" sz="1100">
                <a:solidFill>
                  <a:srgbClr val="2C2D60"/>
                </a:solidFill>
              </a:rPr>
              <a:t> from </a:t>
            </a:r>
            <a:r>
              <a:rPr lang="en" sz="1100" u="sng">
                <a:solidFill>
                  <a:schemeClr val="hlink"/>
                </a:solidFill>
                <a:hlinkClick r:id="rId6">
                  <a:extLst>
                    <a:ext uri="{A12FA001-AC4F-418D-AE19-62706E023703}">
                      <ahyp:hlinkClr xmlns:ahyp="http://schemas.microsoft.com/office/drawing/2018/hyperlinkcolor" val="tx"/>
                    </a:ext>
                  </a:extLst>
                </a:hlinkClick>
              </a:rPr>
              <a:t>business</a:t>
            </a:r>
            <a:r>
              <a:rPr lang="en" sz="1100">
                <a:solidFill>
                  <a:srgbClr val="2C2D60"/>
                </a:solidFill>
              </a:rPr>
              <a:t>, </a:t>
            </a:r>
            <a:r>
              <a:rPr lang="en" sz="1100" u="sng">
                <a:solidFill>
                  <a:schemeClr val="hlink"/>
                </a:solidFill>
                <a:hlinkClick r:id="rId6">
                  <a:extLst>
                    <a:ext uri="{A12FA001-AC4F-418D-AE19-62706E023703}">
                      <ahyp:hlinkClr xmlns:ahyp="http://schemas.microsoft.com/office/drawing/2018/hyperlinkcolor" val="tx"/>
                    </a:ext>
                  </a:extLst>
                </a:hlinkClick>
              </a:rPr>
              <a:t>local governments and knowledge institutions</a:t>
            </a:r>
            <a:r>
              <a:rPr lang="en" sz="1100">
                <a:solidFill>
                  <a:srgbClr val="2C2D60"/>
                </a:solidFill>
              </a:rPr>
              <a:t>. </a:t>
            </a:r>
            <a:endParaRPr sz="1100">
              <a:solidFill>
                <a:srgbClr val="2C2D60"/>
              </a:solidFill>
            </a:endParaRPr>
          </a:p>
        </p:txBody>
      </p:sp>
      <p:sp>
        <p:nvSpPr>
          <p:cNvPr id="1958" name="Google Shape;1958;p130"/>
          <p:cNvSpPr/>
          <p:nvPr/>
        </p:nvSpPr>
        <p:spPr>
          <a:xfrm>
            <a:off x="5352100" y="32838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30"/>
          <p:cNvSpPr/>
          <p:nvPr/>
        </p:nvSpPr>
        <p:spPr>
          <a:xfrm>
            <a:off x="5459113" y="33861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960" name="Google Shape;1960;p130"/>
          <p:cNvSpPr/>
          <p:nvPr/>
        </p:nvSpPr>
        <p:spPr>
          <a:xfrm>
            <a:off x="5352100" y="528916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30"/>
          <p:cNvSpPr/>
          <p:nvPr/>
        </p:nvSpPr>
        <p:spPr>
          <a:xfrm>
            <a:off x="5459113" y="539141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962" name="Google Shape;1962;p130"/>
          <p:cNvCxnSpPr>
            <a:stCxn id="1958" idx="4"/>
            <a:endCxn id="1960" idx="0"/>
          </p:cNvCxnSpPr>
          <p:nvPr/>
        </p:nvCxnSpPr>
        <p:spPr>
          <a:xfrm>
            <a:off x="5509750" y="3599163"/>
            <a:ext cx="0" cy="1689900"/>
          </a:xfrm>
          <a:prstGeom prst="straightConnector1">
            <a:avLst/>
          </a:prstGeom>
          <a:noFill/>
          <a:ln w="19050" cap="flat" cmpd="sng">
            <a:solidFill>
              <a:srgbClr val="66679A"/>
            </a:solidFill>
            <a:prstDash val="dot"/>
            <a:round/>
            <a:headEnd type="none" w="med" len="med"/>
            <a:tailEnd type="none" w="med" len="med"/>
          </a:ln>
        </p:spPr>
      </p:cxnSp>
      <p:cxnSp>
        <p:nvCxnSpPr>
          <p:cNvPr id="1963" name="Google Shape;1963;p130"/>
          <p:cNvCxnSpPr>
            <a:stCxn id="1950" idx="4"/>
            <a:endCxn id="1958" idx="0"/>
          </p:cNvCxnSpPr>
          <p:nvPr/>
        </p:nvCxnSpPr>
        <p:spPr>
          <a:xfrm>
            <a:off x="5509750" y="2026035"/>
            <a:ext cx="0" cy="1257900"/>
          </a:xfrm>
          <a:prstGeom prst="straightConnector1">
            <a:avLst/>
          </a:prstGeom>
          <a:noFill/>
          <a:ln w="19050" cap="flat" cmpd="sng">
            <a:solidFill>
              <a:srgbClr val="66679A"/>
            </a:solidFill>
            <a:prstDash val="dot"/>
            <a:round/>
            <a:headEnd type="none" w="med" len="med"/>
            <a:tailEnd type="none" w="med" len="med"/>
          </a:ln>
        </p:spPr>
      </p:cxnSp>
      <p:sp>
        <p:nvSpPr>
          <p:cNvPr id="1967" name="Google Shape;1967;p130"/>
          <p:cNvSpPr txBox="1">
            <a:spLocks noGrp="1"/>
          </p:cNvSpPr>
          <p:nvPr>
            <p:ph type="subTitle" idx="1"/>
          </p:nvPr>
        </p:nvSpPr>
        <p:spPr>
          <a:xfrm rot="5400000">
            <a:off x="-2683100" y="2846850"/>
            <a:ext cx="55692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SzPts val="1100"/>
              <a:buNone/>
            </a:pPr>
            <a:r>
              <a:rPr lang="en" sz="650">
                <a:solidFill>
                  <a:schemeClr val="lt1"/>
                </a:solidFill>
              </a:rPr>
              <a:t>EXAMPLES OF ACTIONS TAKEN BY COMPANIES AND FINANCIAL INSTITUTIONS IN DIFFERENT PARTS OF THE VALUE CHAIN</a:t>
            </a:r>
            <a:endParaRPr sz="650">
              <a:solidFill>
                <a:schemeClr val="lt1"/>
              </a:solidFill>
            </a:endParaRPr>
          </a:p>
        </p:txBody>
      </p:sp>
      <p:sp>
        <p:nvSpPr>
          <p:cNvPr id="1968" name="Google Shape;1968;p130"/>
          <p:cNvSpPr txBox="1"/>
          <p:nvPr/>
        </p:nvSpPr>
        <p:spPr>
          <a:xfrm>
            <a:off x="566955" y="126725"/>
            <a:ext cx="410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UNDP Paraguay</a:t>
            </a:r>
            <a:endParaRPr sz="1100">
              <a:solidFill>
                <a:schemeClr val="lt1"/>
              </a:solidFill>
            </a:endParaRPr>
          </a:p>
        </p:txBody>
      </p:sp>
      <p:sp>
        <p:nvSpPr>
          <p:cNvPr id="1969" name="Google Shape;1969;p130"/>
          <p:cNvSpPr txBox="1"/>
          <p:nvPr/>
        </p:nvSpPr>
        <p:spPr>
          <a:xfrm>
            <a:off x="5692042" y="6471900"/>
            <a:ext cx="5005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002060"/>
                </a:solidFill>
              </a:rPr>
              <a:t>Case study research done based on publicly available sources.</a:t>
            </a:r>
            <a:endParaRPr sz="800">
              <a:solidFill>
                <a:srgbClr val="002060"/>
              </a:solidFill>
            </a:endParaRPr>
          </a:p>
        </p:txBody>
      </p:sp>
      <p:sp>
        <p:nvSpPr>
          <p:cNvPr id="26" name="Google Shape;1853;p126"/>
          <p:cNvSpPr/>
          <p:nvPr/>
        </p:nvSpPr>
        <p:spPr>
          <a:xfrm rot="-5400000">
            <a:off x="597725" y="6201875"/>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54;p126"/>
          <p:cNvSpPr/>
          <p:nvPr/>
        </p:nvSpPr>
        <p:spPr>
          <a:xfrm rot="-5400000">
            <a:off x="699975" y="6309963"/>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 name="Google Shape;1855;p126"/>
          <p:cNvCxnSpPr/>
          <p:nvPr/>
        </p:nvCxnSpPr>
        <p:spPr>
          <a:xfrm>
            <a:off x="913025" y="6341046"/>
            <a:ext cx="621135" cy="0"/>
          </a:xfrm>
          <a:prstGeom prst="straightConnector1">
            <a:avLst/>
          </a:prstGeom>
          <a:noFill/>
          <a:ln w="19050" cap="flat" cmpd="sng">
            <a:solidFill>
              <a:srgbClr val="FBCA9D"/>
            </a:solidFill>
            <a:prstDash val="dot"/>
            <a:round/>
            <a:headEnd type="none" w="med" len="med"/>
            <a:tailEnd type="triangle" w="med" len="med"/>
          </a:ln>
        </p:spPr>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974" name="Google Shape;1974;p131"/>
          <p:cNvSpPr/>
          <p:nvPr/>
        </p:nvSpPr>
        <p:spPr>
          <a:xfrm>
            <a:off x="0" y="0"/>
            <a:ext cx="4486200" cy="5619900"/>
          </a:xfrm>
          <a:prstGeom prst="rect">
            <a:avLst/>
          </a:prstGeom>
          <a:solidFill>
            <a:srgbClr val="47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5" name="Google Shape;1975;p131"/>
          <p:cNvPicPr preferRelativeResize="0"/>
          <p:nvPr/>
        </p:nvPicPr>
        <p:blipFill>
          <a:blip r:embed="rId3">
            <a:alphaModFix/>
          </a:blip>
          <a:stretch>
            <a:fillRect/>
          </a:stretch>
        </p:blipFill>
        <p:spPr>
          <a:xfrm>
            <a:off x="48208" y="85531"/>
            <a:ext cx="217725" cy="174175"/>
          </a:xfrm>
          <a:prstGeom prst="rect">
            <a:avLst/>
          </a:prstGeom>
          <a:noFill/>
          <a:ln>
            <a:noFill/>
          </a:ln>
        </p:spPr>
      </p:pic>
      <p:sp>
        <p:nvSpPr>
          <p:cNvPr id="1976" name="Google Shape;1976;p131"/>
          <p:cNvSpPr/>
          <p:nvPr/>
        </p:nvSpPr>
        <p:spPr>
          <a:xfrm>
            <a:off x="5352100" y="12256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31"/>
          <p:cNvSpPr/>
          <p:nvPr/>
        </p:nvSpPr>
        <p:spPr>
          <a:xfrm>
            <a:off x="5459113" y="22481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978" name="Google Shape;1978;p131"/>
          <p:cNvSpPr/>
          <p:nvPr/>
        </p:nvSpPr>
        <p:spPr>
          <a:xfrm>
            <a:off x="5352100" y="2104085"/>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31"/>
          <p:cNvSpPr/>
          <p:nvPr/>
        </p:nvSpPr>
        <p:spPr>
          <a:xfrm>
            <a:off x="5459113" y="2206335"/>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980" name="Google Shape;1980;p131"/>
          <p:cNvCxnSpPr>
            <a:stCxn id="1976" idx="4"/>
            <a:endCxn id="1978" idx="0"/>
          </p:cNvCxnSpPr>
          <p:nvPr/>
        </p:nvCxnSpPr>
        <p:spPr>
          <a:xfrm>
            <a:off x="5509750" y="437863"/>
            <a:ext cx="0" cy="1666200"/>
          </a:xfrm>
          <a:prstGeom prst="straightConnector1">
            <a:avLst/>
          </a:prstGeom>
          <a:noFill/>
          <a:ln w="19050" cap="flat" cmpd="sng">
            <a:solidFill>
              <a:srgbClr val="66679A"/>
            </a:solidFill>
            <a:prstDash val="dot"/>
            <a:round/>
            <a:headEnd type="none" w="med" len="med"/>
            <a:tailEnd type="none" w="med" len="med"/>
          </a:ln>
        </p:spPr>
      </p:cxnSp>
      <p:pic>
        <p:nvPicPr>
          <p:cNvPr id="1981" name="Google Shape;1981;p131"/>
          <p:cNvPicPr preferRelativeResize="0"/>
          <p:nvPr/>
        </p:nvPicPr>
        <p:blipFill rotWithShape="1">
          <a:blip r:embed="rId4">
            <a:alphaModFix/>
          </a:blip>
          <a:srcRect l="13463" r="41673"/>
          <a:stretch/>
        </p:blipFill>
        <p:spPr>
          <a:xfrm>
            <a:off x="304825" y="0"/>
            <a:ext cx="4616202" cy="6858125"/>
          </a:xfrm>
          <a:prstGeom prst="rect">
            <a:avLst/>
          </a:prstGeom>
          <a:noFill/>
          <a:ln>
            <a:noFill/>
          </a:ln>
        </p:spPr>
      </p:pic>
      <p:pic>
        <p:nvPicPr>
          <p:cNvPr id="1982" name="Google Shape;1982;p131"/>
          <p:cNvPicPr preferRelativeResize="0"/>
          <p:nvPr/>
        </p:nvPicPr>
        <p:blipFill rotWithShape="1">
          <a:blip r:embed="rId5">
            <a:alphaModFix/>
          </a:blip>
          <a:srcRect l="-1388" t="25077" r="73784" b="22624"/>
          <a:stretch/>
        </p:blipFill>
        <p:spPr>
          <a:xfrm>
            <a:off x="304825" y="0"/>
            <a:ext cx="3524225" cy="6858000"/>
          </a:xfrm>
          <a:prstGeom prst="rect">
            <a:avLst/>
          </a:prstGeom>
          <a:noFill/>
          <a:ln>
            <a:noFill/>
          </a:ln>
        </p:spPr>
      </p:pic>
      <p:sp>
        <p:nvSpPr>
          <p:cNvPr id="1983" name="Google Shape;1983;p131"/>
          <p:cNvSpPr/>
          <p:nvPr/>
        </p:nvSpPr>
        <p:spPr>
          <a:xfrm>
            <a:off x="304625" y="3048000"/>
            <a:ext cx="4616100" cy="3808500"/>
          </a:xfrm>
          <a:prstGeom prst="rect">
            <a:avLst/>
          </a:prstGeom>
          <a:gradFill>
            <a:gsLst>
              <a:gs pos="0">
                <a:srgbClr val="46B27C"/>
              </a:gs>
              <a:gs pos="100000">
                <a:srgbClr val="48B27E">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31"/>
          <p:cNvSpPr txBox="1">
            <a:spLocks noGrp="1"/>
          </p:cNvSpPr>
          <p:nvPr>
            <p:ph type="title"/>
          </p:nvPr>
        </p:nvSpPr>
        <p:spPr>
          <a:xfrm>
            <a:off x="457225" y="4461877"/>
            <a:ext cx="3945600" cy="174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1400" b="0">
                <a:solidFill>
                  <a:schemeClr val="lt1"/>
                </a:solidFill>
              </a:rPr>
              <a:t>FINANCE:</a:t>
            </a:r>
            <a:endParaRPr sz="1400" b="0">
              <a:solidFill>
                <a:schemeClr val="lt1"/>
              </a:solidFill>
            </a:endParaRPr>
          </a:p>
          <a:p>
            <a:pPr marL="0" lvl="0" indent="0" algn="l" rtl="0">
              <a:spcBef>
                <a:spcPts val="0"/>
              </a:spcBef>
              <a:spcAft>
                <a:spcPts val="0"/>
              </a:spcAft>
              <a:buNone/>
            </a:pPr>
            <a:r>
              <a:rPr lang="en" sz="2600">
                <a:solidFill>
                  <a:schemeClr val="lt1"/>
                </a:solidFill>
              </a:rPr>
              <a:t>&amp;Green</a:t>
            </a:r>
            <a:endParaRPr sz="1400" b="0">
              <a:solidFill>
                <a:schemeClr val="lt1"/>
              </a:solidFill>
            </a:endParaRPr>
          </a:p>
        </p:txBody>
      </p:sp>
      <p:sp>
        <p:nvSpPr>
          <p:cNvPr id="1985" name="Google Shape;1985;p131"/>
          <p:cNvSpPr txBox="1"/>
          <p:nvPr/>
        </p:nvSpPr>
        <p:spPr>
          <a:xfrm>
            <a:off x="5686450" y="0"/>
            <a:ext cx="6384300" cy="685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None/>
            </a:pPr>
            <a:r>
              <a:rPr lang="en" b="1">
                <a:solidFill>
                  <a:srgbClr val="2CB8C7"/>
                </a:solidFill>
              </a:rPr>
              <a:t>What is it?</a:t>
            </a:r>
            <a:endParaRPr b="1">
              <a:solidFill>
                <a:srgbClr val="2CB8C7"/>
              </a:solidFill>
            </a:endParaRPr>
          </a:p>
          <a:p>
            <a:pPr marL="0" lvl="0" indent="0" algn="l" rtl="0">
              <a:lnSpc>
                <a:spcPct val="115000"/>
              </a:lnSpc>
              <a:spcBef>
                <a:spcPts val="0"/>
              </a:spcBef>
              <a:spcAft>
                <a:spcPts val="0"/>
              </a:spcAft>
              <a:buNone/>
            </a:pPr>
            <a:r>
              <a:rPr lang="en" sz="1100" b="1" u="sng">
                <a:solidFill>
                  <a:schemeClr val="hlink"/>
                </a:solidFill>
                <a:hlinkClick r:id="rId6"/>
              </a:rPr>
              <a:t>&amp;Green</a:t>
            </a:r>
            <a:r>
              <a:rPr lang="en" sz="1100">
                <a:solidFill>
                  <a:srgbClr val="2C2D60"/>
                </a:solidFill>
              </a:rPr>
              <a:t> is an investment vehicle financing commercial projects in tropical countries with the aim to delink deforestation from major agri-commodity supply chains and generate long-lasting and scalable climate impact. &amp;Green was launched in 2017 with an overarching impact target of 15 million hectares of forest conserved and 500,000 households benefiting per USD 1 billion invested. All of &amp;Green’s clients commit to: an organisation-wide </a:t>
            </a:r>
            <a:r>
              <a:rPr lang="en" sz="1100" b="1">
                <a:solidFill>
                  <a:srgbClr val="2C2D60"/>
                </a:solidFill>
              </a:rPr>
              <a:t>No Deforestation No Peat No Exploitation (NDPE)</a:t>
            </a:r>
            <a:r>
              <a:rPr lang="en" sz="1100">
                <a:solidFill>
                  <a:srgbClr val="2C2D60"/>
                </a:solidFill>
              </a:rPr>
              <a:t> Policy; an </a:t>
            </a:r>
            <a:r>
              <a:rPr lang="en" sz="1100" b="1">
                <a:solidFill>
                  <a:srgbClr val="2C2D60"/>
                </a:solidFill>
              </a:rPr>
              <a:t>Environmental and Social Action Plan (ESAP)</a:t>
            </a:r>
            <a:r>
              <a:rPr lang="en" sz="1100">
                <a:solidFill>
                  <a:srgbClr val="2C2D60"/>
                </a:solidFill>
              </a:rPr>
              <a:t>; and a </a:t>
            </a:r>
            <a:r>
              <a:rPr lang="en" sz="1100" b="1">
                <a:solidFill>
                  <a:srgbClr val="2C2D60"/>
                </a:solidFill>
              </a:rPr>
              <a:t>Landscape Protection Plan (LPP)</a:t>
            </a:r>
            <a:r>
              <a:rPr lang="en" sz="1100">
                <a:solidFill>
                  <a:srgbClr val="2C2D60"/>
                </a:solidFill>
              </a:rPr>
              <a:t> developed with clients that describes and monitors the direct and indirect impacts of projects.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What has it achieved?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&amp;Green invests in ambitious projects run by industry influencers to shift business models to sustainable production, creating scalable blueprints for other players to follow. With a portfolio of USD 114 million, its investments so far have enabled the conservation of more than 1.4 million hectares of forest and improved the livelihoods of more than 10,000 households across Brazil, Colombia and Indonesia. ​</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Who is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&amp;Green works in close collaboration with existing initiatives working to protect and restore tropical forests. &amp;Green and the Good Growth Partnership have signed a Statement of Intent to collaborate towards removing deforestation from commodity supply chains. During COP26, &amp;Green also announced its signatory in </a:t>
            </a:r>
            <a:r>
              <a:rPr lang="en" sz="1100" u="sng">
                <a:solidFill>
                  <a:schemeClr val="hlink"/>
                </a:solidFill>
                <a:hlinkClick r:id="rId7"/>
              </a:rPr>
              <a:t>Innovative Finance for the Amazon, Cerrado and Chaco (IFACC)</a:t>
            </a:r>
            <a:r>
              <a:rPr lang="en" sz="1100">
                <a:solidFill>
                  <a:srgbClr val="2C2D60"/>
                </a:solidFill>
              </a:rPr>
              <a:t> and in the Forest Investor Club. Other partnerships include the Ford Foundation, NCIA Alliance, Climate Shot Coalition, and two World Resources Institute initiatives: </a:t>
            </a:r>
            <a:r>
              <a:rPr lang="en" sz="1100" u="sng">
                <a:solidFill>
                  <a:schemeClr val="hlink"/>
                </a:solidFill>
                <a:hlinkClick r:id="rId8"/>
              </a:rPr>
              <a:t>20x20</a:t>
            </a:r>
            <a:r>
              <a:rPr lang="en" sz="1100">
                <a:solidFill>
                  <a:srgbClr val="2C2D60"/>
                </a:solidFill>
              </a:rPr>
              <a:t> and </a:t>
            </a:r>
            <a:r>
              <a:rPr lang="en" sz="1100" u="sng">
                <a:solidFill>
                  <a:schemeClr val="hlink"/>
                </a:solidFill>
                <a:hlinkClick r:id="rId9"/>
              </a:rPr>
              <a:t>AFR100</a:t>
            </a:r>
            <a:r>
              <a:rPr lang="en" sz="1100">
                <a:solidFill>
                  <a:srgbClr val="2C2D60"/>
                </a:solidFill>
              </a:rPr>
              <a:t>.</a:t>
            </a:r>
            <a:endParaRPr sz="1100">
              <a:solidFill>
                <a:srgbClr val="2C2D60"/>
              </a:solidFill>
            </a:endParaRPr>
          </a:p>
          <a:p>
            <a:pPr marL="0" lvl="0" indent="0" algn="l" rtl="0">
              <a:lnSpc>
                <a:spcPct val="115000"/>
              </a:lnSpc>
              <a:spcBef>
                <a:spcPts val="1500"/>
              </a:spcBef>
              <a:spcAft>
                <a:spcPts val="0"/>
              </a:spcAft>
              <a:buNone/>
            </a:pPr>
            <a:r>
              <a:rPr lang="en" b="1">
                <a:solidFill>
                  <a:srgbClr val="2CB8C7"/>
                </a:solidFill>
              </a:rPr>
              <a:t>How are companies involved?</a:t>
            </a:r>
            <a:endParaRPr b="1">
              <a:solidFill>
                <a:srgbClr val="2CB8C7"/>
              </a:solidFill>
            </a:endParaRPr>
          </a:p>
          <a:p>
            <a:pPr marL="0" lvl="0" indent="0" algn="l" rtl="0">
              <a:lnSpc>
                <a:spcPct val="115000"/>
              </a:lnSpc>
              <a:spcBef>
                <a:spcPts val="0"/>
              </a:spcBef>
              <a:spcAft>
                <a:spcPts val="0"/>
              </a:spcAft>
              <a:buNone/>
            </a:pPr>
            <a:r>
              <a:rPr lang="en" sz="1100">
                <a:solidFill>
                  <a:srgbClr val="2C2D60"/>
                </a:solidFill>
              </a:rPr>
              <a:t>&amp;Green supports and requires its investees to engage with communities and local, regional and national governments. It supports governments’ progressive forest protection policies by only investing in jurisdictions assessed and approved by its ‘Jurisdictional Eligibility Criteria Assessments’ (JECAs). The selected jurisdictions are areas with significant forest resources and progressive forest and/or peat protections agendas, ensuring their regulatory frameworks will support and long-term secure the forest protection achievements realised through &amp;Green’s work with the private sector and the inclusion of communities and civil society organisations (CSOs). ​</a:t>
            </a:r>
            <a:endParaRPr sz="1100">
              <a:solidFill>
                <a:srgbClr val="2C2D60"/>
              </a:solidFill>
            </a:endParaRPr>
          </a:p>
        </p:txBody>
      </p:sp>
      <p:sp>
        <p:nvSpPr>
          <p:cNvPr id="1986" name="Google Shape;1986;p131"/>
          <p:cNvSpPr/>
          <p:nvPr/>
        </p:nvSpPr>
        <p:spPr>
          <a:xfrm>
            <a:off x="5352100" y="3494413"/>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31"/>
          <p:cNvSpPr/>
          <p:nvPr/>
        </p:nvSpPr>
        <p:spPr>
          <a:xfrm>
            <a:off x="5459113" y="3596663"/>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sp>
        <p:nvSpPr>
          <p:cNvPr id="1988" name="Google Shape;1988;p131"/>
          <p:cNvSpPr/>
          <p:nvPr/>
        </p:nvSpPr>
        <p:spPr>
          <a:xfrm>
            <a:off x="5352100" y="5085410"/>
            <a:ext cx="315300" cy="315300"/>
          </a:xfrm>
          <a:prstGeom prst="ellipse">
            <a:avLst/>
          </a:prstGeom>
          <a:noFill/>
          <a:ln w="19050" cap="flat" cmpd="sng">
            <a:solidFill>
              <a:srgbClr val="66679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31"/>
          <p:cNvSpPr/>
          <p:nvPr/>
        </p:nvSpPr>
        <p:spPr>
          <a:xfrm>
            <a:off x="5459113" y="5187660"/>
            <a:ext cx="100200" cy="100200"/>
          </a:xfrm>
          <a:prstGeom prst="ellipse">
            <a:avLst/>
          </a:prstGeom>
          <a:solidFill>
            <a:srgbClr val="2C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B8C7"/>
              </a:solidFill>
            </a:endParaRPr>
          </a:p>
        </p:txBody>
      </p:sp>
      <p:cxnSp>
        <p:nvCxnSpPr>
          <p:cNvPr id="1990" name="Google Shape;1990;p131"/>
          <p:cNvCxnSpPr>
            <a:stCxn id="1986" idx="4"/>
            <a:endCxn id="1988" idx="0"/>
          </p:cNvCxnSpPr>
          <p:nvPr/>
        </p:nvCxnSpPr>
        <p:spPr>
          <a:xfrm>
            <a:off x="5509750" y="3809713"/>
            <a:ext cx="0" cy="1275600"/>
          </a:xfrm>
          <a:prstGeom prst="straightConnector1">
            <a:avLst/>
          </a:prstGeom>
          <a:noFill/>
          <a:ln w="19050" cap="flat" cmpd="sng">
            <a:solidFill>
              <a:srgbClr val="66679A"/>
            </a:solidFill>
            <a:prstDash val="dot"/>
            <a:round/>
            <a:headEnd type="none" w="med" len="med"/>
            <a:tailEnd type="none" w="med" len="med"/>
          </a:ln>
        </p:spPr>
      </p:cxnSp>
      <p:cxnSp>
        <p:nvCxnSpPr>
          <p:cNvPr id="1991" name="Google Shape;1991;p131"/>
          <p:cNvCxnSpPr>
            <a:stCxn id="1978" idx="4"/>
            <a:endCxn id="1986" idx="0"/>
          </p:cNvCxnSpPr>
          <p:nvPr/>
        </p:nvCxnSpPr>
        <p:spPr>
          <a:xfrm>
            <a:off x="5509750" y="2419385"/>
            <a:ext cx="0" cy="1074900"/>
          </a:xfrm>
          <a:prstGeom prst="straightConnector1">
            <a:avLst/>
          </a:prstGeom>
          <a:noFill/>
          <a:ln w="19050" cap="flat" cmpd="sng">
            <a:solidFill>
              <a:srgbClr val="66679A"/>
            </a:solidFill>
            <a:prstDash val="dot"/>
            <a:round/>
            <a:headEnd type="none" w="med" len="med"/>
            <a:tailEnd type="none" w="med" len="med"/>
          </a:ln>
        </p:spPr>
      </p:cxnSp>
      <p:sp>
        <p:nvSpPr>
          <p:cNvPr id="1995" name="Google Shape;1995;p131"/>
          <p:cNvSpPr txBox="1">
            <a:spLocks noGrp="1"/>
          </p:cNvSpPr>
          <p:nvPr>
            <p:ph type="subTitle" idx="1"/>
          </p:nvPr>
        </p:nvSpPr>
        <p:spPr>
          <a:xfrm rot="5400000">
            <a:off x="-2683100" y="2846850"/>
            <a:ext cx="5569200" cy="4851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1600"/>
              </a:spcAft>
              <a:buSzPts val="1100"/>
              <a:buNone/>
            </a:pPr>
            <a:r>
              <a:rPr lang="en" sz="650">
                <a:solidFill>
                  <a:schemeClr val="lt1"/>
                </a:solidFill>
              </a:rPr>
              <a:t>EXAMPLES OF ACTIONS TAKEN BY COMPANIES AND FINANCIAL INSTITUTIONS IN DIFFERENT PARTS OF THE VALUE CHAIN</a:t>
            </a:r>
            <a:endParaRPr sz="650">
              <a:solidFill>
                <a:schemeClr val="lt1"/>
              </a:solidFill>
            </a:endParaRPr>
          </a:p>
        </p:txBody>
      </p:sp>
      <p:sp>
        <p:nvSpPr>
          <p:cNvPr id="1996" name="Google Shape;1996;p131"/>
          <p:cNvSpPr txBox="1"/>
          <p:nvPr/>
        </p:nvSpPr>
        <p:spPr>
          <a:xfrm>
            <a:off x="566955" y="126725"/>
            <a:ext cx="410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100">
                <a:solidFill>
                  <a:schemeClr val="lt1"/>
                </a:solidFill>
              </a:rPr>
              <a:t>©️ Conservation International</a:t>
            </a:r>
            <a:endParaRPr sz="1100">
              <a:solidFill>
                <a:schemeClr val="lt1"/>
              </a:solidFill>
            </a:endParaRPr>
          </a:p>
        </p:txBody>
      </p:sp>
      <p:sp>
        <p:nvSpPr>
          <p:cNvPr id="25" name="Google Shape;1853;p126"/>
          <p:cNvSpPr/>
          <p:nvPr/>
        </p:nvSpPr>
        <p:spPr>
          <a:xfrm rot="-5400000">
            <a:off x="597725" y="6201875"/>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54;p126"/>
          <p:cNvSpPr/>
          <p:nvPr/>
        </p:nvSpPr>
        <p:spPr>
          <a:xfrm rot="-5400000">
            <a:off x="699975" y="6309963"/>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1855;p126"/>
          <p:cNvCxnSpPr/>
          <p:nvPr/>
        </p:nvCxnSpPr>
        <p:spPr>
          <a:xfrm>
            <a:off x="913025" y="6341046"/>
            <a:ext cx="621135" cy="0"/>
          </a:xfrm>
          <a:prstGeom prst="straightConnector1">
            <a:avLst/>
          </a:prstGeom>
          <a:noFill/>
          <a:ln w="19050" cap="flat" cmpd="sng">
            <a:solidFill>
              <a:srgbClr val="FBCA9D"/>
            </a:solidFill>
            <a:prstDash val="dot"/>
            <a:round/>
            <a:headEnd type="none" w="med" len="med"/>
            <a:tailEnd type="triangle" w="med" len="med"/>
          </a:ln>
        </p:spPr>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2001" name="Google Shape;2001;p132"/>
          <p:cNvSpPr/>
          <p:nvPr/>
        </p:nvSpPr>
        <p:spPr>
          <a:xfrm>
            <a:off x="0" y="0"/>
            <a:ext cx="12193200" cy="5781000"/>
          </a:xfrm>
          <a:prstGeom prst="rect">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2" name="Google Shape;2002;p132"/>
          <p:cNvPicPr preferRelativeResize="0"/>
          <p:nvPr/>
        </p:nvPicPr>
        <p:blipFill>
          <a:blip r:embed="rId3">
            <a:alphaModFix/>
          </a:blip>
          <a:stretch>
            <a:fillRect/>
          </a:stretch>
        </p:blipFill>
        <p:spPr>
          <a:xfrm>
            <a:off x="470350" y="919525"/>
            <a:ext cx="2293325" cy="774775"/>
          </a:xfrm>
          <a:prstGeom prst="rect">
            <a:avLst/>
          </a:prstGeom>
          <a:noFill/>
          <a:ln>
            <a:noFill/>
          </a:ln>
        </p:spPr>
      </p:pic>
      <p:pic>
        <p:nvPicPr>
          <p:cNvPr id="2003" name="Google Shape;2003;p132"/>
          <p:cNvPicPr preferRelativeResize="0"/>
          <p:nvPr/>
        </p:nvPicPr>
        <p:blipFill>
          <a:blip r:embed="rId4">
            <a:alphaModFix/>
          </a:blip>
          <a:stretch>
            <a:fillRect/>
          </a:stretch>
        </p:blipFill>
        <p:spPr>
          <a:xfrm>
            <a:off x="511253" y="5841940"/>
            <a:ext cx="4747325" cy="989025"/>
          </a:xfrm>
          <a:prstGeom prst="rect">
            <a:avLst/>
          </a:prstGeom>
          <a:noFill/>
          <a:ln>
            <a:noFill/>
          </a:ln>
        </p:spPr>
      </p:pic>
      <p:pic>
        <p:nvPicPr>
          <p:cNvPr id="2004" name="Google Shape;2004;p132"/>
          <p:cNvPicPr preferRelativeResize="0"/>
          <p:nvPr/>
        </p:nvPicPr>
        <p:blipFill rotWithShape="1">
          <a:blip r:embed="rId5">
            <a:alphaModFix/>
          </a:blip>
          <a:srcRect l="-1389" t="25077" r="73934" b="22624"/>
          <a:stretch/>
        </p:blipFill>
        <p:spPr>
          <a:xfrm>
            <a:off x="7315225" y="0"/>
            <a:ext cx="3505175"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3"/>
          <p:cNvSpPr/>
          <p:nvPr/>
        </p:nvSpPr>
        <p:spPr>
          <a:xfrm>
            <a:off x="0" y="0"/>
            <a:ext cx="12193200" cy="5781000"/>
          </a:xfrm>
          <a:prstGeom prst="rect">
            <a:avLst/>
          </a:prstGeom>
          <a:solidFill>
            <a:srgbClr val="6667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53"/>
          <p:cNvPicPr preferRelativeResize="0"/>
          <p:nvPr/>
        </p:nvPicPr>
        <p:blipFill rotWithShape="1">
          <a:blip r:embed="rId3">
            <a:alphaModFix/>
          </a:blip>
          <a:srcRect t="9049" b="9057"/>
          <a:stretch/>
        </p:blipFill>
        <p:spPr>
          <a:xfrm>
            <a:off x="615450" y="538525"/>
            <a:ext cx="11577748" cy="6319476"/>
          </a:xfrm>
          <a:prstGeom prst="rect">
            <a:avLst/>
          </a:prstGeom>
          <a:noFill/>
          <a:ln>
            <a:noFill/>
          </a:ln>
        </p:spPr>
      </p:pic>
      <p:pic>
        <p:nvPicPr>
          <p:cNvPr id="326" name="Google Shape;326;p53"/>
          <p:cNvPicPr preferRelativeResize="0"/>
          <p:nvPr/>
        </p:nvPicPr>
        <p:blipFill>
          <a:blip r:embed="rId4">
            <a:alphaModFix/>
          </a:blip>
          <a:stretch>
            <a:fillRect/>
          </a:stretch>
        </p:blipFill>
        <p:spPr>
          <a:xfrm>
            <a:off x="9518875" y="919525"/>
            <a:ext cx="2293325" cy="774775"/>
          </a:xfrm>
          <a:prstGeom prst="rect">
            <a:avLst/>
          </a:prstGeom>
          <a:noFill/>
          <a:ln>
            <a:noFill/>
          </a:ln>
        </p:spPr>
      </p:pic>
      <p:sp>
        <p:nvSpPr>
          <p:cNvPr id="327" name="Google Shape;327;p53"/>
          <p:cNvSpPr/>
          <p:nvPr/>
        </p:nvSpPr>
        <p:spPr>
          <a:xfrm>
            <a:off x="615500" y="2590800"/>
            <a:ext cx="11577900" cy="4267200"/>
          </a:xfrm>
          <a:prstGeom prst="rect">
            <a:avLst/>
          </a:prstGeom>
          <a:gradFill>
            <a:gsLst>
              <a:gs pos="0">
                <a:srgbClr val="2CB8C7"/>
              </a:gs>
              <a:gs pos="100000">
                <a:srgbClr val="2CB8C7">
                  <a:alpha val="0"/>
                </a:srgbClr>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3"/>
          <p:cNvSpPr txBox="1">
            <a:spLocks noGrp="1"/>
          </p:cNvSpPr>
          <p:nvPr>
            <p:ph type="title"/>
          </p:nvPr>
        </p:nvSpPr>
        <p:spPr>
          <a:xfrm>
            <a:off x="975175" y="4806425"/>
            <a:ext cx="8058000" cy="930000"/>
          </a:xfrm>
          <a:prstGeom prst="rect">
            <a:avLst/>
          </a:prstGeom>
        </p:spPr>
        <p:txBody>
          <a:bodyPr spcFirstLastPara="1" wrap="square" lIns="121900" tIns="121900" rIns="121900" bIns="121900" anchor="b" anchorCtr="0">
            <a:normAutofit fontScale="90000"/>
          </a:bodyPr>
          <a:lstStyle/>
          <a:p>
            <a:pPr marL="0" lvl="0" indent="0" algn="l" rtl="0">
              <a:spcBef>
                <a:spcPts val="0"/>
              </a:spcBef>
              <a:spcAft>
                <a:spcPts val="0"/>
              </a:spcAft>
              <a:buNone/>
            </a:pPr>
            <a:r>
              <a:rPr lang="en" sz="4800" b="1">
                <a:solidFill>
                  <a:schemeClr val="lt1"/>
                </a:solidFill>
              </a:rPr>
              <a:t>Executive summary</a:t>
            </a:r>
            <a:endParaRPr sz="4800"/>
          </a:p>
        </p:txBody>
      </p:sp>
      <p:sp>
        <p:nvSpPr>
          <p:cNvPr id="329" name="Google Shape;329;p53"/>
          <p:cNvSpPr/>
          <p:nvPr/>
        </p:nvSpPr>
        <p:spPr>
          <a:xfrm>
            <a:off x="1126475" y="5728100"/>
            <a:ext cx="315300" cy="315300"/>
          </a:xfrm>
          <a:prstGeom prst="ellipse">
            <a:avLst/>
          </a:prstGeom>
          <a:noFill/>
          <a:ln w="19050" cap="flat" cmpd="sng">
            <a:solidFill>
              <a:srgbClr val="FBCA9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3"/>
          <p:cNvSpPr/>
          <p:nvPr/>
        </p:nvSpPr>
        <p:spPr>
          <a:xfrm>
            <a:off x="1233488" y="5830350"/>
            <a:ext cx="100200" cy="10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1" name="Google Shape;331;p53"/>
          <p:cNvCxnSpPr/>
          <p:nvPr/>
        </p:nvCxnSpPr>
        <p:spPr>
          <a:xfrm>
            <a:off x="1284125" y="6119600"/>
            <a:ext cx="0" cy="486000"/>
          </a:xfrm>
          <a:prstGeom prst="straightConnector1">
            <a:avLst/>
          </a:prstGeom>
          <a:noFill/>
          <a:ln w="19050" cap="flat" cmpd="sng">
            <a:solidFill>
              <a:srgbClr val="FBCA9D"/>
            </a:solidFill>
            <a:prstDash val="dot"/>
            <a:round/>
            <a:headEnd type="none" w="med" len="med"/>
            <a:tailEnd type="triangle" w="med" len="med"/>
          </a:ln>
        </p:spPr>
      </p:cxnSp>
      <p:sp>
        <p:nvSpPr>
          <p:cNvPr id="332" name="Google Shape;332;p53"/>
          <p:cNvSpPr txBox="1"/>
          <p:nvPr/>
        </p:nvSpPr>
        <p:spPr>
          <a:xfrm>
            <a:off x="8955250" y="6361175"/>
            <a:ext cx="30000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a:solidFill>
                  <a:schemeClr val="lt1"/>
                </a:solidFill>
              </a:rPr>
              <a:t>©️ Government of Mato Grosso</a:t>
            </a:r>
            <a:endParaRPr sz="1100">
              <a:solidFill>
                <a:schemeClr val="l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2faeda-c92d-405d-b57a-b24ff82b2597" xsi:nil="true"/>
    <lcf76f155ced4ddcb4097134ff3c332f xmlns="45702d59-4cfb-4514-8f32-836d0147a011">
      <Terms xmlns="http://schemas.microsoft.com/office/infopath/2007/PartnerControls"/>
    </lcf76f155ced4ddcb4097134ff3c332f>
    <_Flow_SignoffStatus xmlns="45702d59-4cfb-4514-8f32-836d0147a01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B59E48E55B3541A4AD583713834AAF" ma:contentTypeVersion="19" ma:contentTypeDescription="Create a new document." ma:contentTypeScope="" ma:versionID="ac8ace7ce64237675b0244a710ca45d9">
  <xsd:schema xmlns:xsd="http://www.w3.org/2001/XMLSchema" xmlns:xs="http://www.w3.org/2001/XMLSchema" xmlns:p="http://schemas.microsoft.com/office/2006/metadata/properties" xmlns:ns2="9a2faeda-c92d-405d-b57a-b24ff82b2597" xmlns:ns3="45702d59-4cfb-4514-8f32-836d0147a011" targetNamespace="http://schemas.microsoft.com/office/2006/metadata/properties" ma:root="true" ma:fieldsID="e151572ca3f98a28ca521bdc4874a308" ns2:_="" ns3:_="">
    <xsd:import namespace="9a2faeda-c92d-405d-b57a-b24ff82b2597"/>
    <xsd:import namespace="45702d59-4cfb-4514-8f32-836d0147a011"/>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faeda-c92d-405d-b57a-b24ff82b259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2b8480b7-6cd8-4e1a-97a9-414e4dc0ec12}" ma:internalName="TaxCatchAll" ma:showField="CatchAllData" ma:web="9a2faeda-c92d-405d-b57a-b24ff82b259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5702d59-4cfb-4514-8f32-836d0147a011"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_Flow_SignoffStatus" ma:index="26"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4FCD63-D256-4AE2-BE62-31E35244502E}">
  <ds:schemaRefs>
    <ds:schemaRef ds:uri="http://schemas.microsoft.com/office/2006/metadata/properties"/>
    <ds:schemaRef ds:uri="http://schemas.microsoft.com/office/infopath/2007/PartnerControls"/>
    <ds:schemaRef ds:uri="9a2faeda-c92d-405d-b57a-b24ff82b2597"/>
    <ds:schemaRef ds:uri="45702d59-4cfb-4514-8f32-836d0147a011"/>
  </ds:schemaRefs>
</ds:datastoreItem>
</file>

<file path=customXml/itemProps2.xml><?xml version="1.0" encoding="utf-8"?>
<ds:datastoreItem xmlns:ds="http://schemas.openxmlformats.org/officeDocument/2006/customXml" ds:itemID="{0B20CC7C-69A8-47E0-8DC0-F29B7ACBE1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2faeda-c92d-405d-b57a-b24ff82b2597"/>
    <ds:schemaRef ds:uri="45702d59-4cfb-4514-8f32-836d0147a0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97DEE7-8955-4762-BE1F-2A878A591A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TotalTime>
  <Words>14022</Words>
  <Application>Microsoft Macintosh PowerPoint</Application>
  <PresentationFormat>Custom</PresentationFormat>
  <Paragraphs>944</Paragraphs>
  <Slides>87</Slides>
  <Notes>87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87</vt:i4>
      </vt:variant>
    </vt:vector>
  </HeadingPairs>
  <TitlesOfParts>
    <vt:vector size="91" baseType="lpstr">
      <vt:lpstr>Arial</vt:lpstr>
      <vt:lpstr>Lato Light</vt:lpstr>
      <vt:lpstr>Simple Light</vt:lpstr>
      <vt:lpstr>Simple Light</vt:lpstr>
      <vt:lpstr>How collaboration between private sector and governments can enhance sustainable commodity production</vt:lpstr>
      <vt:lpstr>Index</vt:lpstr>
      <vt:lpstr>Index</vt:lpstr>
      <vt:lpstr>Introduction</vt:lpstr>
      <vt:lpstr>What is the purpose of this document?</vt:lpstr>
      <vt:lpstr>Who is this document for?</vt:lpstr>
      <vt:lpstr>What does this document cover?</vt:lpstr>
      <vt:lpstr>How do I use this document?</vt:lpstr>
      <vt:lpstr>Executive summary</vt:lpstr>
      <vt:lpstr>Why do we need transformation in commodities production?</vt:lpstr>
      <vt:lpstr>Why should companies and financial institutions engage beyond their value chains?</vt:lpstr>
      <vt:lpstr>What value does engaging beyond value chains create?</vt:lpstr>
      <vt:lpstr>What does engaging beyond value chains mean in practice?</vt:lpstr>
      <vt:lpstr>How can businesses engage with different levels of government?</vt:lpstr>
      <vt:lpstr>What kinds of support can businesses provide outside their value chains?</vt:lpstr>
      <vt:lpstr>What does engaging beyond value chains mean for different parts of a business?</vt:lpstr>
      <vt:lpstr>How does this all come together, and where can you go next?</vt:lpstr>
      <vt:lpstr>What examples of businesses or financial institutions collaborations can we refer to?</vt:lpstr>
      <vt:lpstr>Why do we need transformation in commodities production?</vt:lpstr>
      <vt:lpstr>Unsustainable commodity production is creating major risks</vt:lpstr>
      <vt:lpstr>Unsustainable commodity production is creating major risks</vt:lpstr>
      <vt:lpstr>Unsustainable commodity production is creating major risks</vt:lpstr>
      <vt:lpstr>Unsustainable commodity production is creating major risks</vt:lpstr>
      <vt:lpstr>But overcoming these systemic challenges offers huge reward</vt:lpstr>
      <vt:lpstr>But overcoming these systemic challenges offers huge reward</vt:lpstr>
      <vt:lpstr>But overcoming these systemic challenges offers huge reward</vt:lpstr>
      <vt:lpstr>Why should companies and financial institutions engage beyond their value chains? </vt:lpstr>
      <vt:lpstr>Operational risks</vt:lpstr>
      <vt:lpstr>For companies, inaction carries both short-term and longer-term risks</vt:lpstr>
      <vt:lpstr>The drivers of unsustainable production are challenging to overcome</vt:lpstr>
      <vt:lpstr>The drivers of unsustainable production are challenging to overcome</vt:lpstr>
      <vt:lpstr>To drive transformation, companies must act beyond their value chains</vt:lpstr>
      <vt:lpstr>What value does engaging beyond value chains create?</vt:lpstr>
      <vt:lpstr>Addressing the enabling environment raises standards across the board</vt:lpstr>
      <vt:lpstr>Addressing the enabling environment raises standards across the board</vt:lpstr>
      <vt:lpstr>Collaborating to “lift the floor” supports long- and short-term priorities</vt:lpstr>
      <vt:lpstr>Collaborating to “lift the floor” supports long- and short-term priorities</vt:lpstr>
      <vt:lpstr>Collaborating to “lift the floor” supports long- and short-term priorities</vt:lpstr>
      <vt:lpstr>What does engaging beyond value chains mean in practice?</vt:lpstr>
      <vt:lpstr>Companies can “engage beyond value chains” in several ways</vt:lpstr>
      <vt:lpstr>Key characteristics of a successful multi-stakeholder process/platform</vt:lpstr>
      <vt:lpstr>How to engage beyond value chains depends on where you are now</vt:lpstr>
      <vt:lpstr>Organisations can choose their level of engagement</vt:lpstr>
      <vt:lpstr>How can businesses and financial institutions engage with different levels of government?</vt:lpstr>
      <vt:lpstr>Companies can work with different levels of government…</vt:lpstr>
      <vt:lpstr>Companies can work with different levels of government…</vt:lpstr>
      <vt:lpstr>Integrated landscape initiatives can be relevant in cases where an important landscape cuts across administrative boundaries. Initiatives with an ecological landscape or ecoregion focus can address and tackle landscape management in more detail than is possible at jurisdictional scale, especially when only part of a landscape falls within political boundaries. </vt:lpstr>
      <vt:lpstr>Landscape level actions:</vt:lpstr>
      <vt:lpstr>What kinds of support can businesses and financial institutions provide outside their value chains?</vt:lpstr>
      <vt:lpstr>Companies can support multiple aspects of the enabling environment</vt:lpstr>
      <vt:lpstr>Companies can support multiple aspects of the enabling environment</vt:lpstr>
      <vt:lpstr>Companies can support multiple aspects of the enabling environment</vt:lpstr>
      <vt:lpstr>Companies can support multiple aspects of the enabling environment</vt:lpstr>
      <vt:lpstr>Engaging beyond value chains takes time and commitment</vt:lpstr>
      <vt:lpstr>What does engaging beyond value chains mean for different parts of the value chain?</vt:lpstr>
      <vt:lpstr>There are many actions that all companies can take whilst engaging with governments and multi-stakeholder platforms but can also make valuable contributions depending on their position in the value chain.  </vt:lpstr>
      <vt:lpstr>Companies in different parts of the value chain can play different roles  </vt:lpstr>
      <vt:lpstr>What does engaging beyond value chains mean for different parts of an organisation?</vt:lpstr>
      <vt:lpstr>Many corporate functions have a role to play in supporting engagement</vt:lpstr>
      <vt:lpstr>Many corporate functions have a role to play in supporting engagement</vt:lpstr>
      <vt:lpstr>How does this all come together, and where can you go next?</vt:lpstr>
      <vt:lpstr>PowerPoint Presentation</vt:lpstr>
      <vt:lpstr>Companies can use this matrix to identify the types of action that they can undertake at different levels and through what forms of interaction, to build a cohesive approach to engaging beyond value chains. </vt:lpstr>
      <vt:lpstr>The matrix provides indicative examples of actions on farmer support that might be taken across different geographic scopes, from individual company actions through coordinated actions and collaborative actions. </vt:lpstr>
      <vt:lpstr>This guidance note is just the start. There are a growing number of resources that can help businesses to answer questions about how to engage beyond their value chains and to identify specific opportunities to support. </vt:lpstr>
      <vt:lpstr>This guidance note is just the start. There are a growing number of resources that can help businesses to answer questions about how to engage beyond their value chains and to identify specific opportunities to support. </vt:lpstr>
      <vt:lpstr>This guidance note is just the start. There are a growing number of resources that can help businesses to answer questions about how to engage beyond their value chains and to identify specific opportunities to support. </vt:lpstr>
      <vt:lpstr>This guidance note is just the start. There are a growing number of resources that can help businesses to answer questions about how to engage beyond their value chains and to identify specific opportunities to support. </vt:lpstr>
      <vt:lpstr>Case studies: How businesses and financial institutions can collaborate </vt:lpstr>
      <vt:lpstr>Examples of multi-stakeholder collaboration at different government levels</vt:lpstr>
      <vt:lpstr>NATIONAL Indonesia Sustainable Palm Oil Platform (National Implementation Team)</vt:lpstr>
      <vt:lpstr>PROVINCIAL North Sumatra Platform (Provincial Implementation Team)</vt:lpstr>
      <vt:lpstr>DISTRICT Siak Pelalawan Landscape Programme</vt:lpstr>
      <vt:lpstr>LANDSCAPE &amp; MULTI-SCALE (Provincial &amp; District) Coalition for Sustainable Livelihoods (CSL)</vt:lpstr>
      <vt:lpstr>Examples of business engagement collaborating for impact beyond their value chains </vt:lpstr>
      <vt:lpstr>  Cocoa &amp; Forests Initiative</vt:lpstr>
      <vt:lpstr>The Soft Commodities Forum</vt:lpstr>
      <vt:lpstr>The Cerrado Working Group/Grupo de Trabalho do Cerrado (GTC)</vt:lpstr>
      <vt:lpstr>Consumer Goods Forum (CGF) Forest Positive Coalition</vt:lpstr>
      <vt:lpstr>Examples of actions taken by companies and financial institutions in different parts of the value chain</vt:lpstr>
      <vt:lpstr>PRODUCERS: Wilmar International </vt:lpstr>
      <vt:lpstr>TRADERS: Olam Food Ingredients​</vt:lpstr>
      <vt:lpstr>MANUFACTURERS: Unilever</vt:lpstr>
      <vt:lpstr>RETAILERS: Walmart</vt:lpstr>
      <vt:lpstr>FINANCE: Rabobank</vt:lpstr>
      <vt:lpstr>FINANCE: &amp;Green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collaboration between private sector and governments can enhance sustainable commodity production</dc:title>
  <dc:creator>Jurryt</dc:creator>
  <cp:lastModifiedBy>Betsy Allon</cp:lastModifiedBy>
  <cp:revision>4</cp:revision>
  <dcterms:modified xsi:type="dcterms:W3CDTF">2022-08-16T16:15:55Z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0x010100FDB59E48E55B3541A4AD583713834AAF</vt:lpwstr>
  </property>
</Properties>
</file>